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9" r:id="rId3"/>
    <p:sldId id="258" r:id="rId4"/>
    <p:sldId id="261" r:id="rId5"/>
    <p:sldId id="260" r:id="rId6"/>
    <p:sldId id="262" r:id="rId7"/>
    <p:sldId id="263" r:id="rId8"/>
    <p:sldId id="264" r:id="rId9"/>
    <p:sldId id="265" r:id="rId10"/>
    <p:sldId id="269" r:id="rId11"/>
    <p:sldId id="266" r:id="rId12"/>
    <p:sldId id="267"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9" autoAdjust="0"/>
    <p:restoredTop sz="96327"/>
  </p:normalViewPr>
  <p:slideViewPr>
    <p:cSldViewPr snapToGrid="0" snapToObjects="1">
      <p:cViewPr varScale="1">
        <p:scale>
          <a:sx n="115" d="100"/>
          <a:sy n="115" d="100"/>
        </p:scale>
        <p:origin x="3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6D76-1243-A146-9D25-A1633450B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060B6-C59E-8C46-A609-B086C2F61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5EB056-C0E9-8444-BF63-6F1B63A83115}"/>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5" name="Footer Placeholder 4">
            <a:extLst>
              <a:ext uri="{FF2B5EF4-FFF2-40B4-BE49-F238E27FC236}">
                <a16:creationId xmlns:a16="http://schemas.microsoft.com/office/drawing/2014/main" id="{56EF227B-692B-AB4D-B195-E6C0C0CF0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40473-D842-3D46-A1BD-D1B668B786A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61179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AC83-497B-3F4C-8529-5C4B84B5A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5EC95D-0187-A840-96C4-5E08F7883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2C2A2-A06C-934D-BE12-DBA394D33515}"/>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5" name="Footer Placeholder 4">
            <a:extLst>
              <a:ext uri="{FF2B5EF4-FFF2-40B4-BE49-F238E27FC236}">
                <a16:creationId xmlns:a16="http://schemas.microsoft.com/office/drawing/2014/main" id="{37CF5006-88E4-3947-A176-E6B909DC1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E2464-DDF7-A74B-ABBF-6B11B5B1F04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1629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B101F-C9FD-4646-8042-C2FF40E75B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830EA6-985B-2743-A932-31B58592B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C4698-17F4-BF49-81E4-935B609D284B}"/>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5" name="Footer Placeholder 4">
            <a:extLst>
              <a:ext uri="{FF2B5EF4-FFF2-40B4-BE49-F238E27FC236}">
                <a16:creationId xmlns:a16="http://schemas.microsoft.com/office/drawing/2014/main" id="{D435EC41-13E6-D842-B8DE-685366F8B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A0687-1DAF-1A4A-8509-7491420F57A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47884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8D1E-791A-2540-B413-1855BD3FD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53302-7C47-2E47-9D55-87B9BA73C1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C0BCF-EBD3-5C4E-8884-14E03AC20C8D}"/>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5" name="Footer Placeholder 4">
            <a:extLst>
              <a:ext uri="{FF2B5EF4-FFF2-40B4-BE49-F238E27FC236}">
                <a16:creationId xmlns:a16="http://schemas.microsoft.com/office/drawing/2014/main" id="{B62A2D73-39CD-7548-B6AD-2E6A52BC0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9F5C1-6A47-D24E-A29E-417112E8260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419995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32F4-94A6-B449-A484-296E9DDD0B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FD2B90-5653-254A-A7B1-349738862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38745-1FC2-AB4A-B531-D0BB31F09055}"/>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5" name="Footer Placeholder 4">
            <a:extLst>
              <a:ext uri="{FF2B5EF4-FFF2-40B4-BE49-F238E27FC236}">
                <a16:creationId xmlns:a16="http://schemas.microsoft.com/office/drawing/2014/main" id="{4C2C055D-932E-2641-B6CB-91823B59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A445F-82A7-C74F-891E-A18C1124BB4D}"/>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884483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82647-1C32-574D-AF5E-09AA9DDF1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F3526-BA5C-4F4D-8C6F-B6EEE86D5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06F61-3A82-FF44-A2B6-41A03E56E9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2E0AE-9BD1-F948-A1A9-40A12719439C}"/>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6" name="Footer Placeholder 5">
            <a:extLst>
              <a:ext uri="{FF2B5EF4-FFF2-40B4-BE49-F238E27FC236}">
                <a16:creationId xmlns:a16="http://schemas.microsoft.com/office/drawing/2014/main" id="{12769F60-12F1-3948-A839-70E37289E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462A2-95C9-A24D-97A1-D976D32EB20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28763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534D-6433-D84B-BC76-8410B36FA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533C3-95A2-CF4B-A13E-E11F0F88C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1CF2E7-D6EB-B94F-A2C1-03EF6276B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9D5F79-C20E-8C41-B9E0-F6E41638A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768F26-B72A-154A-AD91-9B09412A6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F9AAF-027E-6D4F-BDAD-D635F9BF6451}"/>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8" name="Footer Placeholder 7">
            <a:extLst>
              <a:ext uri="{FF2B5EF4-FFF2-40B4-BE49-F238E27FC236}">
                <a16:creationId xmlns:a16="http://schemas.microsoft.com/office/drawing/2014/main" id="{41EDA64C-92A6-5040-B9C3-1AB21975F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9181ED-0C3E-624A-841A-9B1C49C5D483}"/>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32382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F4E8-731E-2E4F-8B95-F29B7F95D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FD17B4-1400-EA47-9F14-0DF7CA0AA7E2}"/>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4" name="Footer Placeholder 3">
            <a:extLst>
              <a:ext uri="{FF2B5EF4-FFF2-40B4-BE49-F238E27FC236}">
                <a16:creationId xmlns:a16="http://schemas.microsoft.com/office/drawing/2014/main" id="{93E67CBC-F969-5341-9A51-6D6ED8ECC9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42510-2068-4F45-A972-02B2DF2BDA6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77207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6D228-7A7D-1C46-9AE8-A6A9A0FD35A9}"/>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3" name="Footer Placeholder 2">
            <a:extLst>
              <a:ext uri="{FF2B5EF4-FFF2-40B4-BE49-F238E27FC236}">
                <a16:creationId xmlns:a16="http://schemas.microsoft.com/office/drawing/2014/main" id="{092E90F2-C0D6-5840-8064-A0A5CE0792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9419A-3FF3-1143-A73E-F0587551775F}"/>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6450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057B-AA82-AF47-B950-C4F2C7ABA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D1CFDF-5D3E-3F48-944D-FD3C8233B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1BC54A-0DC0-A641-886A-0ACCA0F2D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18A33-222E-E248-926B-B8CAD81CD0B7}"/>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6" name="Footer Placeholder 5">
            <a:extLst>
              <a:ext uri="{FF2B5EF4-FFF2-40B4-BE49-F238E27FC236}">
                <a16:creationId xmlns:a16="http://schemas.microsoft.com/office/drawing/2014/main" id="{24FF212D-CC80-F148-A34D-68713BB04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A765A-C3FA-8E43-97B0-84D48E55B56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01370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DA4F-C9D3-6D4C-BB44-EA9A3E00E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C3C22F-406C-6C40-B7F5-28B939C58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0854E-1909-6D4E-8340-9986E8217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9FC37-084B-C749-8973-FFC86804FEA3}"/>
              </a:ext>
            </a:extLst>
          </p:cNvPr>
          <p:cNvSpPr>
            <a:spLocks noGrp="1"/>
          </p:cNvSpPr>
          <p:nvPr>
            <p:ph type="dt" sz="half" idx="10"/>
          </p:nvPr>
        </p:nvSpPr>
        <p:spPr/>
        <p:txBody>
          <a:bodyPr/>
          <a:lstStyle/>
          <a:p>
            <a:fld id="{2E848355-841A-F546-83D7-1F944305AFBF}" type="datetimeFigureOut">
              <a:rPr lang="en-US" smtClean="0"/>
              <a:t>12/16/2020</a:t>
            </a:fld>
            <a:endParaRPr lang="en-US"/>
          </a:p>
        </p:txBody>
      </p:sp>
      <p:sp>
        <p:nvSpPr>
          <p:cNvPr id="6" name="Footer Placeholder 5">
            <a:extLst>
              <a:ext uri="{FF2B5EF4-FFF2-40B4-BE49-F238E27FC236}">
                <a16:creationId xmlns:a16="http://schemas.microsoft.com/office/drawing/2014/main" id="{09FC95CE-E307-E540-B65C-FB116770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F4D72-B7CC-C54F-9AA5-E8FCBD6E4375}"/>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65413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8EE2B-82C8-A744-A3D4-6B3628BCD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5CC14-20A0-C040-AF8B-59EC8AF9A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AB12A-8FDC-2C42-BCDC-D1294C393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48355-841A-F546-83D7-1F944305AFBF}" type="datetimeFigureOut">
              <a:rPr lang="en-US" smtClean="0"/>
              <a:t>12/16/2020</a:t>
            </a:fld>
            <a:endParaRPr lang="en-US"/>
          </a:p>
        </p:txBody>
      </p:sp>
      <p:sp>
        <p:nvSpPr>
          <p:cNvPr id="5" name="Footer Placeholder 4">
            <a:extLst>
              <a:ext uri="{FF2B5EF4-FFF2-40B4-BE49-F238E27FC236}">
                <a16:creationId xmlns:a16="http://schemas.microsoft.com/office/drawing/2014/main" id="{8556F4EB-92FA-1D45-B292-F15666E9F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C3601-EED7-DD4B-B809-FA44A9164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06626-1B4D-3D4C-A30D-747A7FE0AF03}" type="slidenum">
              <a:rPr lang="en-US" smtClean="0"/>
              <a:t>‹#›</a:t>
            </a:fld>
            <a:endParaRPr lang="en-US"/>
          </a:p>
        </p:txBody>
      </p:sp>
    </p:spTree>
    <p:extLst>
      <p:ext uri="{BB962C8B-B14F-4D97-AF65-F5344CB8AC3E}">
        <p14:creationId xmlns:p14="http://schemas.microsoft.com/office/powerpoint/2010/main" val="343792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ideo" Target="https://www.youtube.com/embed/tR25hk8NVi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video" Target="https://www.youtube.com/embed/XBKzg5fq6Uo"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ideo" Target="https://www.youtube.com/embed/ukIBEWtlqD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4938"/>
            <a:ext cx="12192000" cy="6899563"/>
          </a:xfrm>
          <a:prstGeom prst="rect">
            <a:avLst/>
          </a:prstGeom>
        </p:spPr>
      </p:pic>
      <p:sp>
        <p:nvSpPr>
          <p:cNvPr id="7" name="Rectangle 6"/>
          <p:cNvSpPr/>
          <p:nvPr/>
        </p:nvSpPr>
        <p:spPr>
          <a:xfrm>
            <a:off x="1524000" y="713423"/>
            <a:ext cx="9220200" cy="89344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453423" y="1896488"/>
            <a:ext cx="5361354" cy="584775"/>
          </a:xfrm>
          <a:prstGeom prst="rect">
            <a:avLst/>
          </a:prstGeom>
          <a:noFill/>
        </p:spPr>
        <p:txBody>
          <a:bodyPr wrap="square" rtlCol="0">
            <a:spAutoFit/>
          </a:bodyPr>
          <a:lstStyle/>
          <a:p>
            <a:pPr algn="ctr"/>
            <a:r>
              <a:rPr lang="en-US" sz="4800" b="1" baseline="30000" dirty="0" smtClean="0"/>
              <a:t>Lesson </a:t>
            </a:r>
            <a:r>
              <a:rPr lang="en-US" sz="4800" b="1" baseline="30000" dirty="0" smtClean="0"/>
              <a:t>6 </a:t>
            </a:r>
            <a:r>
              <a:rPr lang="en-US" sz="4800" b="1" baseline="30000" dirty="0" smtClean="0"/>
              <a:t>– Week 1</a:t>
            </a:r>
            <a:endParaRPr lang="en-US" sz="4800" b="1" baseline="30000" dirty="0"/>
          </a:p>
        </p:txBody>
      </p:sp>
      <p:sp>
        <p:nvSpPr>
          <p:cNvPr id="9" name="Title 1"/>
          <p:cNvSpPr txBox="1">
            <a:spLocks/>
          </p:cNvSpPr>
          <p:nvPr/>
        </p:nvSpPr>
        <p:spPr>
          <a:xfrm>
            <a:off x="1562099" y="1250190"/>
            <a:ext cx="9144000" cy="1108445"/>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t>FAMILIES FORMING </a:t>
            </a:r>
            <a:r>
              <a:rPr lang="en-US" sz="5400" b="1" dirty="0" smtClean="0"/>
              <a:t>DISCIPLES</a:t>
            </a:r>
            <a:r>
              <a:rPr lang="en-US" sz="5400" b="1" dirty="0" smtClean="0"/>
              <a:t/>
            </a:r>
            <a:br>
              <a:rPr lang="en-US" sz="5400" b="1" dirty="0" smtClean="0"/>
            </a:br>
            <a:endParaRPr lang="en-US" sz="5400" b="1" dirty="0"/>
          </a:p>
        </p:txBody>
      </p:sp>
    </p:spTree>
    <p:extLst>
      <p:ext uri="{BB962C8B-B14F-4D97-AF65-F5344CB8AC3E}">
        <p14:creationId xmlns:p14="http://schemas.microsoft.com/office/powerpoint/2010/main" val="2837667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216396"/>
            <a:ext cx="12268200" cy="11176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Content</a:t>
            </a:r>
            <a:endParaRPr lang="en-US" sz="3600" b="1" dirty="0">
              <a:solidFill>
                <a:schemeClr val="bg1"/>
              </a:solidFill>
              <a:latin typeface="+mn-lt"/>
            </a:endParaRPr>
          </a:p>
        </p:txBody>
      </p:sp>
      <p:pic>
        <p:nvPicPr>
          <p:cNvPr id="5" name="tR25hk8NVio"/>
          <p:cNvPicPr>
            <a:picLocks noRot="1" noChangeAspect="1"/>
          </p:cNvPicPr>
          <p:nvPr>
            <a:videoFile r:link="rId1"/>
          </p:nvPr>
        </p:nvPicPr>
        <p:blipFill>
          <a:blip r:embed="rId3"/>
          <a:stretch>
            <a:fillRect/>
          </a:stretch>
        </p:blipFill>
        <p:spPr>
          <a:xfrm>
            <a:off x="1874751" y="1170536"/>
            <a:ext cx="8529782" cy="4798002"/>
          </a:xfrm>
          <a:prstGeom prst="rect">
            <a:avLst/>
          </a:prstGeom>
        </p:spPr>
      </p:pic>
    </p:spTree>
    <p:extLst>
      <p:ext uri="{BB962C8B-B14F-4D97-AF65-F5344CB8AC3E}">
        <p14:creationId xmlns:p14="http://schemas.microsoft.com/office/powerpoint/2010/main" val="3131014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624" y="0"/>
            <a:ext cx="12215552" cy="6849687"/>
          </a:xfrm>
          <a:prstGeom prst="rect">
            <a:avLst/>
          </a:prstGeom>
        </p:spPr>
      </p:pic>
      <p:sp>
        <p:nvSpPr>
          <p:cNvPr id="4" name="TextBox 3">
            <a:extLst>
              <a:ext uri="{FF2B5EF4-FFF2-40B4-BE49-F238E27FC236}">
                <a16:creationId xmlns:a16="http://schemas.microsoft.com/office/drawing/2014/main" id="{590CAAEB-64BF-2143-BE63-DD34C0891117}"/>
              </a:ext>
            </a:extLst>
          </p:cNvPr>
          <p:cNvSpPr txBox="1"/>
          <p:nvPr/>
        </p:nvSpPr>
        <p:spPr>
          <a:xfrm>
            <a:off x="3117261" y="3974168"/>
            <a:ext cx="6760697" cy="2349361"/>
          </a:xfrm>
          <a:prstGeom prst="rect">
            <a:avLst/>
          </a:prstGeom>
          <a:noFill/>
        </p:spPr>
        <p:txBody>
          <a:bodyPr wrap="none" rtlCol="0">
            <a:spAutoFit/>
          </a:bodyPr>
          <a:lstStyle/>
          <a:p>
            <a:r>
              <a:rPr lang="en-US" sz="4400" b="1" baseline="30000" dirty="0">
                <a:solidFill>
                  <a:schemeClr val="bg1"/>
                </a:solidFill>
                <a:latin typeface="Chaparral Pro Light" panose="02060403030505090203" pitchFamily="18" charset="0"/>
              </a:rPr>
              <a:t>The Spirit drove Jesus out into the desert, </a:t>
            </a:r>
          </a:p>
          <a:p>
            <a:r>
              <a:rPr lang="en-US" sz="4400" b="1" baseline="30000" dirty="0">
                <a:solidFill>
                  <a:schemeClr val="bg1"/>
                </a:solidFill>
                <a:latin typeface="Chaparral Pro Light" panose="02060403030505090203" pitchFamily="18" charset="0"/>
              </a:rPr>
              <a:t>and he remained in the desert for forty days,</a:t>
            </a:r>
          </a:p>
          <a:p>
            <a:r>
              <a:rPr lang="en-US" sz="4400" b="1" baseline="30000" dirty="0">
                <a:solidFill>
                  <a:schemeClr val="bg1"/>
                </a:solidFill>
                <a:latin typeface="Chaparral Pro Light" panose="02060403030505090203" pitchFamily="18" charset="0"/>
              </a:rPr>
              <a:t>tempted by Satan.</a:t>
            </a:r>
          </a:p>
          <a:p>
            <a:r>
              <a:rPr lang="en-US" sz="4400" b="1" baseline="30000" dirty="0">
                <a:solidFill>
                  <a:schemeClr val="bg1"/>
                </a:solidFill>
                <a:latin typeface="Chaparral Pro Light" panose="02060403030505090203" pitchFamily="18" charset="0"/>
              </a:rPr>
              <a:t>He was among wild beasts,</a:t>
            </a:r>
          </a:p>
          <a:p>
            <a:r>
              <a:rPr lang="en-US" sz="4400" b="1" baseline="30000" dirty="0">
                <a:solidFill>
                  <a:schemeClr val="bg1"/>
                </a:solidFill>
                <a:latin typeface="Chaparral Pro Light" panose="02060403030505090203" pitchFamily="18" charset="0"/>
              </a:rPr>
              <a:t>and the angels ministered to him.</a:t>
            </a:r>
          </a:p>
        </p:txBody>
      </p:sp>
      <p:sp>
        <p:nvSpPr>
          <p:cNvPr id="5" name="TextBox 4">
            <a:extLst>
              <a:ext uri="{FF2B5EF4-FFF2-40B4-BE49-F238E27FC236}">
                <a16:creationId xmlns:a16="http://schemas.microsoft.com/office/drawing/2014/main" id="{13942B98-0D6F-7D4C-966C-E1CCE6410B34}"/>
              </a:ext>
            </a:extLst>
          </p:cNvPr>
          <p:cNvSpPr txBox="1"/>
          <p:nvPr/>
        </p:nvSpPr>
        <p:spPr>
          <a:xfrm>
            <a:off x="2405270" y="3319670"/>
            <a:ext cx="237566" cy="369332"/>
          </a:xfrm>
          <a:prstGeom prst="rect">
            <a:avLst/>
          </a:prstGeom>
          <a:noFill/>
        </p:spPr>
        <p:txBody>
          <a:bodyPr wrap="none" rtlCol="0">
            <a:spAutoFit/>
          </a:bodyPr>
          <a:lstStyle/>
          <a:p>
            <a:r>
              <a:rPr lang="en-US" dirty="0"/>
              <a:t> </a:t>
            </a:r>
          </a:p>
        </p:txBody>
      </p:sp>
      <p:sp>
        <p:nvSpPr>
          <p:cNvPr id="8" name="Title 1">
            <a:extLst>
              <a:ext uri="{FF2B5EF4-FFF2-40B4-BE49-F238E27FC236}">
                <a16:creationId xmlns:a16="http://schemas.microsoft.com/office/drawing/2014/main" id="{3DD6F857-897C-8443-9D88-160D081BE820}"/>
              </a:ext>
            </a:extLst>
          </p:cNvPr>
          <p:cNvSpPr txBox="1">
            <a:spLocks/>
          </p:cNvSpPr>
          <p:nvPr/>
        </p:nvSpPr>
        <p:spPr>
          <a:xfrm>
            <a:off x="845127" y="-11467"/>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Mk 1:12-13</a:t>
            </a:r>
            <a:endParaRPr lang="en-US" sz="3600" b="1" dirty="0">
              <a:solidFill>
                <a:schemeClr val="bg1"/>
              </a:solidFill>
              <a:latin typeface="+mn-lt"/>
            </a:endParaRPr>
          </a:p>
        </p:txBody>
      </p:sp>
    </p:spTree>
    <p:extLst>
      <p:ext uri="{BB962C8B-B14F-4D97-AF65-F5344CB8AC3E}">
        <p14:creationId xmlns:p14="http://schemas.microsoft.com/office/powerpoint/2010/main" val="3572596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87535-5563-4646-A9A7-55C18023A2E7}"/>
              </a:ext>
            </a:extLst>
          </p:cNvPr>
          <p:cNvSpPr txBox="1"/>
          <p:nvPr/>
        </p:nvSpPr>
        <p:spPr>
          <a:xfrm>
            <a:off x="1645919" y="1593544"/>
            <a:ext cx="8819804" cy="4216539"/>
          </a:xfrm>
          <a:prstGeom prst="rect">
            <a:avLst/>
          </a:prstGeom>
          <a:noFill/>
        </p:spPr>
        <p:txBody>
          <a:bodyPr wrap="square" rtlCol="0">
            <a:spAutoFit/>
          </a:bodyPr>
          <a:lstStyle/>
          <a:p>
            <a:pPr algn="ctr"/>
            <a:r>
              <a:rPr lang="en-US" sz="3200" baseline="30000" dirty="0"/>
              <a:t>Has your family experienced any of the ways that the time of COVID-19 has been like a desert? </a:t>
            </a:r>
            <a:r>
              <a:rPr lang="en-US" sz="3200" baseline="30000" dirty="0" smtClean="0"/>
              <a:t>If </a:t>
            </a:r>
            <a:r>
              <a:rPr lang="en-US" sz="3200" baseline="30000" dirty="0"/>
              <a:t>yes, what are they</a:t>
            </a:r>
            <a:r>
              <a:rPr lang="en-US" sz="3200" baseline="30000" dirty="0" smtClean="0"/>
              <a:t>?</a:t>
            </a:r>
          </a:p>
          <a:p>
            <a:pPr algn="ctr"/>
            <a:endParaRPr lang="en-US" sz="3200" baseline="30000" dirty="0"/>
          </a:p>
          <a:p>
            <a:pPr algn="ctr"/>
            <a:r>
              <a:rPr lang="en-US" sz="3200" baseline="30000" dirty="0"/>
              <a:t>What are some of the little and/or great challenges your family has faced during the pandemic</a:t>
            </a:r>
            <a:r>
              <a:rPr lang="en-US" sz="3200" baseline="30000" dirty="0" smtClean="0"/>
              <a:t>?</a:t>
            </a:r>
          </a:p>
          <a:p>
            <a:pPr algn="ctr"/>
            <a:endParaRPr lang="en-US" sz="3200" baseline="30000" dirty="0"/>
          </a:p>
          <a:p>
            <a:pPr algn="ctr"/>
            <a:r>
              <a:rPr lang="en-US" sz="3200" baseline="30000" dirty="0"/>
              <a:t>What are some good things that have happened during this time</a:t>
            </a:r>
            <a:r>
              <a:rPr lang="en-US" sz="3200" baseline="30000" dirty="0" smtClean="0"/>
              <a:t>?</a:t>
            </a:r>
          </a:p>
          <a:p>
            <a:pPr algn="ctr"/>
            <a:endParaRPr lang="en-US" sz="3200" baseline="30000" dirty="0"/>
          </a:p>
          <a:p>
            <a:pPr algn="ctr"/>
            <a:r>
              <a:rPr lang="en-US" sz="3200" baseline="30000" dirty="0"/>
              <a:t>What good have you gained from going through this experience together as a family, as a faith community</a:t>
            </a:r>
            <a:r>
              <a:rPr lang="en-US" sz="3200" baseline="30000" dirty="0" smtClean="0"/>
              <a:t>?</a:t>
            </a:r>
          </a:p>
          <a:p>
            <a:pPr algn="ctr"/>
            <a:endParaRPr lang="en-US" sz="3200" baseline="30000" dirty="0"/>
          </a:p>
          <a:p>
            <a:pPr algn="ctr"/>
            <a:r>
              <a:rPr lang="en-US" sz="3200" baseline="30000" dirty="0"/>
              <a:t>Do you think your family has grown closer to one another and/or to God?</a:t>
            </a:r>
          </a:p>
          <a:p>
            <a:endParaRPr lang="en-US" baseline="30000" dirty="0"/>
          </a:p>
        </p:txBody>
      </p:sp>
      <p:sp>
        <p:nvSpPr>
          <p:cNvPr id="4" name="Rectangle 3"/>
          <p:cNvSpPr/>
          <p:nvPr/>
        </p:nvSpPr>
        <p:spPr>
          <a:xfrm>
            <a:off x="-844" y="0"/>
            <a:ext cx="12268200" cy="1117601"/>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76300" y="-1039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Family Sharing</a:t>
            </a:r>
            <a:endParaRPr lang="en-US" sz="3600" b="1" dirty="0">
              <a:solidFill>
                <a:schemeClr val="bg1"/>
              </a:solidFill>
              <a:latin typeface="+mn-lt"/>
            </a:endParaRPr>
          </a:p>
        </p:txBody>
      </p:sp>
    </p:spTree>
    <p:extLst>
      <p:ext uri="{BB962C8B-B14F-4D97-AF65-F5344CB8AC3E}">
        <p14:creationId xmlns:p14="http://schemas.microsoft.com/office/powerpoint/2010/main" val="3157243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i="1" dirty="0" smtClean="0"/>
              <a:t>What are you giving up for Lent? </a:t>
            </a:r>
            <a:endParaRPr lang="en-US" sz="6000" i="1" dirty="0"/>
          </a:p>
        </p:txBody>
      </p:sp>
      <p:pic>
        <p:nvPicPr>
          <p:cNvPr id="3" name="XBKzg5fq6Uo"/>
          <p:cNvPicPr>
            <a:picLocks noRot="1" noChangeAspect="1"/>
          </p:cNvPicPr>
          <p:nvPr>
            <a:videoFile r:link="rId1"/>
          </p:nvPr>
        </p:nvPicPr>
        <p:blipFill>
          <a:blip r:embed="rId3"/>
          <a:stretch>
            <a:fillRect/>
          </a:stretch>
        </p:blipFill>
        <p:spPr>
          <a:xfrm>
            <a:off x="2296622" y="1868805"/>
            <a:ext cx="7598756" cy="4274300"/>
          </a:xfrm>
          <a:prstGeom prst="rect">
            <a:avLst/>
          </a:prstGeom>
        </p:spPr>
      </p:pic>
    </p:spTree>
    <p:extLst>
      <p:ext uri="{BB962C8B-B14F-4D97-AF65-F5344CB8AC3E}">
        <p14:creationId xmlns:p14="http://schemas.microsoft.com/office/powerpoint/2010/main" val="2243092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4" y="0"/>
            <a:ext cx="12268200" cy="1117601"/>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itle 1">
            <a:extLst>
              <a:ext uri="{FF2B5EF4-FFF2-40B4-BE49-F238E27FC236}">
                <a16:creationId xmlns:a16="http://schemas.microsoft.com/office/drawing/2014/main" id="{3DD6F857-897C-8443-9D88-160D081BE820}"/>
              </a:ext>
            </a:extLst>
          </p:cNvPr>
          <p:cNvSpPr txBox="1">
            <a:spLocks/>
          </p:cNvSpPr>
          <p:nvPr/>
        </p:nvSpPr>
        <p:spPr>
          <a:xfrm>
            <a:off x="876300" y="-1039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Mission &amp; Close in Prayer</a:t>
            </a:r>
            <a:endParaRPr lang="en-US" sz="3600" b="1" dirty="0">
              <a:solidFill>
                <a:schemeClr val="bg1"/>
              </a:solidFill>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157" y="1694254"/>
            <a:ext cx="3703374" cy="5163746"/>
          </a:xfrm>
          <a:prstGeom prst="rect">
            <a:avLst/>
          </a:prstGeom>
        </p:spPr>
      </p:pic>
    </p:spTree>
    <p:extLst>
      <p:ext uri="{BB962C8B-B14F-4D97-AF65-F5344CB8AC3E}">
        <p14:creationId xmlns:p14="http://schemas.microsoft.com/office/powerpoint/2010/main" val="2299515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33600" y="175041"/>
            <a:ext cx="10058400" cy="6706404"/>
          </a:xfrm>
          <a:prstGeom prst="rect">
            <a:avLst/>
          </a:prstGeom>
        </p:spPr>
      </p:pic>
      <p:sp>
        <p:nvSpPr>
          <p:cNvPr id="3" name="Rectangle 2">
            <a:extLst>
              <a:ext uri="{FF2B5EF4-FFF2-40B4-BE49-F238E27FC236}">
                <a16:creationId xmlns:a16="http://schemas.microsoft.com/office/drawing/2014/main" id="{00930B41-B0FF-7944-9C52-1DEFBE8F6834}"/>
              </a:ext>
            </a:extLst>
          </p:cNvPr>
          <p:cNvSpPr/>
          <p:nvPr/>
        </p:nvSpPr>
        <p:spPr>
          <a:xfrm>
            <a:off x="586740" y="1646396"/>
            <a:ext cx="11155680" cy="3539430"/>
          </a:xfrm>
          <a:prstGeom prst="rect">
            <a:avLst/>
          </a:prstGeom>
        </p:spPr>
        <p:txBody>
          <a:bodyPr wrap="square">
            <a:spAutoFit/>
          </a:bodyPr>
          <a:lstStyle/>
          <a:p>
            <a:r>
              <a:rPr lang="en-US" sz="4400" baseline="30000" dirty="0"/>
              <a:t>Come, Spirit of Piety, and bless all children, young people and their parents so that they can withstand the temptations that lead them away from a holy and happy life. May they have good examples in their homes, schools, and society, and become true witnesses to the love of God in the world.  </a:t>
            </a:r>
          </a:p>
          <a:p>
            <a:r>
              <a:rPr lang="en-US" sz="4400" baseline="30000" dirty="0"/>
              <a:t>Hail Mary…</a:t>
            </a:r>
          </a:p>
          <a:p>
            <a:endParaRPr lang="en-US" i="1" baseline="30000" dirty="0"/>
          </a:p>
          <a:p>
            <a:endParaRPr lang="en-US" dirty="0" smtClean="0"/>
          </a:p>
          <a:p>
            <a:r>
              <a:rPr lang="en-US" dirty="0" smtClean="0"/>
              <a:t>(</a:t>
            </a:r>
            <a:r>
              <a:rPr lang="en-US" dirty="0"/>
              <a:t>adapted from Catholics For Family Peace) </a:t>
            </a:r>
          </a:p>
        </p:txBody>
      </p:sp>
      <p:sp>
        <p:nvSpPr>
          <p:cNvPr id="4" name="Rectangle 3"/>
          <p:cNvSpPr/>
          <p:nvPr/>
        </p:nvSpPr>
        <p:spPr>
          <a:xfrm>
            <a:off x="0" y="0"/>
            <a:ext cx="12192000" cy="1078524"/>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p:cNvSpPr txBox="1">
            <a:spLocks/>
          </p:cNvSpPr>
          <p:nvPr/>
        </p:nvSpPr>
        <p:spPr>
          <a:xfrm>
            <a:off x="2783497" y="175040"/>
            <a:ext cx="6537082" cy="1364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baseline="30000" dirty="0" smtClean="0"/>
              <a:t>Opening Prayer</a:t>
            </a:r>
            <a:endParaRPr lang="en-US" sz="8000" b="1" baseline="30000" dirty="0"/>
          </a:p>
        </p:txBody>
      </p:sp>
    </p:spTree>
    <p:extLst>
      <p:ext uri="{BB962C8B-B14F-4D97-AF65-F5344CB8AC3E}">
        <p14:creationId xmlns:p14="http://schemas.microsoft.com/office/powerpoint/2010/main" val="3552516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977468"/>
            <a:ext cx="12287182" cy="5880532"/>
          </a:xfrm>
          <a:prstGeom prst="rect">
            <a:avLst/>
          </a:prstGeom>
        </p:spPr>
      </p:pic>
      <p:sp>
        <p:nvSpPr>
          <p:cNvPr id="4" name="Rectangle 3"/>
          <p:cNvSpPr/>
          <p:nvPr/>
        </p:nvSpPr>
        <p:spPr>
          <a:xfrm>
            <a:off x="0" y="0"/>
            <a:ext cx="12192000" cy="1078524"/>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a:extLst>
              <a:ext uri="{FF2B5EF4-FFF2-40B4-BE49-F238E27FC236}">
                <a16:creationId xmlns:a16="http://schemas.microsoft.com/office/drawing/2014/main" id="{3DD6F857-897C-8443-9D88-160D081BE820}"/>
              </a:ext>
            </a:extLst>
          </p:cNvPr>
          <p:cNvSpPr>
            <a:spLocks noGrp="1"/>
          </p:cNvSpPr>
          <p:nvPr>
            <p:ph type="title"/>
          </p:nvPr>
        </p:nvSpPr>
        <p:spPr>
          <a:xfrm>
            <a:off x="838200" y="227965"/>
            <a:ext cx="10515600" cy="1325563"/>
          </a:xfrm>
        </p:spPr>
        <p:txBody>
          <a:bodyPr>
            <a:normAutofit fontScale="90000"/>
          </a:bodyPr>
          <a:lstStyle/>
          <a:p>
            <a:pPr algn="ctr"/>
            <a:r>
              <a:rPr lang="en-US" sz="6700" b="1" dirty="0">
                <a:solidFill>
                  <a:schemeClr val="bg1"/>
                </a:solidFill>
                <a:latin typeface="+mn-lt"/>
              </a:rPr>
              <a:t>Goals</a:t>
            </a:r>
            <a:r>
              <a:rPr lang="en-US" dirty="0">
                <a:solidFill>
                  <a:schemeClr val="bg1"/>
                </a:solidFill>
              </a:rPr>
              <a:t/>
            </a: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83E12D71-EFDE-CF44-BEFD-72F0C8FAC6D3}"/>
              </a:ext>
            </a:extLst>
          </p:cNvPr>
          <p:cNvSpPr/>
          <p:nvPr/>
        </p:nvSpPr>
        <p:spPr>
          <a:xfrm>
            <a:off x="714894" y="1545908"/>
            <a:ext cx="10194521" cy="4626908"/>
          </a:xfrm>
          <a:prstGeom prst="rect">
            <a:avLst/>
          </a:prstGeom>
        </p:spPr>
        <p:txBody>
          <a:bodyPr wrap="square">
            <a:spAutoFit/>
          </a:bodyPr>
          <a:lstStyle/>
          <a:p>
            <a:pPr marL="571500" indent="-571500">
              <a:buFont typeface="Arial" panose="020B0604020202020204" pitchFamily="34" charset="0"/>
              <a:buChar char="•"/>
            </a:pPr>
            <a:r>
              <a:rPr lang="en-US" sz="4400" baseline="30000" dirty="0"/>
              <a:t>Families will reflect on how Jesus spiritually prepared/trained to begin His mission during His time in the desert.  </a:t>
            </a:r>
          </a:p>
          <a:p>
            <a:pPr marL="571500" indent="-571500">
              <a:buFont typeface="Arial" panose="020B0604020202020204" pitchFamily="34" charset="0"/>
              <a:buChar char="•"/>
            </a:pPr>
            <a:r>
              <a:rPr lang="en-US" sz="4400" baseline="30000" dirty="0"/>
              <a:t>Families will reflect on the power of uniting our sacrifices with Jesus’ sacrifice.</a:t>
            </a:r>
          </a:p>
          <a:p>
            <a:pPr marL="571500" indent="-571500">
              <a:buFont typeface="Arial" panose="020B0604020202020204" pitchFamily="34" charset="0"/>
              <a:buChar char="•"/>
            </a:pPr>
            <a:r>
              <a:rPr lang="en-US" sz="4400" baseline="30000" dirty="0"/>
              <a:t>Families will make their Family Lenten Plans to prepare spiritually/train themselves for the mission God has given to them through their practice of praying, fasting, and almsgiving</a:t>
            </a:r>
            <a:r>
              <a:rPr lang="en-US" sz="4400" baseline="30000" dirty="0" smtClean="0"/>
              <a:t>.</a:t>
            </a:r>
          </a:p>
          <a:p>
            <a:pPr marL="571500" indent="-571500">
              <a:buFont typeface="Arial" panose="020B0604020202020204" pitchFamily="34" charset="0"/>
              <a:buChar char="•"/>
            </a:pPr>
            <a:endParaRPr lang="en-US" sz="6000" dirty="0">
              <a:solidFill>
                <a:schemeClr val="bg1"/>
              </a:solidFill>
            </a:endParaRPr>
          </a:p>
        </p:txBody>
      </p:sp>
    </p:spTree>
    <p:extLst>
      <p:ext uri="{BB962C8B-B14F-4D97-AF65-F5344CB8AC3E}">
        <p14:creationId xmlns:p14="http://schemas.microsoft.com/office/powerpoint/2010/main" val="3810629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2F9F5-58CB-2847-8189-10F73D5CF1F9}"/>
              </a:ext>
            </a:extLst>
          </p:cNvPr>
          <p:cNvSpPr/>
          <p:nvPr/>
        </p:nvSpPr>
        <p:spPr>
          <a:xfrm>
            <a:off x="891540" y="1693456"/>
            <a:ext cx="10408920" cy="1569660"/>
          </a:xfrm>
          <a:prstGeom prst="rect">
            <a:avLst/>
          </a:prstGeom>
        </p:spPr>
        <p:txBody>
          <a:bodyPr wrap="square">
            <a:spAutoFit/>
          </a:bodyPr>
          <a:lstStyle/>
          <a:p>
            <a:pPr marL="857250" indent="-857250">
              <a:buFont typeface="Arial" panose="020B0604020202020204" pitchFamily="34" charset="0"/>
              <a:buChar char="•"/>
            </a:pPr>
            <a:r>
              <a:rPr lang="en-US" sz="7200" baseline="30000" dirty="0"/>
              <a:t>Bibles, crucifix (for Week 1)</a:t>
            </a:r>
          </a:p>
          <a:p>
            <a:pPr marL="857250" indent="-857250">
              <a:buFont typeface="Arial" panose="020B0604020202020204" pitchFamily="34" charset="0"/>
              <a:buChar char="•"/>
            </a:pPr>
            <a:r>
              <a:rPr lang="en-US" sz="7200" baseline="30000" dirty="0"/>
              <a:t>Rocks &amp; Sharpie markers (for Week 3)</a:t>
            </a:r>
          </a:p>
        </p:txBody>
      </p:sp>
      <p:sp>
        <p:nvSpPr>
          <p:cNvPr id="4" name="Rectangle 3"/>
          <p:cNvSpPr/>
          <p:nvPr/>
        </p:nvSpPr>
        <p:spPr>
          <a:xfrm>
            <a:off x="-76200" y="-1"/>
            <a:ext cx="12268200" cy="1078524"/>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38200" y="-12352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solidFill>
                  <a:schemeClr val="bg1"/>
                </a:solidFill>
                <a:latin typeface="+mn-lt"/>
              </a:rPr>
              <a:t>Materials</a:t>
            </a:r>
            <a:endParaRPr lang="en-US"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3369684"/>
            <a:ext cx="4762500" cy="3609975"/>
          </a:xfrm>
          <a:prstGeom prst="rect">
            <a:avLst/>
          </a:prstGeom>
        </p:spPr>
      </p:pic>
    </p:spTree>
    <p:extLst>
      <p:ext uri="{BB962C8B-B14F-4D97-AF65-F5344CB8AC3E}">
        <p14:creationId xmlns:p14="http://schemas.microsoft.com/office/powerpoint/2010/main" val="301624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346" y="2262536"/>
            <a:ext cx="4440382" cy="4440382"/>
          </a:xfrm>
          <a:prstGeom prst="rect">
            <a:avLst/>
          </a:prstGeom>
        </p:spPr>
      </p:pic>
      <p:sp>
        <p:nvSpPr>
          <p:cNvPr id="3" name="Rectangle 2">
            <a:extLst>
              <a:ext uri="{FF2B5EF4-FFF2-40B4-BE49-F238E27FC236}">
                <a16:creationId xmlns:a16="http://schemas.microsoft.com/office/drawing/2014/main" id="{CA6F3A0F-14A7-794D-ABA7-D957D7E8C505}"/>
              </a:ext>
            </a:extLst>
          </p:cNvPr>
          <p:cNvSpPr/>
          <p:nvPr/>
        </p:nvSpPr>
        <p:spPr>
          <a:xfrm>
            <a:off x="1661838" y="1353777"/>
            <a:ext cx="8861397" cy="1323439"/>
          </a:xfrm>
          <a:prstGeom prst="rect">
            <a:avLst/>
          </a:prstGeom>
        </p:spPr>
        <p:txBody>
          <a:bodyPr wrap="square">
            <a:spAutoFit/>
          </a:bodyPr>
          <a:lstStyle/>
          <a:p>
            <a:pPr algn="ctr"/>
            <a:r>
              <a:rPr lang="en-US" sz="6000" b="1" i="1" baseline="30000" dirty="0" smtClean="0">
                <a:latin typeface="Chaparral Pro Light" panose="02060403030505090203" pitchFamily="18" charset="0"/>
              </a:rPr>
              <a:t>If</a:t>
            </a:r>
            <a:r>
              <a:rPr lang="en-US" sz="6000" b="1" i="1" baseline="30000" dirty="0" smtClean="0">
                <a:latin typeface="Chaparral Pro Light" panose="02060403030505090203" pitchFamily="18" charset="0"/>
              </a:rPr>
              <a:t> </a:t>
            </a:r>
            <a:r>
              <a:rPr lang="en-US" sz="6000" b="1" i="1" baseline="30000" dirty="0">
                <a:latin typeface="Chaparral Pro Light" panose="02060403030505090203" pitchFamily="18" charset="0"/>
              </a:rPr>
              <a:t>you could choose one superpower, </a:t>
            </a:r>
          </a:p>
          <a:p>
            <a:pPr algn="ctr"/>
            <a:r>
              <a:rPr lang="en-US" sz="6000" b="1" i="1" baseline="30000" dirty="0">
                <a:latin typeface="Chaparral Pro Light" panose="02060403030505090203" pitchFamily="18" charset="0"/>
              </a:rPr>
              <a:t>what would it be and why</a:t>
            </a:r>
            <a:r>
              <a:rPr lang="en-US" sz="6000" b="1" i="1" baseline="30000" dirty="0" smtClean="0">
                <a:latin typeface="Chaparral Pro Light" panose="02060403030505090203" pitchFamily="18" charset="0"/>
              </a:rPr>
              <a:t>?</a:t>
            </a:r>
            <a:endParaRPr lang="en-US" sz="6000" b="1" baseline="30000" dirty="0">
              <a:latin typeface="Chaparral Pro Light" panose="02060403030505090203" pitchFamily="18" charset="0"/>
            </a:endParaRPr>
          </a:p>
        </p:txBody>
      </p:sp>
      <p:sp>
        <p:nvSpPr>
          <p:cNvPr id="5" name="Rectangle 4"/>
          <p:cNvSpPr/>
          <p:nvPr/>
        </p:nvSpPr>
        <p:spPr>
          <a:xfrm>
            <a:off x="-29817" y="0"/>
            <a:ext cx="12268200" cy="1078524"/>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solidFill>
                  <a:schemeClr val="bg1"/>
                </a:solidFill>
                <a:latin typeface="+mn-lt"/>
              </a:rPr>
              <a:t>Ice Breaker</a:t>
            </a:r>
            <a:endParaRPr lang="en-US" dirty="0">
              <a:solidFill>
                <a:schemeClr val="bg1"/>
              </a:solidFill>
            </a:endParaRPr>
          </a:p>
        </p:txBody>
      </p:sp>
    </p:spTree>
    <p:extLst>
      <p:ext uri="{BB962C8B-B14F-4D97-AF65-F5344CB8AC3E}">
        <p14:creationId xmlns:p14="http://schemas.microsoft.com/office/powerpoint/2010/main" val="1982770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22727" b="19125"/>
          <a:stretch/>
        </p:blipFill>
        <p:spPr>
          <a:xfrm>
            <a:off x="0" y="-31263"/>
            <a:ext cx="12192000" cy="6908801"/>
          </a:xfrm>
          <a:prstGeom prst="rect">
            <a:avLst/>
          </a:prstGeom>
        </p:spPr>
      </p:pic>
      <p:sp>
        <p:nvSpPr>
          <p:cNvPr id="4" name="Rectangle 3">
            <a:extLst>
              <a:ext uri="{FF2B5EF4-FFF2-40B4-BE49-F238E27FC236}">
                <a16:creationId xmlns:a16="http://schemas.microsoft.com/office/drawing/2014/main" id="{D7C84949-FF17-2744-B4C9-0DEC17DA331F}"/>
              </a:ext>
            </a:extLst>
          </p:cNvPr>
          <p:cNvSpPr/>
          <p:nvPr/>
        </p:nvSpPr>
        <p:spPr>
          <a:xfrm>
            <a:off x="539262" y="1491137"/>
            <a:ext cx="11306487" cy="2349361"/>
          </a:xfrm>
          <a:prstGeom prst="rect">
            <a:avLst/>
          </a:prstGeom>
        </p:spPr>
        <p:txBody>
          <a:bodyPr wrap="square">
            <a:spAutoFit/>
          </a:bodyPr>
          <a:lstStyle/>
          <a:p>
            <a:pPr algn="ctr"/>
            <a:r>
              <a:rPr lang="en-US" sz="8800" b="1" baseline="30000" dirty="0">
                <a:solidFill>
                  <a:schemeClr val="bg1"/>
                </a:solidFill>
                <a:latin typeface="Chaparral Pro Light" panose="02060403030505090203" pitchFamily="18" charset="0"/>
              </a:rPr>
              <a:t>When you think of the term “Lent,” </a:t>
            </a:r>
          </a:p>
          <a:p>
            <a:pPr algn="ctr"/>
            <a:r>
              <a:rPr lang="en-US" sz="8800" b="1" baseline="30000" dirty="0">
                <a:solidFill>
                  <a:schemeClr val="bg1"/>
                </a:solidFill>
                <a:latin typeface="Chaparral Pro Light" panose="02060403030505090203" pitchFamily="18" charset="0"/>
              </a:rPr>
              <a:t>what two words come to mind?</a:t>
            </a:r>
            <a:endParaRPr lang="en-US" sz="16600" dirty="0">
              <a:solidFill>
                <a:schemeClr val="bg1"/>
              </a:solidFill>
              <a:latin typeface="Chaparral Pro Light" panose="02060403030505090203" pitchFamily="18" charset="0"/>
            </a:endParaRPr>
          </a:p>
        </p:txBody>
      </p:sp>
    </p:spTree>
    <p:extLst>
      <p:ext uri="{BB962C8B-B14F-4D97-AF65-F5344CB8AC3E}">
        <p14:creationId xmlns:p14="http://schemas.microsoft.com/office/powerpoint/2010/main" val="1291104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045" y="548640"/>
            <a:ext cx="12225045" cy="6309360"/>
          </a:xfrm>
          <a:prstGeom prst="rect">
            <a:avLst/>
          </a:prstGeom>
        </p:spPr>
      </p:pic>
      <p:sp>
        <p:nvSpPr>
          <p:cNvPr id="3" name="Rectangle 2">
            <a:extLst>
              <a:ext uri="{FF2B5EF4-FFF2-40B4-BE49-F238E27FC236}">
                <a16:creationId xmlns:a16="http://schemas.microsoft.com/office/drawing/2014/main" id="{86DE95F2-6676-D840-88A6-FDD60B160EE5}"/>
              </a:ext>
            </a:extLst>
          </p:cNvPr>
          <p:cNvSpPr/>
          <p:nvPr/>
        </p:nvSpPr>
        <p:spPr>
          <a:xfrm>
            <a:off x="363415" y="1803970"/>
            <a:ext cx="11465169" cy="3693319"/>
          </a:xfrm>
          <a:prstGeom prst="rect">
            <a:avLst/>
          </a:prstGeom>
        </p:spPr>
        <p:txBody>
          <a:bodyPr wrap="square">
            <a:spAutoFit/>
          </a:bodyPr>
          <a:lstStyle/>
          <a:p>
            <a:r>
              <a:rPr lang="en-US" sz="5400" baseline="30000" dirty="0"/>
              <a:t>Lent is a time when we prepare our hearts to remember the redemptive suffering and Death of our Lord, Jesus Christ, and we prepare to celebrate His Resurrection.  Today we will begin to reflect on our Lenten practices and decide what our </a:t>
            </a:r>
            <a:r>
              <a:rPr lang="en-US" sz="5400" i="1" baseline="30000" dirty="0"/>
              <a:t>Family Lenten Plans</a:t>
            </a:r>
            <a:r>
              <a:rPr lang="en-US" sz="5400" baseline="30000" dirty="0"/>
              <a:t> will be. </a:t>
            </a:r>
          </a:p>
          <a:p>
            <a:r>
              <a:rPr lang="en-US" sz="5400" baseline="30000" dirty="0"/>
              <a:t> </a:t>
            </a:r>
            <a:endParaRPr lang="en-US" sz="8000" dirty="0"/>
          </a:p>
        </p:txBody>
      </p:sp>
      <p:sp>
        <p:nvSpPr>
          <p:cNvPr id="4" name="Rectangle 3"/>
          <p:cNvSpPr/>
          <p:nvPr/>
        </p:nvSpPr>
        <p:spPr>
          <a:xfrm>
            <a:off x="-29817" y="-1"/>
            <a:ext cx="12268200" cy="1203569"/>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066"/>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solidFill>
                  <a:schemeClr val="bg1"/>
                </a:solidFill>
                <a:latin typeface="+mn-lt"/>
              </a:rPr>
              <a:t>Topics</a:t>
            </a:r>
            <a:endParaRPr lang="en-US" dirty="0">
              <a:solidFill>
                <a:schemeClr val="bg1"/>
              </a:solidFill>
            </a:endParaRPr>
          </a:p>
        </p:txBody>
      </p:sp>
    </p:spTree>
    <p:extLst>
      <p:ext uri="{BB962C8B-B14F-4D97-AF65-F5344CB8AC3E}">
        <p14:creationId xmlns:p14="http://schemas.microsoft.com/office/powerpoint/2010/main" val="1211639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268200" cy="1117601"/>
          </a:xfrm>
          <a:prstGeom prst="rect">
            <a:avLst/>
          </a:prstGeom>
          <a:solidFill>
            <a:srgbClr val="F1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066"/>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76300" y="-60996"/>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smtClean="0">
                <a:solidFill>
                  <a:schemeClr val="bg1"/>
                </a:solidFill>
                <a:latin typeface="+mn-lt"/>
              </a:rPr>
              <a:t>Family Sharing</a:t>
            </a:r>
            <a:endParaRPr lang="en-US" dirty="0">
              <a:solidFill>
                <a:schemeClr val="bg1"/>
              </a:solidFill>
              <a:latin typeface="+mn-lt"/>
            </a:endParaRPr>
          </a:p>
        </p:txBody>
      </p:sp>
      <p:sp>
        <p:nvSpPr>
          <p:cNvPr id="2" name="TextBox 1"/>
          <p:cNvSpPr txBox="1"/>
          <p:nvPr/>
        </p:nvSpPr>
        <p:spPr>
          <a:xfrm>
            <a:off x="964276" y="1828800"/>
            <a:ext cx="10108277" cy="3323987"/>
          </a:xfrm>
          <a:prstGeom prst="rect">
            <a:avLst/>
          </a:prstGeom>
          <a:noFill/>
        </p:spPr>
        <p:txBody>
          <a:bodyPr wrap="square" rtlCol="0">
            <a:spAutoFit/>
          </a:bodyPr>
          <a:lstStyle/>
          <a:p>
            <a:pPr algn="ctr"/>
            <a:r>
              <a:rPr lang="en-US" sz="4800" baseline="30000" dirty="0" smtClean="0"/>
              <a:t>a. (For </a:t>
            </a:r>
            <a:r>
              <a:rPr lang="en-US" sz="4800" baseline="30000" dirty="0"/>
              <a:t>Parents) When you were growing up, how did your family prepare for Easter during Lent?</a:t>
            </a:r>
          </a:p>
          <a:p>
            <a:pPr algn="ctr"/>
            <a:endParaRPr lang="en-US" sz="4800" baseline="30000" dirty="0" smtClean="0"/>
          </a:p>
          <a:p>
            <a:pPr algn="ctr"/>
            <a:endParaRPr lang="en-US" sz="4800" baseline="30000" dirty="0"/>
          </a:p>
          <a:p>
            <a:pPr algn="ctr"/>
            <a:r>
              <a:rPr lang="en-US" sz="4800" baseline="30000" dirty="0"/>
              <a:t>b. (For whole family) What are your favorite things to do during Lent?</a:t>
            </a:r>
          </a:p>
          <a:p>
            <a:endParaRPr lang="en-US" dirty="0"/>
          </a:p>
        </p:txBody>
      </p:sp>
    </p:spTree>
    <p:extLst>
      <p:ext uri="{BB962C8B-B14F-4D97-AF65-F5344CB8AC3E}">
        <p14:creationId xmlns:p14="http://schemas.microsoft.com/office/powerpoint/2010/main" val="2933356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35610-A65A-2646-BFFE-2CF2C7639E4D}"/>
              </a:ext>
            </a:extLst>
          </p:cNvPr>
          <p:cNvSpPr/>
          <p:nvPr/>
        </p:nvSpPr>
        <p:spPr>
          <a:xfrm>
            <a:off x="3867216" y="967623"/>
            <a:ext cx="4457567" cy="646331"/>
          </a:xfrm>
          <a:prstGeom prst="rect">
            <a:avLst/>
          </a:prstGeom>
        </p:spPr>
        <p:txBody>
          <a:bodyPr wrap="none">
            <a:spAutoFit/>
          </a:bodyPr>
          <a:lstStyle/>
          <a:p>
            <a:r>
              <a:rPr lang="en-US" sz="3600" dirty="0" smtClean="0">
                <a:latin typeface="Chaparral Pro Light" panose="02060403030505090203" pitchFamily="18" charset="0"/>
              </a:rPr>
              <a:t>So, what exactly is Lent?</a:t>
            </a:r>
            <a:r>
              <a:rPr lang="en-US" sz="3200" dirty="0" smtClean="0">
                <a:latin typeface="Chaparral Pro Light" panose="02060403030505090203" pitchFamily="18" charset="0"/>
              </a:rPr>
              <a:t> </a:t>
            </a:r>
            <a:endParaRPr lang="en-US" sz="3200" dirty="0">
              <a:latin typeface="Chaparral Pro Light" panose="02060403030505090203" pitchFamily="18" charset="0"/>
            </a:endParaRPr>
          </a:p>
        </p:txBody>
      </p:sp>
      <p:sp>
        <p:nvSpPr>
          <p:cNvPr id="7" name="Rectangle 6"/>
          <p:cNvSpPr/>
          <p:nvPr/>
        </p:nvSpPr>
        <p:spPr>
          <a:xfrm>
            <a:off x="-38100" y="-398785"/>
            <a:ext cx="12268200" cy="11176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8"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Content</a:t>
            </a:r>
            <a:endParaRPr lang="en-US" sz="3600" b="1" dirty="0">
              <a:solidFill>
                <a:schemeClr val="bg1"/>
              </a:solidFill>
              <a:latin typeface="+mn-lt"/>
            </a:endParaRPr>
          </a:p>
        </p:txBody>
      </p:sp>
      <p:pic>
        <p:nvPicPr>
          <p:cNvPr id="2" name="ukIBEWtlqDg"/>
          <p:cNvPicPr>
            <a:picLocks noRot="1" noChangeAspect="1"/>
          </p:cNvPicPr>
          <p:nvPr>
            <a:videoFile r:link="rId1"/>
          </p:nvPr>
        </p:nvPicPr>
        <p:blipFill>
          <a:blip r:embed="rId3"/>
          <a:stretch>
            <a:fillRect/>
          </a:stretch>
        </p:blipFill>
        <p:spPr>
          <a:xfrm>
            <a:off x="1936865" y="1826307"/>
            <a:ext cx="8329352" cy="4685260"/>
          </a:xfrm>
          <a:prstGeom prst="rect">
            <a:avLst/>
          </a:prstGeom>
        </p:spPr>
      </p:pic>
    </p:spTree>
    <p:extLst>
      <p:ext uri="{BB962C8B-B14F-4D97-AF65-F5344CB8AC3E}">
        <p14:creationId xmlns:p14="http://schemas.microsoft.com/office/powerpoint/2010/main" val="673066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2767</TotalTime>
  <Words>446</Words>
  <Application>Microsoft Office PowerPoint</Application>
  <PresentationFormat>Widescreen</PresentationFormat>
  <Paragraphs>50</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Chaparral Pro Light</vt:lpstr>
      <vt:lpstr>Office Theme</vt:lpstr>
      <vt:lpstr>PowerPoint Presentation</vt:lpstr>
      <vt:lpstr>PowerPoint Presentation</vt:lpstr>
      <vt:lpstr>Goals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you giving up for Lent?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dc:title>
  <dc:creator>Monica Oppermann</dc:creator>
  <cp:lastModifiedBy>Patrick Metts</cp:lastModifiedBy>
  <cp:revision>24</cp:revision>
  <dcterms:created xsi:type="dcterms:W3CDTF">2020-12-01T16:41:27Z</dcterms:created>
  <dcterms:modified xsi:type="dcterms:W3CDTF">2020-12-17T18:38:23Z</dcterms:modified>
</cp:coreProperties>
</file>