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2" r:id="rId2"/>
    <p:sldId id="258" r:id="rId3"/>
    <p:sldId id="259" r:id="rId4"/>
    <p:sldId id="260" r:id="rId5"/>
    <p:sldId id="291" r:id="rId6"/>
    <p:sldId id="301" r:id="rId7"/>
    <p:sldId id="304" r:id="rId8"/>
    <p:sldId id="305" r:id="rId9"/>
    <p:sldId id="306" r:id="rId10"/>
    <p:sldId id="314" r:id="rId11"/>
    <p:sldId id="315" r:id="rId12"/>
    <p:sldId id="316" r:id="rId13"/>
    <p:sldId id="307" r:id="rId14"/>
    <p:sldId id="309" r:id="rId15"/>
    <p:sldId id="317" r:id="rId16"/>
  </p:sldIdLst>
  <p:sldSz cx="12192000" cy="6858000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5F5F5"/>
    <a:srgbClr val="FF5050"/>
    <a:srgbClr val="000000"/>
    <a:srgbClr val="FFFFFF"/>
    <a:srgbClr val="CC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2F565CB-2D45-A5A8-C710-7D36C8E91F1C}" v="703" dt="2024-04-22T21:33:50.23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17" autoAdjust="0"/>
    <p:restoredTop sz="94660"/>
  </p:normalViewPr>
  <p:slideViewPr>
    <p:cSldViewPr snapToGrid="0">
      <p:cViewPr varScale="1">
        <p:scale>
          <a:sx n="84" d="100"/>
          <a:sy n="84" d="100"/>
        </p:scale>
        <p:origin x="562" y="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s-MX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s-MX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ECF60-19F8-4C88-A195-93F06459BF74}" type="datetimeFigureOut">
              <a:rPr lang="es-MX" smtClean="0"/>
              <a:t>22/04/2024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8947A-2726-4768-8CC2-C638D98E3F45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0178380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s-MX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MX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ECF60-19F8-4C88-A195-93F06459BF74}" type="datetimeFigureOut">
              <a:rPr lang="es-MX" smtClean="0"/>
              <a:t>22/04/2024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8947A-2726-4768-8CC2-C638D98E3F45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7926085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s-MX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MX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ECF60-19F8-4C88-A195-93F06459BF74}" type="datetimeFigureOut">
              <a:rPr lang="es-MX" smtClean="0"/>
              <a:t>22/04/2024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8947A-2726-4768-8CC2-C638D98E3F45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0927000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s-MX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MX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ECF60-19F8-4C88-A195-93F06459BF74}" type="datetimeFigureOut">
              <a:rPr lang="es-MX" smtClean="0"/>
              <a:t>22/04/2024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8947A-2726-4768-8CC2-C638D98E3F45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3579511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s-MX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ECF60-19F8-4C88-A195-93F06459BF74}" type="datetimeFigureOut">
              <a:rPr lang="es-MX" smtClean="0"/>
              <a:t>22/04/2024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8947A-2726-4768-8CC2-C638D98E3F45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4725796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s-MX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MX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MX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ECF60-19F8-4C88-A195-93F06459BF74}" type="datetimeFigureOut">
              <a:rPr lang="es-MX" smtClean="0"/>
              <a:t>22/04/2024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8947A-2726-4768-8CC2-C638D98E3F45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3429689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s-MX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MX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MX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ECF60-19F8-4C88-A195-93F06459BF74}" type="datetimeFigureOut">
              <a:rPr lang="es-MX" smtClean="0"/>
              <a:t>22/04/2024</a:t>
            </a:fld>
            <a:endParaRPr lang="es-MX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8947A-2726-4768-8CC2-C638D98E3F45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0364028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s-MX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ECF60-19F8-4C88-A195-93F06459BF74}" type="datetimeFigureOut">
              <a:rPr lang="es-MX" smtClean="0"/>
              <a:t>22/04/2024</a:t>
            </a:fld>
            <a:endParaRPr lang="es-MX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8947A-2726-4768-8CC2-C638D98E3F45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6048453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ECF60-19F8-4C88-A195-93F06459BF74}" type="datetimeFigureOut">
              <a:rPr lang="es-MX" smtClean="0"/>
              <a:t>22/04/2024</a:t>
            </a:fld>
            <a:endParaRPr lang="es-MX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8947A-2726-4768-8CC2-C638D98E3F45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4239371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s-MX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MX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ECF60-19F8-4C88-A195-93F06459BF74}" type="datetimeFigureOut">
              <a:rPr lang="es-MX" smtClean="0"/>
              <a:t>22/04/2024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8947A-2726-4768-8CC2-C638D98E3F45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7437803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s-MX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ECF60-19F8-4C88-A195-93F06459BF74}" type="datetimeFigureOut">
              <a:rPr lang="es-MX" smtClean="0"/>
              <a:t>22/04/2024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8947A-2726-4768-8CC2-C638D98E3F45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5770169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s-MX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MX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8ECF60-19F8-4C88-A195-93F06459BF74}" type="datetimeFigureOut">
              <a:rPr lang="es-MX" smtClean="0"/>
              <a:t>22/04/2024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58947A-2726-4768-8CC2-C638D98E3F45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5256724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T8BZ4DQJyIg?feature=oembed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xVA9uy0mg7E?feature=oembed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xVA9uy0mg7E?si=1i7wPEtIDbwSzlI4" TargetMode="External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ayz15mdkh5o?feature=oembed" TargetMode="External"/><Relationship Id="rId4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nancysblog-seeker.blogspot.com/2015/03/the-annunciation-of-our-lord.html" TargetMode="External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publicdomainpictures.net/view-image.php?image=177930&amp;picture=family-002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allpaperflare.com/person-holding-brown-rosary-necklace-faith-pray-folded-hands-wallpaper-zjisc/download/1920x1080" TargetMode="External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ngall.com/st-mary-png/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hgroupgames.com.au/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pngall.com/st-mary-png/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vzSZ7igpx20?feature=oembed" TargetMode="External"/><Relationship Id="rId4" Type="http://schemas.openxmlformats.org/officeDocument/2006/relationships/hyperlink" Target="https://youtu.be/vzSZ7igpx20?si=0z1wJQG8gFDfK70m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undacioorienta.com/es/preguntas-sobre-temas-de-salud-mental/" TargetMode="Externa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creativecommons.org/licenses/by-nc-sa/3.0/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ngall.com/st-mary-png/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Hpph7nwpZN8?si=22HTE5PkewiVFwu6" TargetMode="External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Hpph7nwpZN8?feature=oembed" TargetMode="External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ainting of a person holding a baby&#10;&#10;Description automatically generated">
            <a:extLst>
              <a:ext uri="{FF2B5EF4-FFF2-40B4-BE49-F238E27FC236}">
                <a16:creationId xmlns:a16="http://schemas.microsoft.com/office/drawing/2014/main" id="{922A3343-5474-39AE-FB2A-15E11675A8F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121" y="4314"/>
            <a:ext cx="12155880" cy="6858000"/>
          </a:xfrm>
          <a:prstGeom prst="rect">
            <a:avLst/>
          </a:prstGeom>
        </p:spPr>
      </p:pic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36121" y="3735967"/>
            <a:ext cx="11704319" cy="1135659"/>
          </a:xfrm>
          <a:noFill/>
          <a:ln w="19050">
            <a:noFill/>
          </a:ln>
        </p:spPr>
        <p:txBody>
          <a:bodyPr>
            <a:noAutofit/>
          </a:bodyPr>
          <a:lstStyle/>
          <a:p>
            <a:endParaRPr lang="en-US" sz="32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32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GOD’S SAVING LOVE FOR US: </a:t>
            </a:r>
          </a:p>
          <a:p>
            <a:r>
              <a:rPr lang="en-US" sz="32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LITURGY AND THE SEVEN SACRAMENTS</a:t>
            </a:r>
            <a:endParaRPr lang="en-US" sz="32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tenna Black" panose="02000505000000020004" pitchFamily="2" charset="0"/>
            </a:endParaRPr>
          </a:p>
        </p:txBody>
      </p:sp>
      <p:sp>
        <p:nvSpPr>
          <p:cNvPr id="7" name="Subtitle 1"/>
          <p:cNvSpPr txBox="1">
            <a:spLocks/>
          </p:cNvSpPr>
          <p:nvPr/>
        </p:nvSpPr>
        <p:spPr>
          <a:xfrm>
            <a:off x="878722" y="4871626"/>
            <a:ext cx="10434551" cy="533131"/>
          </a:xfrm>
          <a:prstGeom prst="rect">
            <a:avLst/>
          </a:prstGeom>
          <a:noFill/>
          <a:ln w="19050">
            <a:noFill/>
          </a:ln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3600" b="1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40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TOPIC: MARY, OUR MOTHER AND OUR QUEEN!</a:t>
            </a:r>
            <a:endParaRPr lang="en-US" sz="9600" b="1" dirty="0">
              <a:solidFill>
                <a:schemeClr val="bg1"/>
              </a:solidFill>
              <a:latin typeface="Antenna Black" panose="02000505000000020004" pitchFamily="2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63768" y="-206720"/>
            <a:ext cx="9664460" cy="3631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63127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83F8E9-E43E-D585-4607-4EE3569391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6D76D782-E17D-484C-152E-78D08F92FF5A}"/>
              </a:ext>
            </a:extLst>
          </p:cNvPr>
          <p:cNvSpPr/>
          <p:nvPr/>
        </p:nvSpPr>
        <p:spPr>
          <a:xfrm>
            <a:off x="0" y="0"/>
            <a:ext cx="12192000" cy="1078523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21405D6-8D1C-4DA3-70CD-3DE4E8FDD9E9}"/>
              </a:ext>
            </a:extLst>
          </p:cNvPr>
          <p:cNvSpPr txBox="1"/>
          <p:nvPr/>
        </p:nvSpPr>
        <p:spPr>
          <a:xfrm>
            <a:off x="1490649" y="227262"/>
            <a:ext cx="921070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Watch: Mary: Immaculate Conception</a:t>
            </a:r>
            <a:endParaRPr lang="es-MX" sz="49600" b="1" i="1" dirty="0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4A4A416-C270-FCDA-F57B-A8020D0A2E00}"/>
              </a:ext>
            </a:extLst>
          </p:cNvPr>
          <p:cNvSpPr txBox="1"/>
          <p:nvPr/>
        </p:nvSpPr>
        <p:spPr>
          <a:xfrm>
            <a:off x="-191615" y="5423847"/>
            <a:ext cx="12575229" cy="321113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b="1" u="sng" dirty="0" err="1">
                <a:solidFill>
                  <a:srgbClr val="0563C1"/>
                </a:solidFill>
                <a:latin typeface="Calibri"/>
                <a:ea typeface="Calibri" panose="020F0502020204030204" pitchFamily="34" charset="0"/>
                <a:cs typeface="Calibri"/>
              </a:rPr>
              <a:t>http</a:t>
            </a:r>
            <a:r>
              <a:rPr lang="en-US" sz="2800" dirty="0" err="1">
                <a:solidFill>
                  <a:srgbClr val="FFFF00"/>
                </a:solidFill>
                <a:latin typeface="Calibri"/>
                <a:ea typeface="Calibri" panose="020F0502020204030204" pitchFamily="34" charset="0"/>
                <a:cs typeface="Times New Roman"/>
              </a:rPr>
              <a:t>The</a:t>
            </a:r>
            <a:r>
              <a:rPr lang="en-US" sz="2800" dirty="0">
                <a:solidFill>
                  <a:srgbClr val="FFFF00"/>
                </a:solidFill>
                <a:effectLst/>
                <a:latin typeface="Calibri"/>
                <a:ea typeface="Calibri" panose="020F0502020204030204" pitchFamily="34" charset="0"/>
                <a:cs typeface="Times New Roman"/>
              </a:rPr>
              <a:t> yellow flowers represent the grace of Mary’s Immaculate Conception</a:t>
            </a:r>
            <a:r>
              <a:rPr lang="en-US" sz="3600" b="1" dirty="0">
                <a:solidFill>
                  <a:srgbClr val="FFFF00"/>
                </a:solidFill>
                <a:effectLst/>
                <a:latin typeface="Calibri"/>
                <a:ea typeface="Calibri" panose="020F0502020204030204" pitchFamily="34" charset="0"/>
                <a:cs typeface="Times New Roman"/>
              </a:rPr>
              <a:t>.</a:t>
            </a:r>
            <a:endParaRPr lang="en-US" b="1" u="sng">
              <a:solidFill>
                <a:srgbClr val="0563C1"/>
              </a:solidFill>
              <a:effectLst/>
              <a:latin typeface="Calibri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spcAft>
                <a:spcPts val="800"/>
              </a:spcAft>
            </a:pPr>
            <a:r>
              <a:rPr lang="en-US" sz="2400" b="1" dirty="0">
                <a:solidFill>
                  <a:srgbClr val="FFFF00"/>
                </a:solidFill>
                <a:latin typeface="Calibri"/>
                <a:cs typeface="Calibri"/>
              </a:rPr>
              <a:t>Families crumple the yellow tissue paper into flowers, and then glue the flowers to their crowns.</a:t>
            </a:r>
            <a:endParaRPr lang="en-US" sz="2400" dirty="0">
              <a:solidFill>
                <a:srgbClr val="FFFF00"/>
              </a:solidFill>
              <a:latin typeface="Calibri"/>
              <a:cs typeface="Calibri"/>
            </a:endParaRPr>
          </a:p>
          <a:p>
            <a:pPr algn="ctr"/>
            <a:endParaRPr lang="en-US" dirty="0">
              <a:solidFill>
                <a:srgbClr val="000000"/>
              </a:solidFill>
              <a:latin typeface="Calibri" panose="020F0502020204030204" pitchFamily="34" charset="0"/>
              <a:cs typeface="Calibri"/>
            </a:endParaRPr>
          </a:p>
          <a:p>
            <a:pPr algn="ctr"/>
            <a:endParaRPr lang="en-US" sz="3600" b="1" dirty="0">
              <a:solidFill>
                <a:srgbClr val="FFFF00"/>
              </a:solidFill>
              <a:latin typeface="Calibri" panose="020F0502020204030204" pitchFamily="34" charset="0"/>
              <a:cs typeface="Times New Roman"/>
            </a:endParaRPr>
          </a:p>
          <a:p>
            <a:pPr algn="ctr"/>
            <a:endParaRPr lang="en-US" b="1" u="sng" dirty="0">
              <a:solidFill>
                <a:srgbClr val="FFFF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n-US" sz="3200" b="1" u="sng" dirty="0">
              <a:solidFill>
                <a:srgbClr val="0563C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n-US" sz="3200" dirty="0">
              <a:cs typeface="Calibri" panose="020F0502020204030204"/>
            </a:endParaRPr>
          </a:p>
        </p:txBody>
      </p:sp>
      <p:pic>
        <p:nvPicPr>
          <p:cNvPr id="3" name="Online Media 2" title="Mary: Immaculate Conception">
            <a:hlinkClick r:id="" action="ppaction://media"/>
            <a:extLst>
              <a:ext uri="{FF2B5EF4-FFF2-40B4-BE49-F238E27FC236}">
                <a16:creationId xmlns:a16="http://schemas.microsoft.com/office/drawing/2014/main" id="{59151496-55B1-6FA7-6533-1B7B896468C0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524238" y="1234717"/>
            <a:ext cx="7143522" cy="4032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4194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83F8E9-E43E-D585-4607-4EE3569391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6D76D782-E17D-484C-152E-78D08F92FF5A}"/>
              </a:ext>
            </a:extLst>
          </p:cNvPr>
          <p:cNvSpPr/>
          <p:nvPr/>
        </p:nvSpPr>
        <p:spPr>
          <a:xfrm>
            <a:off x="0" y="0"/>
            <a:ext cx="12192000" cy="1078523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21405D6-8D1C-4DA3-70CD-3DE4E8FDD9E9}"/>
              </a:ext>
            </a:extLst>
          </p:cNvPr>
          <p:cNvSpPr txBox="1"/>
          <p:nvPr/>
        </p:nvSpPr>
        <p:spPr>
          <a:xfrm>
            <a:off x="1490649" y="227262"/>
            <a:ext cx="921070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Watch: Mary: Perpetual Virginity</a:t>
            </a:r>
            <a:endParaRPr lang="es-MX" sz="49600" b="1" i="1" dirty="0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4A4A416-C270-FCDA-F57B-A8020D0A2E00}"/>
              </a:ext>
            </a:extLst>
          </p:cNvPr>
          <p:cNvSpPr txBox="1"/>
          <p:nvPr/>
        </p:nvSpPr>
        <p:spPr>
          <a:xfrm>
            <a:off x="-191615" y="5423847"/>
            <a:ext cx="12575229" cy="2811026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b="1" u="sng" dirty="0" err="1">
                <a:solidFill>
                  <a:srgbClr val="0563C1"/>
                </a:solidFill>
                <a:latin typeface="Calibri"/>
                <a:ea typeface="Calibri" panose="020F0502020204030204" pitchFamily="34" charset="0"/>
                <a:cs typeface="Calibri"/>
              </a:rPr>
              <a:t>ht</a:t>
            </a:r>
            <a:r>
              <a:rPr lang="en-US" sz="3200" dirty="0" err="1">
                <a:solidFill>
                  <a:schemeClr val="bg1"/>
                </a:solidFill>
                <a:latin typeface="Calibri"/>
                <a:ea typeface="Calibri" panose="020F0502020204030204" pitchFamily="34" charset="0"/>
                <a:cs typeface="Times New Roman"/>
              </a:rPr>
              <a:t>The</a:t>
            </a:r>
            <a:r>
              <a:rPr lang="en-US" sz="3200" dirty="0">
                <a:solidFill>
                  <a:schemeClr val="bg1"/>
                </a:solidFill>
                <a:effectLst/>
                <a:latin typeface="Calibri"/>
                <a:ea typeface="Calibri" panose="020F0502020204030204" pitchFamily="34" charset="0"/>
                <a:cs typeface="Times New Roman"/>
              </a:rPr>
              <a:t> white flowers represent Mary’s purity and Perpetual Virginity.</a:t>
            </a:r>
            <a:endParaRPr lang="en-US" b="1" u="sng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spcAft>
                <a:spcPts val="800"/>
              </a:spcAft>
            </a:pPr>
            <a:r>
              <a:rPr lang="en-US" sz="2400" b="1" dirty="0">
                <a:solidFill>
                  <a:schemeClr val="bg1"/>
                </a:solidFill>
                <a:latin typeface="Calibri"/>
                <a:cs typeface="Calibri"/>
              </a:rPr>
              <a:t>Families crumple the white tissue paper into flowers, and then glue the flowers to their crowns.</a:t>
            </a:r>
            <a:endParaRPr lang="en-US" sz="2400" dirty="0">
              <a:solidFill>
                <a:schemeClr val="bg1"/>
              </a:solidFill>
              <a:latin typeface="Calibri"/>
              <a:cs typeface="Calibri"/>
            </a:endParaRPr>
          </a:p>
          <a:p>
            <a:pPr algn="ctr"/>
            <a:endParaRPr lang="en-US" dirty="0">
              <a:solidFill>
                <a:srgbClr val="000000"/>
              </a:solidFill>
              <a:latin typeface="Calibri" panose="020F0502020204030204" pitchFamily="34" charset="0"/>
              <a:cs typeface="Calibri"/>
            </a:endParaRPr>
          </a:p>
          <a:p>
            <a:pPr algn="ctr"/>
            <a:endParaRPr lang="en-US" sz="3200" dirty="0">
              <a:solidFill>
                <a:schemeClr val="bg1"/>
              </a:solidFill>
              <a:latin typeface="Calibri" panose="020F0502020204030204" pitchFamily="34" charset="0"/>
              <a:cs typeface="Times New Roman"/>
            </a:endParaRPr>
          </a:p>
          <a:p>
            <a:pPr algn="ctr"/>
            <a:endParaRPr lang="en-US" sz="3200" b="1" u="sng" dirty="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n-US" sz="3200" dirty="0">
              <a:cs typeface="Calibri" panose="020F0502020204030204"/>
            </a:endParaRPr>
          </a:p>
        </p:txBody>
      </p:sp>
      <p:pic>
        <p:nvPicPr>
          <p:cNvPr id="2" name="Online Media 1" title="Mary: Perpetual Virginity">
            <a:hlinkClick r:id="" action="ppaction://media"/>
            <a:extLst>
              <a:ext uri="{FF2B5EF4-FFF2-40B4-BE49-F238E27FC236}">
                <a16:creationId xmlns:a16="http://schemas.microsoft.com/office/drawing/2014/main" id="{171B8BAE-1EFF-F7A2-0BCC-DDCEB6F0D0CF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341135" y="1131345"/>
            <a:ext cx="7509728" cy="4239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1145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83F8E9-E43E-D585-4607-4EE3569391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6D76D782-E17D-484C-152E-78D08F92FF5A}"/>
              </a:ext>
            </a:extLst>
          </p:cNvPr>
          <p:cNvSpPr/>
          <p:nvPr/>
        </p:nvSpPr>
        <p:spPr>
          <a:xfrm>
            <a:off x="0" y="0"/>
            <a:ext cx="12192000" cy="1078523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21405D6-8D1C-4DA3-70CD-3DE4E8FDD9E9}"/>
              </a:ext>
            </a:extLst>
          </p:cNvPr>
          <p:cNvSpPr txBox="1"/>
          <p:nvPr/>
        </p:nvSpPr>
        <p:spPr>
          <a:xfrm>
            <a:off x="1490649" y="227262"/>
            <a:ext cx="921070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Watch: Mary: The Assumption</a:t>
            </a:r>
            <a:endParaRPr lang="es-MX" sz="49600" b="1" i="1" dirty="0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4A4A416-C270-FCDA-F57B-A8020D0A2E00}"/>
              </a:ext>
            </a:extLst>
          </p:cNvPr>
          <p:cNvSpPr txBox="1"/>
          <p:nvPr/>
        </p:nvSpPr>
        <p:spPr>
          <a:xfrm>
            <a:off x="-191615" y="5423847"/>
            <a:ext cx="12575229" cy="2395528"/>
          </a:xfrm>
          <a:prstGeom prst="rect">
            <a:avLst/>
          </a:prstGeom>
          <a:solidFill>
            <a:schemeClr val="bg2"/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400" b="1" u="sng" dirty="0">
                <a:solidFill>
                  <a:srgbClr val="0563C1"/>
                </a:solidFill>
                <a:effectLst/>
                <a:latin typeface="Calibri"/>
                <a:ea typeface="Calibri" panose="020F0502020204030204" pitchFamily="34" charset="0"/>
                <a:cs typeface="Calibri"/>
                <a:hlinkClick r:id="rId3"/>
              </a:rPr>
              <a:t>https://youtu.be/xVA9uy0mg7E?si=1i7wPEtIDbwSzlI4</a:t>
            </a:r>
            <a:endParaRPr lang="en-US" sz="1400" b="1" u="sng" dirty="0">
              <a:solidFill>
                <a:srgbClr val="0563C1"/>
              </a:solidFill>
              <a:latin typeface="Calibri"/>
              <a:ea typeface="Calibri" panose="020F0502020204030204" pitchFamily="34" charset="0"/>
              <a:cs typeface="Calibri"/>
            </a:endParaRPr>
          </a:p>
          <a:p>
            <a:pPr algn="ctr"/>
            <a:endParaRPr lang="en-US" sz="1100" b="1" u="sng" dirty="0">
              <a:solidFill>
                <a:srgbClr val="0070C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2200" b="1" dirty="0">
                <a:solidFill>
                  <a:srgbClr val="7030A0"/>
                </a:solidFill>
                <a:effectLst/>
                <a:highlight>
                  <a:srgbClr val="FFFFFF"/>
                </a:highlight>
                <a:latin typeface="Calibri"/>
                <a:ea typeface="Times New Roman" panose="02020603050405020304" pitchFamily="18" charset="0"/>
                <a:cs typeface="Calibri"/>
              </a:rPr>
              <a:t>When Mary was assumed into heaven, she was crowned the Queen of Heaven and Earth!</a:t>
            </a:r>
            <a:r>
              <a:rPr lang="en-US" sz="2200" b="1" dirty="0">
                <a:solidFill>
                  <a:srgbClr val="7030A0"/>
                </a:solidFill>
                <a:highlight>
                  <a:srgbClr val="FFFFFF"/>
                </a:highlight>
                <a:latin typeface="Calibri"/>
                <a:ea typeface="Times New Roman" panose="02020603050405020304" pitchFamily="18" charset="0"/>
                <a:cs typeface="Calibri"/>
              </a:rPr>
              <a:t> </a:t>
            </a:r>
            <a:endParaRPr lang="en-US" sz="2200" b="1">
              <a:solidFill>
                <a:srgbClr val="7030A0"/>
              </a:solidFill>
              <a:effectLst/>
              <a:highlight>
                <a:srgbClr val="FFFFFF"/>
              </a:highlight>
              <a:latin typeface="Times New Roman"/>
              <a:ea typeface="Times New Roman" panose="02020603050405020304" pitchFamily="18" charset="0"/>
              <a:cs typeface="Times New Roman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2200" b="1" dirty="0">
                <a:solidFill>
                  <a:srgbClr val="7030A0"/>
                </a:solidFill>
                <a:effectLst/>
                <a:highlight>
                  <a:srgbClr val="FFFFFF"/>
                </a:highlight>
                <a:latin typeface="Calibri"/>
                <a:ea typeface="Times New Roman" panose="02020603050405020304" pitchFamily="18" charset="0"/>
                <a:cs typeface="Calibri"/>
              </a:rPr>
              <a:t>The purple flowers represent Mary’s royalty.</a:t>
            </a:r>
            <a:endParaRPr lang="en-US" sz="2200" b="1">
              <a:solidFill>
                <a:srgbClr val="7030A0"/>
              </a:solidFill>
              <a:effectLst/>
              <a:highlight>
                <a:srgbClr val="FFFFFF"/>
              </a:highlight>
              <a:latin typeface="Calibri"/>
              <a:ea typeface="Times New Roman" panose="02020603050405020304" pitchFamily="18" charset="0"/>
              <a:cs typeface="Calibri"/>
            </a:endParaRPr>
          </a:p>
          <a:p>
            <a:pPr algn="ctr">
              <a:spcAft>
                <a:spcPts val="800"/>
              </a:spcAft>
            </a:pPr>
            <a:r>
              <a:rPr lang="en-US" sz="2000" dirty="0">
                <a:solidFill>
                  <a:srgbClr val="7030A0"/>
                </a:solidFill>
                <a:cs typeface="Calibri"/>
              </a:rPr>
              <a:t>Families crumple the purple tissue paper into flowers, and then glue the flowers to their crowns.</a:t>
            </a:r>
          </a:p>
          <a:p>
            <a:pPr algn="ctr"/>
            <a:endParaRPr lang="en-US" dirty="0">
              <a:solidFill>
                <a:srgbClr val="000000"/>
              </a:solidFill>
              <a:cs typeface="Calibri"/>
            </a:endParaRPr>
          </a:p>
          <a:p>
            <a:pPr algn="ctr"/>
            <a:endParaRPr lang="en-US" sz="3200" dirty="0">
              <a:solidFill>
                <a:srgbClr val="7030A0"/>
              </a:solidFill>
              <a:cs typeface="Calibri"/>
            </a:endParaRPr>
          </a:p>
        </p:txBody>
      </p:sp>
      <p:pic>
        <p:nvPicPr>
          <p:cNvPr id="3" name="Online Media 2" title="Mary: The Assumption">
            <a:hlinkClick r:id="" action="ppaction://media"/>
            <a:extLst>
              <a:ext uri="{FF2B5EF4-FFF2-40B4-BE49-F238E27FC236}">
                <a16:creationId xmlns:a16="http://schemas.microsoft.com/office/drawing/2014/main" id="{15C282F1-E301-00A7-65A9-1C0939386276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341135" y="1131345"/>
            <a:ext cx="7509728" cy="4239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1125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6EC6AA-8DBF-462D-43C9-E9950DC0F3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erson in a robe and a person in a robe&#10;&#10;Description automatically generated">
            <a:extLst>
              <a:ext uri="{FF2B5EF4-FFF2-40B4-BE49-F238E27FC236}">
                <a16:creationId xmlns:a16="http://schemas.microsoft.com/office/drawing/2014/main" id="{C53220C5-62DF-6765-6867-472862CEA0E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rcRect b="13275"/>
          <a:stretch/>
        </p:blipFill>
        <p:spPr>
          <a:xfrm>
            <a:off x="1" y="123762"/>
            <a:ext cx="12191999" cy="695205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6898F8C-E3E1-0397-2977-AD91409D8569}"/>
              </a:ext>
            </a:extLst>
          </p:cNvPr>
          <p:cNvSpPr/>
          <p:nvPr/>
        </p:nvSpPr>
        <p:spPr>
          <a:xfrm>
            <a:off x="0" y="0"/>
            <a:ext cx="12192000" cy="1078523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589B820-6293-9933-0EA2-CE56325F6602}"/>
              </a:ext>
            </a:extLst>
          </p:cNvPr>
          <p:cNvSpPr txBox="1"/>
          <p:nvPr/>
        </p:nvSpPr>
        <p:spPr>
          <a:xfrm>
            <a:off x="1490649" y="123762"/>
            <a:ext cx="92107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</a:rPr>
              <a:t>FAMILY CONVERSATION</a:t>
            </a:r>
            <a:endParaRPr lang="es-MX" sz="23900" b="1" i="1" dirty="0">
              <a:solidFill>
                <a:schemeClr val="bg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4071EC4-1DAC-00D0-49A9-3E144964DF3E}"/>
              </a:ext>
            </a:extLst>
          </p:cNvPr>
          <p:cNvSpPr txBox="1"/>
          <p:nvPr/>
        </p:nvSpPr>
        <p:spPr>
          <a:xfrm>
            <a:off x="8871" y="4558647"/>
            <a:ext cx="12196342" cy="155754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00080"/>
                </a:highlight>
                <a:latin typeface="Calibri"/>
                <a:ea typeface="Calibri" panose="020F0502020204030204" pitchFamily="34" charset="0"/>
                <a:cs typeface="Times New Roman"/>
              </a:rPr>
              <a:t>Take a moment to reflect on your favorite story about Mary.  Is it the Annunciation, Mary’s visit to Elizabeth, the Wedding at Cana, or another story? </a:t>
            </a:r>
            <a:endParaRPr lang="en-US" sz="28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800080"/>
              </a:highlight>
              <a:latin typeface="Calibri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00080"/>
                </a:highlight>
                <a:latin typeface="Calibri"/>
                <a:ea typeface="Calibri" panose="020F0502020204030204" pitchFamily="34" charset="0"/>
                <a:cs typeface="Times New Roman"/>
              </a:rPr>
              <a:t>Share why it is your favorite story about Mary.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00080"/>
                </a:highlight>
                <a:latin typeface="Calibri"/>
                <a:ea typeface="Calibri" panose="020F0502020204030204" pitchFamily="34" charset="0"/>
                <a:cs typeface="Calibri"/>
              </a:rPr>
              <a:t> </a:t>
            </a:r>
            <a:endParaRPr lang="en-US" sz="28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800080"/>
              </a:highlight>
              <a:latin typeface="Calibri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57175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FC0C2B-DF7D-6F40-C3AF-86210DECE3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silhouette of a family holding hands&#10;&#10;Description automatically generated">
            <a:extLst>
              <a:ext uri="{FF2B5EF4-FFF2-40B4-BE49-F238E27FC236}">
                <a16:creationId xmlns:a16="http://schemas.microsoft.com/office/drawing/2014/main" id="{AA57DB87-5E7A-9301-44E8-CDB82F7787F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4"/>
              </a:ext>
            </a:extLst>
          </a:blip>
          <a:srcRect t="30215" b="1562"/>
          <a:stretch/>
        </p:blipFill>
        <p:spPr>
          <a:xfrm>
            <a:off x="0" y="727969"/>
            <a:ext cx="12192000" cy="613003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1E2F38B-BE18-DD59-FBFD-1413B0482C9D}"/>
              </a:ext>
            </a:extLst>
          </p:cNvPr>
          <p:cNvSpPr/>
          <p:nvPr/>
        </p:nvSpPr>
        <p:spPr>
          <a:xfrm>
            <a:off x="0" y="0"/>
            <a:ext cx="12192000" cy="1078524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0BF67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A7847B1-0F7C-B41F-19E9-2DC92B445706}"/>
              </a:ext>
            </a:extLst>
          </p:cNvPr>
          <p:cNvSpPr txBox="1"/>
          <p:nvPr/>
        </p:nvSpPr>
        <p:spPr>
          <a:xfrm>
            <a:off x="3084946" y="185319"/>
            <a:ext cx="60221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</a:rPr>
              <a:t>FAMILY AT-HOME MISSION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65B0E0A-0401-A729-04C9-5BBDAEF54E32}"/>
              </a:ext>
            </a:extLst>
          </p:cNvPr>
          <p:cNvSpPr txBox="1"/>
          <p:nvPr/>
        </p:nvSpPr>
        <p:spPr>
          <a:xfrm>
            <a:off x="106510" y="4733898"/>
            <a:ext cx="12081672" cy="206691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indent="-342900">
              <a:lnSpc>
                <a:spcPct val="107000"/>
              </a:lnSpc>
              <a:buFont typeface="+mj-lt"/>
              <a:buAutoNum type="arabicPeriod"/>
            </a:pPr>
            <a:r>
              <a:rPr lang="en-US" sz="19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 panose="020F0502020204030204" pitchFamily="34" charset="0"/>
                <a:cs typeface="Times New Roman"/>
              </a:rPr>
              <a:t>Watch the videos to review what we learned this year about the Seven Sacraments, as well as the videos about Mary. </a:t>
            </a:r>
            <a:endParaRPr lang="en-US" sz="19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9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 panose="020F0502020204030204" pitchFamily="34" charset="0"/>
                <a:cs typeface="Times New Roman"/>
              </a:rPr>
              <a:t>Review</a:t>
            </a:r>
            <a:r>
              <a:rPr lang="en-US" sz="19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 panose="020F0502020204030204" pitchFamily="34" charset="0"/>
                <a:cs typeface="Times New Roman"/>
              </a:rPr>
              <a:t> Ideas for Parents to Honor Mary with their Children during the month of May!</a:t>
            </a:r>
          </a:p>
          <a:p>
            <a:pPr marL="342900" indent="-342900">
              <a:lnSpc>
                <a:spcPct val="107000"/>
              </a:lnSpc>
              <a:buFont typeface="+mj-lt"/>
              <a:buAutoNum type="arabicPeriod"/>
            </a:pPr>
            <a:r>
              <a:rPr lang="en-US" sz="19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 panose="020F0502020204030204" pitchFamily="34" charset="0"/>
                <a:cs typeface="Times New Roman"/>
              </a:rPr>
              <a:t>Place your</a:t>
            </a:r>
            <a:r>
              <a:rPr lang="en-US" sz="19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 panose="020F0502020204030204" pitchFamily="34" charset="0"/>
                <a:cs typeface="Times New Roman"/>
              </a:rPr>
              <a:t> Mary, Our Mother and Queen Crown</a:t>
            </a:r>
            <a:r>
              <a:rPr lang="en-US" sz="19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 panose="020F0502020204030204" pitchFamily="34" charset="0"/>
                <a:cs typeface="Times New Roman"/>
              </a:rPr>
              <a:t> on your home altar, gather around and pray a decade of the Rosary asking Mary to pray for your family. </a:t>
            </a:r>
            <a:endParaRPr lang="en-US" sz="19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en-US" sz="19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 panose="020F0502020204030204" pitchFamily="34" charset="0"/>
                <a:cs typeface="Times New Roman"/>
              </a:rPr>
              <a:t>Lastly, please complete the Families Forming Disciples Family Survey (if you haven’t already ).</a:t>
            </a:r>
          </a:p>
          <a:p>
            <a:endParaRPr lang="en-US" sz="2000" dirty="0">
              <a:solidFill>
                <a:srgbClr val="00B050"/>
              </a:solidFill>
              <a:highlight>
                <a:srgbClr val="808080"/>
              </a:highlight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305177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FC0C2B-DF7D-6F40-C3AF-86210DECE3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-up of a person holding a rosary&#10;&#10;Description automatically generated">
            <a:extLst>
              <a:ext uri="{FF2B5EF4-FFF2-40B4-BE49-F238E27FC236}">
                <a16:creationId xmlns:a16="http://schemas.microsoft.com/office/drawing/2014/main" id="{06DD647B-AD47-DB6D-636A-FE049C525D7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rcRect l="3983" t="26395" r="11010" b="5080"/>
          <a:stretch/>
        </p:blipFill>
        <p:spPr>
          <a:xfrm>
            <a:off x="-2778" y="1078524"/>
            <a:ext cx="12194778" cy="577947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1E2F38B-BE18-DD59-FBFD-1413B0482C9D}"/>
              </a:ext>
            </a:extLst>
          </p:cNvPr>
          <p:cNvSpPr/>
          <p:nvPr/>
        </p:nvSpPr>
        <p:spPr>
          <a:xfrm>
            <a:off x="0" y="0"/>
            <a:ext cx="12192000" cy="1078524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0BF67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A7847B1-0F7C-B41F-19E9-2DC92B445706}"/>
              </a:ext>
            </a:extLst>
          </p:cNvPr>
          <p:cNvSpPr txBox="1"/>
          <p:nvPr/>
        </p:nvSpPr>
        <p:spPr>
          <a:xfrm>
            <a:off x="3084946" y="185319"/>
            <a:ext cx="60221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</a:rPr>
              <a:t>CLOSING PRAYER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65B0E0A-0401-A729-04C9-5BBDAEF54E32}"/>
              </a:ext>
            </a:extLst>
          </p:cNvPr>
          <p:cNvSpPr txBox="1"/>
          <p:nvPr/>
        </p:nvSpPr>
        <p:spPr>
          <a:xfrm>
            <a:off x="369903" y="1443889"/>
            <a:ext cx="5726097" cy="558486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Calibri" panose="020F0502020204030204" pitchFamily="34" charset="0"/>
              <a:cs typeface="Times New Roman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 panose="020F0502020204030204" pitchFamily="34" charset="0"/>
                <a:cs typeface="Times New Roman"/>
              </a:rPr>
              <a:t>1. Set the Mary Statue on an altar/table where it can be seen. </a:t>
            </a:r>
            <a:endParaRPr lang="en-US">
              <a:solidFill>
                <a:srgbClr val="FFC000"/>
              </a:solidFill>
              <a:cs typeface="Calibri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 panose="020F0502020204030204" pitchFamily="34" charset="0"/>
                <a:cs typeface="Times New Roman"/>
              </a:rPr>
              <a:t>2. Place the candle in front of it and light the candle. 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 panose="020F0502020204030204" pitchFamily="34" charset="0"/>
                <a:cs typeface="Times New Roman"/>
              </a:rPr>
              <a:t>3. Families share any intentions for which they would like everyone to pray. </a:t>
            </a:r>
            <a:endParaRPr lang="en-US" sz="28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 panose="020F0502020204030204" pitchFamily="34" charset="0"/>
                <a:cs typeface="Times New Roman"/>
              </a:rPr>
              <a:t>4. Pray a decade of the Rosary together for those intentions.</a:t>
            </a:r>
          </a:p>
          <a:p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79397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45188" y="1310329"/>
            <a:ext cx="6537082" cy="52937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dirty="0"/>
              <a:t>Lord Jesus Christ,                                                  We entrust our family to You and ask for Your blessing and protection. </a:t>
            </a:r>
          </a:p>
          <a:p>
            <a:endParaRPr lang="en-US" sz="2600" dirty="0"/>
          </a:p>
          <a:p>
            <a:r>
              <a:rPr lang="en-US" sz="2600" dirty="0"/>
              <a:t>We love You Lord Jesus with all our hearts, and we ask that You help our family to become more like the Holy Family.</a:t>
            </a:r>
          </a:p>
          <a:p>
            <a:endParaRPr lang="en-US" sz="2600" dirty="0"/>
          </a:p>
          <a:p>
            <a:r>
              <a:rPr lang="en-US" sz="2600" dirty="0"/>
              <a:t>Help us to be kind, loving, and patient with </a:t>
            </a:r>
          </a:p>
          <a:p>
            <a:r>
              <a:rPr lang="en-US" sz="2600" dirty="0"/>
              <a:t>one another.</a:t>
            </a:r>
          </a:p>
          <a:p>
            <a:endParaRPr lang="en-US" sz="2600" dirty="0"/>
          </a:p>
          <a:p>
            <a:r>
              <a:rPr lang="en-US" sz="2600" dirty="0"/>
              <a:t>Give us all the grace we need to become saints and Your faithful disciples.  Amen.</a:t>
            </a:r>
          </a:p>
        </p:txBody>
      </p:sp>
      <p:sp>
        <p:nvSpPr>
          <p:cNvPr id="5" name="Rectangle 4"/>
          <p:cNvSpPr/>
          <p:nvPr/>
        </p:nvSpPr>
        <p:spPr>
          <a:xfrm>
            <a:off x="0" y="-17417"/>
            <a:ext cx="12192000" cy="1078524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0BF67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783497" y="40298"/>
            <a:ext cx="6537082" cy="14988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b="1" cap="all" baseline="30000" dirty="0">
                <a:solidFill>
                  <a:schemeClr val="bg1"/>
                </a:solidFill>
              </a:rPr>
              <a:t>Opening Prayer</a:t>
            </a:r>
            <a:endParaRPr lang="en-US" sz="6600" cap="all" baseline="30000" dirty="0">
              <a:solidFill>
                <a:schemeClr val="bg1"/>
              </a:solidFill>
            </a:endParaRPr>
          </a:p>
        </p:txBody>
      </p:sp>
      <p:pic>
        <p:nvPicPr>
          <p:cNvPr id="8" name="Picture 7" descr="A person in a robe praying&#10;&#10;Description automatically generated">
            <a:extLst>
              <a:ext uri="{FF2B5EF4-FFF2-40B4-BE49-F238E27FC236}">
                <a16:creationId xmlns:a16="http://schemas.microsoft.com/office/drawing/2014/main" id="{52687FF1-E698-B617-04F1-60A7C83BD0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tretch>
            <a:fillRect/>
          </a:stretch>
        </p:blipFill>
        <p:spPr>
          <a:xfrm>
            <a:off x="5654919" y="320919"/>
            <a:ext cx="6537082" cy="6537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59924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1078523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close up of a coin&#10;&#10;Description automatically generated">
            <a:extLst>
              <a:ext uri="{FF2B5EF4-FFF2-40B4-BE49-F238E27FC236}">
                <a16:creationId xmlns:a16="http://schemas.microsoft.com/office/drawing/2014/main" id="{F4046B30-7C6C-A18F-FC03-0A93164C25F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064" b="7260"/>
          <a:stretch/>
        </p:blipFill>
        <p:spPr>
          <a:xfrm>
            <a:off x="6622742" y="847811"/>
            <a:ext cx="5569258" cy="6010189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1119101" y="-1"/>
            <a:ext cx="9953798" cy="1246918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PENNY FOR YOUR THOUGHTS</a:t>
            </a:r>
            <a:endParaRPr lang="en-US" sz="102800" b="1" cap="all" baseline="30000" dirty="0">
              <a:solidFill>
                <a:schemeClr val="bg1"/>
              </a:solidFill>
              <a:latin typeface="Franklin Gothic Demi Cond" panose="020B07060304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88772" y="1091444"/>
            <a:ext cx="6074172" cy="571028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4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How to Play: </a:t>
            </a:r>
            <a:endParaRPr lang="en-US" sz="3600" dirty="0">
              <a:solidFill>
                <a:schemeClr val="accent6">
                  <a:lumMod val="7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2800" dirty="0">
                <a:solidFill>
                  <a:schemeClr val="accent6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Each participant gets a coin.</a:t>
            </a:r>
          </a:p>
          <a:p>
            <a:pPr marL="342900" indent="-342900">
              <a:lnSpc>
                <a:spcPct val="107000"/>
              </a:lnSpc>
              <a:buAutoNum type="arabicPeriod"/>
            </a:pPr>
            <a:endParaRPr lang="en-US" sz="2800" dirty="0">
              <a:solidFill>
                <a:schemeClr val="accent6">
                  <a:lumMod val="75000"/>
                </a:schemeClr>
              </a:solidFill>
              <a:latin typeface="Calibri"/>
              <a:ea typeface="Calibri" panose="020F0502020204030204" pitchFamily="34" charset="0"/>
              <a:cs typeface="Times New Roman"/>
            </a:endParaRPr>
          </a:p>
          <a:p>
            <a:pPr marL="342900" indent="-342900">
              <a:lnSpc>
                <a:spcPct val="107000"/>
              </a:lnSpc>
              <a:buFont typeface="+mj-lt"/>
              <a:buAutoNum type="arabicPeriod"/>
            </a:pPr>
            <a:r>
              <a:rPr lang="en-US" sz="2800" dirty="0">
                <a:solidFill>
                  <a:schemeClr val="accent6">
                    <a:lumMod val="75000"/>
                  </a:schemeClr>
                </a:solidFill>
                <a:effectLst/>
                <a:latin typeface="Calibri"/>
                <a:ea typeface="Calibri" panose="020F0502020204030204" pitchFamily="34" charset="0"/>
                <a:cs typeface="Times New Roman"/>
              </a:rPr>
              <a:t>When it is your turn, share something significant that happened to you 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Calibri"/>
                <a:ea typeface="Calibri" panose="020F0502020204030204" pitchFamily="34" charset="0"/>
                <a:cs typeface="Times New Roman"/>
              </a:rPr>
              <a:t>in the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effectLst/>
                <a:latin typeface="Calibri"/>
                <a:ea typeface="Calibri" panose="020F0502020204030204" pitchFamily="34" charset="0"/>
                <a:cs typeface="Times New Roman"/>
              </a:rPr>
              <a:t> year 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Calibri"/>
                <a:ea typeface="Calibri" panose="020F0502020204030204" pitchFamily="34" charset="0"/>
                <a:cs typeface="Times New Roman"/>
              </a:rPr>
              <a:t>in which the 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effectLst/>
                <a:latin typeface="Calibri"/>
                <a:ea typeface="Calibri" panose="020F0502020204030204" pitchFamily="34" charset="0"/>
                <a:cs typeface="Times New Roman"/>
              </a:rPr>
              <a:t>coin was 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Calibri"/>
                <a:ea typeface="Calibri" panose="020F0502020204030204" pitchFamily="34" charset="0"/>
                <a:cs typeface="Times New Roman"/>
              </a:rPr>
              <a:t>made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effectLst/>
                <a:latin typeface="Calibri"/>
                <a:ea typeface="Calibri" panose="020F0502020204030204" pitchFamily="34" charset="0"/>
                <a:cs typeface="Times New Roman"/>
              </a:rPr>
              <a:t>.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Calibri"/>
                <a:ea typeface="Calibri" panose="020F0502020204030204" pitchFamily="34" charset="0"/>
                <a:cs typeface="Times New Roman"/>
              </a:rPr>
              <a:t> </a:t>
            </a:r>
          </a:p>
          <a:p>
            <a:pPr>
              <a:lnSpc>
                <a:spcPct val="107000"/>
              </a:lnSpc>
            </a:pPr>
            <a:endParaRPr lang="en-US" sz="2800" dirty="0">
              <a:solidFill>
                <a:schemeClr val="accent6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/>
            </a:endParaRPr>
          </a:p>
          <a:p>
            <a:pPr algn="ctr">
              <a:lnSpc>
                <a:spcPct val="107000"/>
              </a:lnSpc>
            </a:pP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Calibri"/>
                <a:ea typeface="Calibri" panose="020F0502020204030204" pitchFamily="34" charset="0"/>
                <a:cs typeface="Times New Roman"/>
              </a:rPr>
              <a:t>TIP: Make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effectLst/>
                <a:latin typeface="Calibri"/>
                <a:ea typeface="Calibri" panose="020F0502020204030204" pitchFamily="34" charset="0"/>
                <a:cs typeface="Times New Roman"/>
              </a:rPr>
              <a:t> sure 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Calibri"/>
                <a:ea typeface="Calibri" panose="020F0502020204030204" pitchFamily="34" charset="0"/>
                <a:cs typeface="Times New Roman"/>
              </a:rPr>
              <a:t>to 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effectLst/>
                <a:latin typeface="Calibri"/>
                <a:ea typeface="Calibri" panose="020F0502020204030204" pitchFamily="34" charset="0"/>
                <a:cs typeface="Times New Roman"/>
              </a:rPr>
              <a:t>check that the dates 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Calibri"/>
                <a:ea typeface="Calibri" panose="020F0502020204030204" pitchFamily="34" charset="0"/>
                <a:cs typeface="Times New Roman"/>
              </a:rPr>
              <a:t>of 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effectLst/>
                <a:latin typeface="Calibri"/>
                <a:ea typeface="Calibri" panose="020F0502020204030204" pitchFamily="34" charset="0"/>
                <a:cs typeface="Times New Roman"/>
              </a:rPr>
              <a:t>the coins are not before the kids were born!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Calibri"/>
                <a:ea typeface="Calibri" panose="020F0502020204030204" pitchFamily="34" charset="0"/>
                <a:cs typeface="Times New Roman"/>
              </a:rPr>
              <a:t> </a:t>
            </a:r>
            <a:endParaRPr lang="en-US">
              <a:solidFill>
                <a:schemeClr val="accent6">
                  <a:lumMod val="75000"/>
                </a:schemeClr>
              </a:solidFill>
              <a:latin typeface="Calibri"/>
              <a:ea typeface="Calibri" panose="020F0502020204030204" pitchFamily="34" charset="0"/>
              <a:cs typeface="Times New Roman"/>
            </a:endParaRPr>
          </a:p>
          <a:p>
            <a:pPr algn="ctr">
              <a:lnSpc>
                <a:spcPct val="107000"/>
              </a:lnSpc>
            </a:pPr>
            <a:r>
              <a:rPr lang="en-US" sz="2800" dirty="0">
                <a:solidFill>
                  <a:schemeClr val="accent6">
                    <a:lumMod val="75000"/>
                  </a:schemeClr>
                </a:solidFill>
                <a:effectLst/>
                <a:latin typeface="Calibri"/>
                <a:ea typeface="Calibri" panose="020F0502020204030204" pitchFamily="34" charset="0"/>
                <a:cs typeface="Times New Roman"/>
              </a:rPr>
              <a:t>Parents can assist younger children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Calibri"/>
                <a:ea typeface="Calibri" panose="020F0502020204030204" pitchFamily="34" charset="0"/>
                <a:cs typeface="Times New Roman"/>
              </a:rPr>
              <a:t>.</a:t>
            </a:r>
            <a:endParaRPr lang="en-US" dirty="0">
              <a:solidFill>
                <a:schemeClr val="accent6">
                  <a:lumMod val="75000"/>
                </a:schemeClr>
              </a:solidFill>
              <a:latin typeface="Calibri"/>
              <a:cs typeface="Times New Roman"/>
            </a:endParaRPr>
          </a:p>
          <a:p>
            <a:pPr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Adapted from </a:t>
            </a:r>
            <a:r>
              <a:rPr lang="en-US" sz="18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https://youthgroupgames.com.au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1600" dirty="0">
              <a:highlight>
                <a:srgbClr val="FFFFFF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22305888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12192000" cy="1078523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850617" y="185318"/>
            <a:ext cx="104907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</a:rPr>
              <a:t>MAIN CONCEPTS</a:t>
            </a:r>
            <a:endParaRPr lang="es-MX" sz="41300" b="1" i="1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51987" y="1175548"/>
            <a:ext cx="11427148" cy="195220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3400" b="1" dirty="0">
                <a:effectLst/>
                <a:latin typeface="Calibri"/>
                <a:ea typeface="Calibri" panose="020F0502020204030204" pitchFamily="34" charset="0"/>
                <a:cs typeface="Times New Roman"/>
              </a:rPr>
              <a:t>Reviewing this year’s theme,</a:t>
            </a:r>
            <a:r>
              <a:rPr lang="en-US" sz="3400" b="1" dirty="0">
                <a:latin typeface="Calibri"/>
                <a:ea typeface="Calibri" panose="020F0502020204030204" pitchFamily="34" charset="0"/>
                <a:cs typeface="Times New Roman"/>
              </a:rPr>
              <a:t> </a:t>
            </a:r>
            <a:endParaRPr lang="en-US" sz="3400" b="1" i="1">
              <a:latin typeface="Calibri"/>
              <a:ea typeface="Calibri" panose="020F0502020204030204" pitchFamily="34" charset="0"/>
              <a:cs typeface="Times New Roman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3400" b="1" dirty="0">
                <a:effectLst/>
                <a:latin typeface="Calibri"/>
                <a:ea typeface="Calibri" panose="020F0502020204030204" pitchFamily="34" charset="0"/>
                <a:cs typeface="Times New Roman"/>
              </a:rPr>
              <a:t>the Seven Sacraments as God’s saving love poured out for us,</a:t>
            </a:r>
            <a:r>
              <a:rPr lang="en-US" sz="3400" b="1" dirty="0">
                <a:latin typeface="Calibri"/>
                <a:ea typeface="Calibri" panose="020F0502020204030204" pitchFamily="34" charset="0"/>
                <a:cs typeface="Times New Roman"/>
              </a:rPr>
              <a:t> </a:t>
            </a:r>
            <a:endParaRPr lang="en-US" sz="3400" b="1" i="1">
              <a:latin typeface="Calibri"/>
              <a:ea typeface="Calibri" panose="020F0502020204030204" pitchFamily="34" charset="0"/>
              <a:cs typeface="Times New Roman"/>
            </a:endParaRP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400" b="1" dirty="0">
                <a:effectLst/>
                <a:latin typeface="Calibri"/>
                <a:ea typeface="Calibri" panose="020F0502020204030204" pitchFamily="34" charset="0"/>
                <a:cs typeface="Times New Roman"/>
              </a:rPr>
              <a:t>and </a:t>
            </a:r>
            <a:r>
              <a:rPr lang="en-US" sz="3400" b="1" dirty="0">
                <a:latin typeface="Calibri"/>
                <a:ea typeface="Calibri" panose="020F0502020204030204" pitchFamily="34" charset="0"/>
                <a:cs typeface="Times New Roman"/>
              </a:rPr>
              <a:t>Mary,</a:t>
            </a:r>
            <a:r>
              <a:rPr lang="en-US" sz="3400" b="1" dirty="0">
                <a:effectLst/>
                <a:latin typeface="Calibri"/>
                <a:ea typeface="Calibri" panose="020F0502020204030204" pitchFamily="34" charset="0"/>
                <a:cs typeface="Times New Roman"/>
              </a:rPr>
              <a:t> Our Mother and Our Queen!</a:t>
            </a:r>
            <a:endParaRPr lang="en-US" sz="3400" b="1" i="1" dirty="0">
              <a:effectLst/>
              <a:latin typeface="Calibri"/>
              <a:ea typeface="Calibri" panose="020F0502020204030204" pitchFamily="34" charset="0"/>
              <a:cs typeface="Times New Roman"/>
            </a:endParaRPr>
          </a:p>
        </p:txBody>
      </p:sp>
      <p:pic>
        <p:nvPicPr>
          <p:cNvPr id="3" name="Picture 2" descr="A group of symbols on a black background&#10;&#10;Description automatically generated">
            <a:extLst>
              <a:ext uri="{FF2B5EF4-FFF2-40B4-BE49-F238E27FC236}">
                <a16:creationId xmlns:a16="http://schemas.microsoft.com/office/drawing/2014/main" id="{338E273F-D080-7C84-E726-281CA3FD7A3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79088" y="3429000"/>
            <a:ext cx="3093800" cy="3146344"/>
          </a:xfrm>
          <a:prstGeom prst="rect">
            <a:avLst/>
          </a:prstGeom>
        </p:spPr>
      </p:pic>
      <p:pic>
        <p:nvPicPr>
          <p:cNvPr id="7" name="Picture 6" descr="A person in a blue robe&#10;&#10;Description automatically generated">
            <a:extLst>
              <a:ext uri="{FF2B5EF4-FFF2-40B4-BE49-F238E27FC236}">
                <a16:creationId xmlns:a16="http://schemas.microsoft.com/office/drawing/2014/main" id="{9DEB7B4A-9B61-5BB7-353B-9B12C28052C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4"/>
              </a:ext>
            </a:extLst>
          </a:blip>
          <a:stretch>
            <a:fillRect/>
          </a:stretch>
        </p:blipFill>
        <p:spPr>
          <a:xfrm>
            <a:off x="7691275" y="2995652"/>
            <a:ext cx="2344941" cy="4016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63391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12192000" cy="1078523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490649" y="123762"/>
            <a:ext cx="92107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</a:rPr>
              <a:t>CONTENT</a:t>
            </a:r>
            <a:endParaRPr lang="es-MX" sz="23900" b="1" i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351854" y="1117030"/>
            <a:ext cx="94882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Understanding the Seven Sacraments of the Catholic Church</a:t>
            </a:r>
            <a:endParaRPr lang="en-US" sz="8800" b="1" dirty="0">
              <a:solidFill>
                <a:srgbClr val="7030A0"/>
              </a:solidFill>
            </a:endParaRPr>
          </a:p>
        </p:txBody>
      </p:sp>
      <p:pic>
        <p:nvPicPr>
          <p:cNvPr id="2" name="Online Media 1" title="Understanding the Seven Sacraments of the Catholic Church in 4 minutes EXPLAINED | Keep Your Faith">
            <a:hlinkClick r:id="" action="ppaction://media"/>
            <a:extLst>
              <a:ext uri="{FF2B5EF4-FFF2-40B4-BE49-F238E27FC236}">
                <a16:creationId xmlns:a16="http://schemas.microsoft.com/office/drawing/2014/main" id="{B03200D5-933E-F496-E956-5048D9DA15AB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128271" y="1678757"/>
            <a:ext cx="7935458" cy="448002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2E8D949-874B-91FD-2310-9CAE55CF09B3}"/>
              </a:ext>
            </a:extLst>
          </p:cNvPr>
          <p:cNvSpPr txBox="1"/>
          <p:nvPr/>
        </p:nvSpPr>
        <p:spPr>
          <a:xfrm>
            <a:off x="3494315" y="6286500"/>
            <a:ext cx="63028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4"/>
              </a:rPr>
              <a:t>https://youtu.be/vzSZ7igpx20?si=0z1wJQG8gFDfK70m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4080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12192000" cy="1078523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490649" y="123762"/>
            <a:ext cx="92107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</a:rPr>
              <a:t>FAMILY ACTIVITY</a:t>
            </a:r>
            <a:endParaRPr lang="es-MX" sz="23900" b="1" i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405" y="1078521"/>
            <a:ext cx="12188006" cy="181588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800" dirty="0">
                <a:effectLst/>
                <a:latin typeface="Calibri"/>
                <a:ea typeface="Calibri" panose="020F0502020204030204" pitchFamily="34" charset="0"/>
                <a:cs typeface="Times New Roman"/>
              </a:rPr>
              <a:t>To review all the 7 Sacraments, play </a:t>
            </a:r>
            <a:r>
              <a:rPr lang="en-US" sz="2800" dirty="0">
                <a:latin typeface="Calibri"/>
                <a:ea typeface="Calibri" panose="020F0502020204030204" pitchFamily="34" charset="0"/>
                <a:cs typeface="Times New Roman"/>
              </a:rPr>
              <a:t>the Sacrament </a:t>
            </a:r>
            <a:r>
              <a:rPr lang="en-US" sz="2800" dirty="0">
                <a:effectLst/>
                <a:latin typeface="Calibri"/>
                <a:ea typeface="Calibri" panose="020F0502020204030204" pitchFamily="34" charset="0"/>
                <a:cs typeface="Times New Roman"/>
              </a:rPr>
              <a:t>Sort Toss Game</a:t>
            </a:r>
            <a:r>
              <a:rPr lang="en-US" sz="2800" dirty="0">
                <a:latin typeface="Calibri"/>
                <a:ea typeface="Calibri" panose="020F0502020204030204" pitchFamily="34" charset="0"/>
                <a:cs typeface="Times New Roman"/>
              </a:rPr>
              <a:t>!  </a:t>
            </a:r>
            <a:endParaRPr lang="en-US" sz="177700" b="1">
              <a:latin typeface="Calibri"/>
              <a:ea typeface="Calibri" panose="020F0502020204030204" pitchFamily="34" charset="0"/>
              <a:cs typeface="Calibri" panose="020F0502020204030204"/>
            </a:endParaRPr>
          </a:p>
          <a:p>
            <a:pPr algn="ctr"/>
            <a:r>
              <a:rPr lang="en-US" sz="2800" dirty="0">
                <a:effectLst/>
                <a:latin typeface="Calibri"/>
                <a:ea typeface="Calibri" panose="020F0502020204030204" pitchFamily="34" charset="0"/>
                <a:cs typeface="Times New Roman"/>
              </a:rPr>
              <a:t>“This is a fun cooperative learning game. Teams race to toss foam disks labeled with the 7 sacraments into the appropriate containers. </a:t>
            </a:r>
            <a:endParaRPr lang="en-US" sz="177700" b="1">
              <a:latin typeface="Calibri"/>
              <a:ea typeface="Calibri" panose="020F0502020204030204" pitchFamily="34" charset="0"/>
              <a:cs typeface="Calibri"/>
            </a:endParaRPr>
          </a:p>
          <a:p>
            <a:pPr algn="ctr"/>
            <a:r>
              <a:rPr lang="en-US" sz="2800" dirty="0">
                <a:effectLst/>
                <a:latin typeface="Calibri"/>
                <a:ea typeface="Calibri" panose="020F0502020204030204" pitchFamily="34" charset="0"/>
                <a:cs typeface="Times New Roman"/>
              </a:rPr>
              <a:t>Can you make the appropriate target?”</a:t>
            </a:r>
            <a:r>
              <a:rPr lang="en-US" sz="2800" dirty="0">
                <a:latin typeface="Calibri"/>
                <a:ea typeface="Calibri" panose="020F0502020204030204" pitchFamily="34" charset="0"/>
                <a:cs typeface="Times New Roman"/>
              </a:rPr>
              <a:t> </a:t>
            </a:r>
            <a:endParaRPr lang="en-US" sz="177700" b="1">
              <a:cs typeface="Calibri"/>
            </a:endParaRPr>
          </a:p>
        </p:txBody>
      </p:sp>
      <p:pic>
        <p:nvPicPr>
          <p:cNvPr id="6" name="Picture 5" descr="Several containers with labels&#10;&#10;Description automatically generated">
            <a:extLst>
              <a:ext uri="{FF2B5EF4-FFF2-40B4-BE49-F238E27FC236}">
                <a16:creationId xmlns:a16="http://schemas.microsoft.com/office/drawing/2014/main" id="{D7771733-2832-3774-F5CF-D24404D7C1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7245" y="2894403"/>
            <a:ext cx="8257508" cy="3719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16555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75463D-AB50-118A-1C62-C6C9D3D6DA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artoon of a child with question marks above his head&#10;&#10;Description automatically generated">
            <a:extLst>
              <a:ext uri="{FF2B5EF4-FFF2-40B4-BE49-F238E27FC236}">
                <a16:creationId xmlns:a16="http://schemas.microsoft.com/office/drawing/2014/main" id="{3AD68037-7477-B3CA-B977-B3CF770F30D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tretch>
            <a:fillRect/>
          </a:stretch>
        </p:blipFill>
        <p:spPr>
          <a:xfrm>
            <a:off x="-10886" y="1507671"/>
            <a:ext cx="5350329" cy="535032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FBD6B81-91B1-FBE5-BDBE-66188863CA64}"/>
              </a:ext>
            </a:extLst>
          </p:cNvPr>
          <p:cNvSpPr/>
          <p:nvPr/>
        </p:nvSpPr>
        <p:spPr>
          <a:xfrm>
            <a:off x="0" y="0"/>
            <a:ext cx="12192000" cy="1078523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04A2BF4-473B-048E-1DB8-B5116F70AD45}"/>
              </a:ext>
            </a:extLst>
          </p:cNvPr>
          <p:cNvSpPr txBox="1"/>
          <p:nvPr/>
        </p:nvSpPr>
        <p:spPr>
          <a:xfrm>
            <a:off x="1490649" y="123762"/>
            <a:ext cx="92107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</a:rPr>
              <a:t>WHAT IS DOGMA? </a:t>
            </a:r>
            <a:endParaRPr lang="es-MX" sz="23900" b="1" i="1" dirty="0">
              <a:solidFill>
                <a:schemeClr val="bg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FC61728-2839-A8D6-2095-D7DA19A26913}"/>
              </a:ext>
            </a:extLst>
          </p:cNvPr>
          <p:cNvSpPr txBox="1"/>
          <p:nvPr/>
        </p:nvSpPr>
        <p:spPr>
          <a:xfrm>
            <a:off x="6088897" y="1329227"/>
            <a:ext cx="5482850" cy="550920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4400" b="1">
                <a:solidFill>
                  <a:srgbClr val="C00000"/>
                </a:solidFill>
                <a:effectLst/>
                <a:latin typeface="Calibri"/>
                <a:ea typeface="Calibri" panose="020F0502020204030204" pitchFamily="34" charset="0"/>
                <a:cs typeface="Times New Roman"/>
              </a:rPr>
              <a:t>A dogma is a truth</a:t>
            </a:r>
            <a:r>
              <a:rPr lang="en-US" sz="4400" b="1">
                <a:solidFill>
                  <a:srgbClr val="C00000"/>
                </a:solidFill>
                <a:latin typeface="Calibri"/>
                <a:ea typeface="Calibri" panose="020F0502020204030204" pitchFamily="34" charset="0"/>
                <a:cs typeface="Times New Roman"/>
              </a:rPr>
              <a:t> </a:t>
            </a:r>
            <a:endParaRPr lang="en-US"/>
          </a:p>
          <a:p>
            <a:pPr algn="ctr"/>
            <a:r>
              <a:rPr lang="en-US" sz="4400" b="1" dirty="0">
                <a:solidFill>
                  <a:srgbClr val="C00000"/>
                </a:solidFill>
                <a:effectLst/>
                <a:latin typeface="Calibri"/>
                <a:ea typeface="Calibri" panose="020F0502020204030204" pitchFamily="34" charset="0"/>
                <a:cs typeface="Times New Roman"/>
              </a:rPr>
              <a:t>that the Church defines or teaches </a:t>
            </a:r>
            <a:endParaRPr lang="en-US" sz="4400" b="1" dirty="0">
              <a:solidFill>
                <a:srgbClr val="C00000"/>
              </a:solidFill>
              <a:latin typeface="Calibri"/>
              <a:ea typeface="Calibri" panose="020F0502020204030204" pitchFamily="34" charset="0"/>
              <a:cs typeface="Times New Roman"/>
            </a:endParaRPr>
          </a:p>
          <a:p>
            <a:pPr algn="ctr"/>
            <a:r>
              <a:rPr lang="en-US" sz="4400" b="1" dirty="0">
                <a:solidFill>
                  <a:srgbClr val="C00000"/>
                </a:solidFill>
                <a:effectLst/>
                <a:latin typeface="Calibri"/>
                <a:ea typeface="Calibri" panose="020F0502020204030204" pitchFamily="34" charset="0"/>
                <a:cs typeface="Times New Roman"/>
              </a:rPr>
              <a:t>to be revealed by God,</a:t>
            </a:r>
            <a:r>
              <a:rPr lang="en-US" sz="4400" b="1" dirty="0">
                <a:solidFill>
                  <a:srgbClr val="C00000"/>
                </a:solidFill>
                <a:latin typeface="Calibri"/>
                <a:ea typeface="Calibri" panose="020F0502020204030204" pitchFamily="34" charset="0"/>
                <a:cs typeface="Times New Roman"/>
              </a:rPr>
              <a:t> </a:t>
            </a:r>
            <a:endParaRPr lang="en-US"/>
          </a:p>
          <a:p>
            <a:pPr algn="ctr"/>
            <a:r>
              <a:rPr lang="en-US" sz="4400" b="1" dirty="0">
                <a:solidFill>
                  <a:srgbClr val="C00000"/>
                </a:solidFill>
                <a:effectLst/>
                <a:latin typeface="Calibri"/>
                <a:ea typeface="Calibri" panose="020F0502020204030204" pitchFamily="34" charset="0"/>
                <a:cs typeface="Times New Roman"/>
              </a:rPr>
              <a:t>and which all the faithful are called to believe.</a:t>
            </a:r>
            <a:endParaRPr lang="en-US" sz="4400" b="1">
              <a:solidFill>
                <a:srgbClr val="C00000"/>
              </a:solidFill>
              <a:latin typeface="Calibri"/>
              <a:cs typeface="Times New Roman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1995CAC-09AC-6B53-24B4-59AAA7C3671E}"/>
              </a:ext>
            </a:extLst>
          </p:cNvPr>
          <p:cNvSpPr txBox="1"/>
          <p:nvPr/>
        </p:nvSpPr>
        <p:spPr>
          <a:xfrm>
            <a:off x="-10886" y="6948685"/>
            <a:ext cx="535032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hlinkClick r:id="rId3" tooltip="https://www.fundacioorienta.com/es/preguntas-sobre-temas-de-salud-mental/"/>
              </a:rPr>
              <a:t>This Photo</a:t>
            </a:r>
            <a:r>
              <a:rPr lang="en-US" sz="900"/>
              <a:t> by Unknown Author is licensed under </a:t>
            </a:r>
            <a:r>
              <a:rPr lang="en-US" sz="900">
                <a:hlinkClick r:id="rId4" tooltip="https://creativecommons.org/licenses/by-nc-sa/3.0/"/>
              </a:rPr>
              <a:t>CC BY-SA-NC</a:t>
            </a:r>
            <a:endParaRPr lang="en-US" sz="900"/>
          </a:p>
        </p:txBody>
      </p:sp>
    </p:spTree>
    <p:extLst>
      <p:ext uri="{BB962C8B-B14F-4D97-AF65-F5344CB8AC3E}">
        <p14:creationId xmlns:p14="http://schemas.microsoft.com/office/powerpoint/2010/main" val="3359029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3D950C-D75B-3812-41BD-794880F9CD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0F1C189-27B3-7F13-329A-06EE2A74EFBF}"/>
              </a:ext>
            </a:extLst>
          </p:cNvPr>
          <p:cNvSpPr/>
          <p:nvPr/>
        </p:nvSpPr>
        <p:spPr>
          <a:xfrm>
            <a:off x="0" y="0"/>
            <a:ext cx="12192000" cy="1078523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0612630-9E62-F7CA-6B07-FE789237190A}"/>
              </a:ext>
            </a:extLst>
          </p:cNvPr>
          <p:cNvSpPr txBox="1"/>
          <p:nvPr/>
        </p:nvSpPr>
        <p:spPr>
          <a:xfrm>
            <a:off x="0" y="123762"/>
            <a:ext cx="148426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</a:rPr>
              <a:t>MAY IS THE MONTH OF MARY</a:t>
            </a:r>
            <a:endParaRPr lang="es-MX" sz="23900" b="1" i="1" dirty="0">
              <a:solidFill>
                <a:schemeClr val="bg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06DAED1-F7EE-11D3-6475-8335FD4E3D9A}"/>
              </a:ext>
            </a:extLst>
          </p:cNvPr>
          <p:cNvSpPr txBox="1"/>
          <p:nvPr/>
        </p:nvSpPr>
        <p:spPr>
          <a:xfrm>
            <a:off x="5246757" y="1193426"/>
            <a:ext cx="6471767" cy="529375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600" b="1" dirty="0">
                <a:solidFill>
                  <a:srgbClr val="FF5050"/>
                </a:solidFill>
                <a:effectLst/>
                <a:latin typeface="Calibri"/>
                <a:ea typeface="Calibri" panose="020F0502020204030204" pitchFamily="34" charset="0"/>
                <a:cs typeface="Times New Roman"/>
              </a:rPr>
              <a:t>Since May is the month in which the Catholic Church traditionally honors </a:t>
            </a:r>
            <a:endParaRPr lang="en-US" sz="2600">
              <a:solidFill>
                <a:srgbClr val="FF5050"/>
              </a:solidFill>
              <a:latin typeface="Calibri"/>
              <a:ea typeface="Calibri" panose="020F0502020204030204" pitchFamily="34" charset="0"/>
              <a:cs typeface="Times New Roman"/>
            </a:endParaRPr>
          </a:p>
          <a:p>
            <a:pPr algn="ctr"/>
            <a:r>
              <a:rPr lang="en-US" sz="2600" b="1" dirty="0">
                <a:solidFill>
                  <a:srgbClr val="FF5050"/>
                </a:solidFill>
                <a:effectLst/>
                <a:latin typeface="Calibri"/>
                <a:ea typeface="Calibri" panose="020F0502020204030204" pitchFamily="34" charset="0"/>
                <a:cs typeface="Times New Roman"/>
              </a:rPr>
              <a:t>Mary, our Mother and our Queen,</a:t>
            </a:r>
            <a:r>
              <a:rPr lang="en-US" sz="2600" b="1" dirty="0">
                <a:solidFill>
                  <a:srgbClr val="FF5050"/>
                </a:solidFill>
                <a:latin typeface="Calibri"/>
                <a:ea typeface="Calibri" panose="020F0502020204030204" pitchFamily="34" charset="0"/>
                <a:cs typeface="Times New Roman"/>
              </a:rPr>
              <a:t> </a:t>
            </a:r>
            <a:endParaRPr lang="en-US" sz="2600">
              <a:solidFill>
                <a:srgbClr val="FF5050"/>
              </a:solidFill>
              <a:latin typeface="Calibri"/>
              <a:ea typeface="Calibri" panose="020F0502020204030204" pitchFamily="34" charset="0"/>
              <a:cs typeface="Times New Roman"/>
            </a:endParaRPr>
          </a:p>
          <a:p>
            <a:pPr algn="ctr"/>
            <a:r>
              <a:rPr lang="en-US" sz="2600" b="1" dirty="0">
                <a:solidFill>
                  <a:srgbClr val="FF5050"/>
                </a:solidFill>
                <a:effectLst/>
                <a:latin typeface="Calibri"/>
                <a:ea typeface="Calibri" panose="020F0502020204030204" pitchFamily="34" charset="0"/>
                <a:cs typeface="Times New Roman"/>
              </a:rPr>
              <a:t>we will learn about the dogmas (or doctrines) </a:t>
            </a:r>
            <a:r>
              <a:rPr lang="en-US" sz="2600" b="1" dirty="0">
                <a:solidFill>
                  <a:srgbClr val="FF5050"/>
                </a:solidFill>
                <a:latin typeface="Calibri"/>
                <a:ea typeface="Calibri" panose="020F0502020204030204" pitchFamily="34" charset="0"/>
                <a:cs typeface="Times New Roman"/>
              </a:rPr>
              <a:t>that the</a:t>
            </a:r>
            <a:r>
              <a:rPr lang="en-US" sz="2600" b="1" dirty="0">
                <a:solidFill>
                  <a:srgbClr val="FF5050"/>
                </a:solidFill>
                <a:effectLst/>
                <a:latin typeface="Calibri"/>
                <a:ea typeface="Calibri" panose="020F0502020204030204" pitchFamily="34" charset="0"/>
                <a:cs typeface="Times New Roman"/>
              </a:rPr>
              <a:t> Catholic Church teaches have been revealed</a:t>
            </a:r>
            <a:r>
              <a:rPr lang="en-US" sz="2600" b="1" dirty="0">
                <a:solidFill>
                  <a:srgbClr val="FF5050"/>
                </a:solidFill>
                <a:latin typeface="Calibri"/>
                <a:ea typeface="Calibri" panose="020F0502020204030204" pitchFamily="34" charset="0"/>
                <a:cs typeface="Times New Roman"/>
              </a:rPr>
              <a:t> </a:t>
            </a:r>
            <a:endParaRPr lang="en-US" sz="2600">
              <a:solidFill>
                <a:srgbClr val="FF5050"/>
              </a:solidFill>
              <a:latin typeface="Calibri"/>
              <a:ea typeface="Calibri" panose="020F0502020204030204" pitchFamily="34" charset="0"/>
              <a:cs typeface="Times New Roman"/>
            </a:endParaRPr>
          </a:p>
          <a:p>
            <a:pPr algn="ctr"/>
            <a:r>
              <a:rPr lang="en-US" sz="2600" b="1" dirty="0">
                <a:solidFill>
                  <a:srgbClr val="FF5050"/>
                </a:solidFill>
                <a:effectLst/>
                <a:latin typeface="Calibri"/>
                <a:ea typeface="Calibri" panose="020F0502020204030204" pitchFamily="34" charset="0"/>
                <a:cs typeface="Times New Roman"/>
              </a:rPr>
              <a:t>by God about Mary.</a:t>
            </a:r>
            <a:r>
              <a:rPr lang="en-US" sz="2600" b="1" dirty="0">
                <a:solidFill>
                  <a:srgbClr val="FF5050"/>
                </a:solidFill>
                <a:latin typeface="Calibri"/>
                <a:ea typeface="Calibri" panose="020F0502020204030204" pitchFamily="34" charset="0"/>
                <a:cs typeface="Times New Roman"/>
              </a:rPr>
              <a:t> </a:t>
            </a:r>
            <a:endParaRPr lang="en-US" sz="2600">
              <a:solidFill>
                <a:srgbClr val="FF5050"/>
              </a:solidFill>
              <a:latin typeface="Calibri"/>
              <a:cs typeface="Times New Roman"/>
            </a:endParaRPr>
          </a:p>
          <a:p>
            <a:pPr algn="ctr"/>
            <a:endParaRPr lang="en-US" sz="2600" b="1" dirty="0">
              <a:solidFill>
                <a:srgbClr val="FF5050"/>
              </a:solidFill>
              <a:latin typeface="Calibri"/>
              <a:ea typeface="Calibri" panose="020F0502020204030204" pitchFamily="34" charset="0"/>
              <a:cs typeface="Times New Roman"/>
            </a:endParaRPr>
          </a:p>
          <a:p>
            <a:pPr algn="ctr"/>
            <a:r>
              <a:rPr lang="en-US" sz="2600" b="1" dirty="0">
                <a:solidFill>
                  <a:srgbClr val="FF5050"/>
                </a:solidFill>
                <a:effectLst/>
                <a:latin typeface="Calibri"/>
                <a:ea typeface="Calibri" panose="020F0502020204030204" pitchFamily="34" charset="0"/>
                <a:cs typeface="Times New Roman"/>
              </a:rPr>
              <a:t>As we learn about Mary, we will </a:t>
            </a:r>
            <a:r>
              <a:rPr lang="en-US" sz="2600" b="1">
                <a:solidFill>
                  <a:srgbClr val="FF5050"/>
                </a:solidFill>
                <a:effectLst/>
                <a:latin typeface="Calibri"/>
                <a:ea typeface="Calibri" panose="020F0502020204030204" pitchFamily="34" charset="0"/>
                <a:cs typeface="Times New Roman"/>
              </a:rPr>
              <a:t>make</a:t>
            </a:r>
            <a:endParaRPr lang="en-US" sz="2600">
              <a:solidFill>
                <a:srgbClr val="FF5050"/>
              </a:solidFill>
              <a:latin typeface="Calibri"/>
              <a:ea typeface="Calibri" panose="020F0502020204030204" pitchFamily="34" charset="0"/>
              <a:cs typeface="Times New Roman"/>
            </a:endParaRPr>
          </a:p>
          <a:p>
            <a:pPr algn="ctr"/>
            <a:r>
              <a:rPr lang="en-US" sz="2600" b="1" dirty="0">
                <a:solidFill>
                  <a:srgbClr val="FF5050"/>
                </a:solidFill>
                <a:latin typeface="Calibri"/>
                <a:ea typeface="Calibri" panose="020F0502020204030204" pitchFamily="34" charset="0"/>
                <a:cs typeface="Times New Roman"/>
              </a:rPr>
              <a:t> </a:t>
            </a:r>
            <a:r>
              <a:rPr lang="en-US" sz="2600" b="1" dirty="0">
                <a:solidFill>
                  <a:srgbClr val="FF5050"/>
                </a:solidFill>
                <a:effectLst/>
                <a:latin typeface="Calibri"/>
                <a:ea typeface="Calibri" panose="020F0502020204030204" pitchFamily="34" charset="0"/>
                <a:cs typeface="Times New Roman"/>
              </a:rPr>
              <a:t> </a:t>
            </a:r>
            <a:r>
              <a:rPr lang="en-US" sz="2600" b="1" dirty="0">
                <a:solidFill>
                  <a:srgbClr val="FF5050"/>
                </a:solidFill>
                <a:latin typeface="Calibri"/>
                <a:ea typeface="Calibri" panose="020F0502020204030204" pitchFamily="34" charset="0"/>
                <a:cs typeface="Times New Roman"/>
              </a:rPr>
              <a:t> </a:t>
            </a:r>
            <a:r>
              <a:rPr lang="en-US" sz="2600" b="1" i="1" dirty="0">
                <a:solidFill>
                  <a:srgbClr val="FF5050"/>
                </a:solidFill>
                <a:effectLst/>
                <a:latin typeface="Calibri"/>
                <a:ea typeface="Calibri" panose="020F0502020204030204" pitchFamily="34" charset="0"/>
                <a:cs typeface="Times New Roman"/>
              </a:rPr>
              <a:t>Mary, Our Mother and Queen </a:t>
            </a:r>
            <a:r>
              <a:rPr lang="en-US" sz="2600" b="1" i="1" dirty="0">
                <a:solidFill>
                  <a:srgbClr val="FF5050"/>
                </a:solidFill>
                <a:latin typeface="Calibri"/>
                <a:ea typeface="Calibri" panose="020F0502020204030204" pitchFamily="34" charset="0"/>
                <a:cs typeface="Times New Roman"/>
              </a:rPr>
              <a:t>Crowns </a:t>
            </a:r>
            <a:r>
              <a:rPr lang="en-US" sz="2600" b="1" dirty="0">
                <a:solidFill>
                  <a:srgbClr val="FF5050"/>
                </a:solidFill>
                <a:effectLst/>
                <a:latin typeface="Calibri"/>
                <a:ea typeface="Calibri" panose="020F0502020204030204" pitchFamily="34" charset="0"/>
                <a:cs typeface="Times New Roman"/>
              </a:rPr>
              <a:t>to take home and place on our home altars.</a:t>
            </a:r>
            <a:endParaRPr lang="en-US" sz="2600">
              <a:solidFill>
                <a:srgbClr val="FF5050"/>
              </a:solidFill>
              <a:latin typeface="Calibri"/>
              <a:cs typeface="Times New Roman"/>
            </a:endParaRPr>
          </a:p>
          <a:p>
            <a:pPr algn="ctr"/>
            <a:r>
              <a:rPr lang="en-US" sz="2600" b="1" dirty="0">
                <a:solidFill>
                  <a:srgbClr val="00B050"/>
                </a:solidFill>
                <a:effectLst/>
                <a:latin typeface="Calibri"/>
                <a:ea typeface="Calibri" panose="020F0502020204030204" pitchFamily="34" charset="0"/>
                <a:cs typeface="Calibri"/>
              </a:rPr>
              <a:t>Begin by </a:t>
            </a:r>
            <a:r>
              <a:rPr lang="en-US" sz="2600" b="1" dirty="0">
                <a:solidFill>
                  <a:srgbClr val="00B050"/>
                </a:solidFill>
                <a:effectLst/>
                <a:latin typeface="Calibri"/>
                <a:ea typeface="Calibri" panose="020F0502020204030204" pitchFamily="34" charset="0"/>
                <a:cs typeface="Times New Roman"/>
              </a:rPr>
              <a:t>wrapping the green tissue paper around the wire to be the “leaves”.</a:t>
            </a:r>
            <a:r>
              <a:rPr lang="en-US" sz="2600" b="1" dirty="0">
                <a:solidFill>
                  <a:srgbClr val="00B050"/>
                </a:solidFill>
                <a:latin typeface="Calibri"/>
                <a:ea typeface="Calibri" panose="020F0502020204030204" pitchFamily="34" charset="0"/>
                <a:cs typeface="Calibri"/>
              </a:rPr>
              <a:t> </a:t>
            </a:r>
            <a:endParaRPr lang="en-US" sz="2600" b="1">
              <a:solidFill>
                <a:srgbClr val="00B050"/>
              </a:solidFill>
              <a:cs typeface="Calibri" panose="020F0502020204030204"/>
            </a:endParaRPr>
          </a:p>
        </p:txBody>
      </p:sp>
      <p:pic>
        <p:nvPicPr>
          <p:cNvPr id="9" name="Picture 8" descr="A painting of a person holding a child&#10;&#10;Description automatically generated">
            <a:extLst>
              <a:ext uri="{FF2B5EF4-FFF2-40B4-BE49-F238E27FC236}">
                <a16:creationId xmlns:a16="http://schemas.microsoft.com/office/drawing/2014/main" id="{0DE0BC25-3F2B-18EB-687C-9E08FD2F51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tretch>
            <a:fillRect/>
          </a:stretch>
        </p:blipFill>
        <p:spPr>
          <a:xfrm>
            <a:off x="-588045" y="-324729"/>
            <a:ext cx="5973534" cy="7770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86920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83F8E9-E43E-D585-4607-4EE3569391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6D76D782-E17D-484C-152E-78D08F92FF5A}"/>
              </a:ext>
            </a:extLst>
          </p:cNvPr>
          <p:cNvSpPr/>
          <p:nvPr/>
        </p:nvSpPr>
        <p:spPr>
          <a:xfrm>
            <a:off x="0" y="0"/>
            <a:ext cx="12192000" cy="1078523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21405D6-8D1C-4DA3-70CD-3DE4E8FDD9E9}"/>
              </a:ext>
            </a:extLst>
          </p:cNvPr>
          <p:cNvSpPr txBox="1"/>
          <p:nvPr/>
        </p:nvSpPr>
        <p:spPr>
          <a:xfrm>
            <a:off x="1490649" y="227262"/>
            <a:ext cx="921070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Read Luke 1:26-33 </a:t>
            </a:r>
            <a:r>
              <a:rPr lang="en-US" sz="4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or Watch</a:t>
            </a:r>
            <a:endParaRPr lang="es-MX" sz="49600" b="1" i="1" dirty="0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4A4A416-C270-FCDA-F57B-A8020D0A2E00}"/>
              </a:ext>
            </a:extLst>
          </p:cNvPr>
          <p:cNvSpPr txBox="1"/>
          <p:nvPr/>
        </p:nvSpPr>
        <p:spPr>
          <a:xfrm>
            <a:off x="-191615" y="5423847"/>
            <a:ext cx="12575229" cy="2513509"/>
          </a:xfrm>
          <a:prstGeom prst="rect">
            <a:avLst/>
          </a:prstGeom>
          <a:solidFill>
            <a:schemeClr val="bg2"/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400" b="1" u="sng" dirty="0">
                <a:solidFill>
                  <a:srgbClr val="0563C1"/>
                </a:solidFill>
                <a:effectLst/>
                <a:latin typeface="Calibri"/>
                <a:ea typeface="Calibri" panose="020F0502020204030204" pitchFamily="34" charset="0"/>
                <a:cs typeface="Calibri"/>
                <a:hlinkClick r:id="rId3"/>
              </a:rPr>
              <a:t>https://youtu.be/Hpph7nwpZN8?si=22HTE5PkewiVFwu6</a:t>
            </a:r>
            <a:endParaRPr lang="en-US" sz="1400" b="1" u="sng" dirty="0">
              <a:solidFill>
                <a:srgbClr val="0563C1"/>
              </a:solidFill>
              <a:effectLst/>
              <a:latin typeface="Calibri"/>
              <a:ea typeface="Calibri" panose="020F0502020204030204" pitchFamily="34" charset="0"/>
              <a:cs typeface="Calibri"/>
            </a:endParaRPr>
          </a:p>
          <a:p>
            <a:pPr algn="ctr">
              <a:spcAft>
                <a:spcPts val="800"/>
              </a:spcAft>
            </a:pPr>
            <a:r>
              <a:rPr lang="en-US" sz="2400" b="1" dirty="0">
                <a:solidFill>
                  <a:srgbClr val="0070C0"/>
                </a:solidFill>
                <a:effectLst/>
                <a:latin typeface="Calibri"/>
                <a:ea typeface="Calibri" panose="020F0502020204030204" pitchFamily="34" charset="0"/>
                <a:cs typeface="Times New Roman"/>
              </a:rPr>
              <a:t>The blue flowers represent Mary’s becoming the mother of her baby boy,</a:t>
            </a:r>
            <a:r>
              <a:rPr lang="en-US" sz="2400" b="1" dirty="0">
                <a:solidFill>
                  <a:srgbClr val="0070C0"/>
                </a:solidFill>
                <a:latin typeface="Calibri"/>
                <a:ea typeface="Calibri" panose="020F0502020204030204" pitchFamily="34" charset="0"/>
                <a:cs typeface="Times New Roman"/>
              </a:rPr>
              <a:t> </a:t>
            </a:r>
            <a:r>
              <a:rPr lang="en-US" sz="2400" b="1" dirty="0">
                <a:solidFill>
                  <a:srgbClr val="0070C0"/>
                </a:solidFill>
                <a:effectLst/>
                <a:latin typeface="Calibri"/>
                <a:ea typeface="Calibri" panose="020F0502020204030204" pitchFamily="34" charset="0"/>
                <a:cs typeface="Times New Roman"/>
              </a:rPr>
              <a:t>Jesus, the Son of God.</a:t>
            </a:r>
            <a:r>
              <a:rPr lang="en-US" sz="2400" b="1" dirty="0">
                <a:solidFill>
                  <a:srgbClr val="0070C0"/>
                </a:solidFill>
                <a:latin typeface="Calibri"/>
                <a:ea typeface="Calibri" panose="020F0502020204030204" pitchFamily="34" charset="0"/>
                <a:cs typeface="Times New Roman"/>
              </a:rPr>
              <a:t> </a:t>
            </a:r>
            <a:endParaRPr lang="en-US" sz="2400" b="1" dirty="0">
              <a:solidFill>
                <a:srgbClr val="0070C0"/>
              </a:solidFill>
              <a:effectLst/>
              <a:latin typeface="Calibri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ctr">
              <a:spcBef>
                <a:spcPts val="0"/>
              </a:spcBef>
              <a:spcAft>
                <a:spcPts val="800"/>
              </a:spcAft>
            </a:pPr>
            <a:r>
              <a:rPr lang="en-US" sz="2400" i="1" dirty="0">
                <a:solidFill>
                  <a:srgbClr val="0070C0"/>
                </a:solidFill>
                <a:effectLst/>
                <a:latin typeface="Calibri"/>
                <a:ea typeface="Calibri" panose="020F0502020204030204" pitchFamily="34" charset="0"/>
                <a:cs typeface="Times New Roman"/>
              </a:rPr>
              <a:t>Families crumple the blue tissue paper into flowers, and then glue the flowers to their crowns.</a:t>
            </a:r>
          </a:p>
          <a:p>
            <a:pPr algn="ctr"/>
            <a:endParaRPr lang="en-US" i="1" u="sng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n-US" sz="3200" b="1" u="sng" dirty="0">
              <a:solidFill>
                <a:srgbClr val="0563C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n-US" sz="3200" dirty="0"/>
          </a:p>
        </p:txBody>
      </p:sp>
      <p:pic>
        <p:nvPicPr>
          <p:cNvPr id="2" name="Online Media 1" title="Mary: Mother of God">
            <a:hlinkClick r:id="" action="ppaction://media"/>
            <a:extLst>
              <a:ext uri="{FF2B5EF4-FFF2-40B4-BE49-F238E27FC236}">
                <a16:creationId xmlns:a16="http://schemas.microsoft.com/office/drawing/2014/main" id="{F0B113F4-87C7-C77E-861A-F12A6E24AF2B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529543" y="1223965"/>
            <a:ext cx="7132909" cy="4026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53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22616</TotalTime>
  <Words>388</Words>
  <Application>Microsoft Office PowerPoint</Application>
  <PresentationFormat>Widescreen</PresentationFormat>
  <Paragraphs>85</Paragraphs>
  <Slides>15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2" baseType="lpstr">
      <vt:lpstr>Antenna Black</vt:lpstr>
      <vt:lpstr>Arial</vt:lpstr>
      <vt:lpstr>Calibri</vt:lpstr>
      <vt:lpstr>Calibri Light</vt:lpstr>
      <vt:lpstr>Franklin Gothic Demi Cond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AOA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Monica Oppermann</dc:creator>
  <cp:lastModifiedBy>Patrice Spirou</cp:lastModifiedBy>
  <cp:revision>427</cp:revision>
  <dcterms:created xsi:type="dcterms:W3CDTF">2021-11-19T16:04:10Z</dcterms:created>
  <dcterms:modified xsi:type="dcterms:W3CDTF">2024-04-22T21:37:48Z</dcterms:modified>
</cp:coreProperties>
</file>