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6"/>
          <a:stretch/>
        </p:blipFill>
        <p:spPr>
          <a:xfrm>
            <a:off x="-1497679" y="0"/>
            <a:ext cx="15924767" cy="688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0719"/>
          </a:xfrm>
        </p:spPr>
        <p:txBody>
          <a:bodyPr>
            <a:normAutofit fontScale="90000"/>
          </a:bodyPr>
          <a:lstStyle/>
          <a:p>
            <a:r>
              <a:rPr lang="en-US" b="1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DISCÍPULOS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7423" y="2132136"/>
            <a:ext cx="3864515" cy="431309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LECCIÓN 1 - SEMANA 3</a:t>
            </a:r>
          </a:p>
        </p:txBody>
      </p:sp>
      <p:sp>
        <p:nvSpPr>
          <p:cNvPr id="6" name="Rectangle 5"/>
          <p:cNvSpPr/>
          <p:nvPr/>
        </p:nvSpPr>
        <p:spPr>
          <a:xfrm>
            <a:off x="763792" y="5716603"/>
            <a:ext cx="11241917" cy="996462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470" y="5387502"/>
            <a:ext cx="966360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baseline="30000" dirty="0" smtClean="0">
                <a:latin typeface="Antenna Medium" panose="02000603000000020004" pitchFamily="2" charset="0"/>
              </a:rPr>
              <a:t>TEMA: </a:t>
            </a:r>
            <a:r>
              <a:rPr lang="es-ES" sz="3200" b="1" baseline="30000" dirty="0" smtClean="0">
                <a:latin typeface="Montserrat ExtraBold" panose="00000900000000000000" pitchFamily="50" charset="0"/>
              </a:rPr>
              <a:t>LA </a:t>
            </a:r>
            <a:r>
              <a:rPr lang="es-ES" sz="3200" b="1" baseline="30000" dirty="0">
                <a:latin typeface="Montserrat ExtraBold" panose="00000900000000000000" pitchFamily="50" charset="0"/>
              </a:rPr>
              <a:t>IGLESIA DOMÉSTICA Y LOS PADRES COMO PRIMEROS EDUCADORES DE LA FE</a:t>
            </a:r>
            <a:endParaRPr lang="es-ES" sz="3200" b="1" baseline="30000" dirty="0">
              <a:latin typeface="Antenna Medium" panose="020006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07494"/>
            <a:ext cx="12192000" cy="1078524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ORACIóN</a:t>
            </a:r>
            <a:r>
              <a:rPr lang="en-US" b="1" cap="all" dirty="0" smtClean="0">
                <a:latin typeface="Antenna Black" panose="02000505000000020004" pitchFamily="2" charset="0"/>
              </a:rPr>
              <a:t> </a:t>
            </a:r>
            <a:r>
              <a:rPr lang="en-US" b="1" cap="all" baseline="30000" dirty="0" smtClean="0">
                <a:latin typeface="Antenna Black" panose="02000505000000020004" pitchFamily="2" charset="0"/>
              </a:rPr>
              <a:t>INICIAL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492" y="5866183"/>
            <a:ext cx="850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Catholic Household Blessings &amp; Prayers</a:t>
            </a:r>
            <a:r>
              <a:rPr lang="en-US" baseline="30000" dirty="0"/>
              <a:t> © 2007, USCCB Publishing. All rights reserved. </a:t>
            </a:r>
          </a:p>
          <a:p>
            <a:r>
              <a:rPr lang="en-US" baseline="30000" dirty="0"/>
              <a:t>Used with permission of the International Commission on English in the Liturgy Corporation.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9" y="3115654"/>
            <a:ext cx="1929484" cy="1929484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03869" y="1294760"/>
            <a:ext cx="9554307" cy="364178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aseline="30000" dirty="0" smtClean="0"/>
              <a:t>¡O Señor!, bendecimos tu nombre, </a:t>
            </a:r>
          </a:p>
          <a:p>
            <a:pPr marL="0" indent="0">
              <a:buNone/>
            </a:pPr>
            <a:r>
              <a:rPr lang="es-MX" baseline="30000" dirty="0" smtClean="0"/>
              <a:t>Tú que enviaste a tu Hijo encarnado</a:t>
            </a:r>
          </a:p>
          <a:p>
            <a:pPr marL="0" indent="0">
              <a:buNone/>
            </a:pPr>
            <a:r>
              <a:rPr lang="es-MX" baseline="30000" dirty="0" smtClean="0"/>
              <a:t>a ser parte de una familia,</a:t>
            </a:r>
          </a:p>
          <a:p>
            <a:pPr marL="0" indent="0">
              <a:buNone/>
            </a:pPr>
            <a:r>
              <a:rPr lang="es-MX" baseline="30000" dirty="0" smtClean="0"/>
              <a:t>para que al vivir su vida en ella</a:t>
            </a:r>
          </a:p>
          <a:p>
            <a:pPr marL="0" indent="0">
              <a:buNone/>
            </a:pPr>
            <a:r>
              <a:rPr lang="es-MX" baseline="30000" dirty="0" smtClean="0"/>
              <a:t>pudiera experimentar sus preocupaciones</a:t>
            </a:r>
          </a:p>
          <a:p>
            <a:pPr marL="0" indent="0">
              <a:buNone/>
            </a:pPr>
            <a:r>
              <a:rPr lang="es-MX" baseline="30000" dirty="0" smtClean="0"/>
              <a:t> y sus alegrías.</a:t>
            </a:r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endParaRPr lang="es-MX" baseline="30000" dirty="0" smtClean="0"/>
          </a:p>
          <a:p>
            <a:pPr marL="0" indent="0">
              <a:buNone/>
            </a:pPr>
            <a:r>
              <a:rPr lang="es-MX" baseline="30000" dirty="0" smtClean="0"/>
              <a:t>Te pedimos Señor,</a:t>
            </a:r>
          </a:p>
          <a:p>
            <a:pPr marL="0" indent="0">
              <a:buNone/>
            </a:pPr>
            <a:r>
              <a:rPr lang="es-MX" baseline="30000" dirty="0" smtClean="0"/>
              <a:t>que protejas y cuides a esta familia,</a:t>
            </a:r>
          </a:p>
          <a:p>
            <a:pPr marL="0" indent="0">
              <a:buNone/>
            </a:pPr>
            <a:r>
              <a:rPr lang="es-MX" baseline="30000" dirty="0" smtClean="0"/>
              <a:t>para que, en la fortaleza de tu gracia,</a:t>
            </a:r>
          </a:p>
          <a:p>
            <a:pPr marL="0" indent="0">
              <a:buNone/>
            </a:pPr>
            <a:r>
              <a:rPr lang="es-MX" baseline="30000" dirty="0" smtClean="0"/>
              <a:t>sus miembros puedan disfrutar de la prosperidad,</a:t>
            </a:r>
          </a:p>
          <a:p>
            <a:pPr marL="0" indent="0">
              <a:buNone/>
            </a:pPr>
            <a:r>
              <a:rPr lang="es-MX" baseline="30000" dirty="0" smtClean="0"/>
              <a:t>poseer el don de tu paz y,</a:t>
            </a:r>
          </a:p>
          <a:p>
            <a:pPr marL="0" indent="0">
              <a:buNone/>
            </a:pPr>
            <a:r>
              <a:rPr lang="es-MX" baseline="30000" dirty="0" smtClean="0"/>
              <a:t>como Iglesia viva en el hogar,</a:t>
            </a:r>
          </a:p>
          <a:p>
            <a:pPr marL="0" indent="0">
              <a:buNone/>
            </a:pPr>
            <a:r>
              <a:rPr lang="es-MX" baseline="30000" dirty="0" smtClean="0"/>
              <a:t>dar testimonio en este mundo de tu gloria.</a:t>
            </a:r>
          </a:p>
          <a:p>
            <a:pPr marL="0" indent="0">
              <a:buNone/>
            </a:pPr>
            <a:r>
              <a:rPr lang="es-MX" baseline="30000" dirty="0" smtClean="0"/>
              <a:t>Te lo pedimos por Jesucristo Nuestro Señor.</a:t>
            </a:r>
            <a:endParaRPr lang="es-MX" baseline="30000" dirty="0"/>
          </a:p>
        </p:txBody>
      </p:sp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9302" y="0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baseline="30000" dirty="0">
                <a:latin typeface="Antenna Black" panose="02000505000000020004" pitchFamily="2" charset="0"/>
              </a:rPr>
              <a:t>ROMPEHIELOS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97170" y="1736726"/>
            <a:ext cx="10791092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baseline="30000" dirty="0"/>
              <a:t>1ª Opción: Sueño de Infancia</a:t>
            </a:r>
          </a:p>
          <a:p>
            <a:pPr marL="0" indent="0">
              <a:buNone/>
            </a:pPr>
            <a:r>
              <a:rPr lang="es-ES" sz="3200" baseline="30000" dirty="0" smtClean="0"/>
              <a:t>Compartan </a:t>
            </a:r>
            <a:r>
              <a:rPr lang="es-ES" sz="3200" baseline="30000" dirty="0"/>
              <a:t>un sueño de infancia (lo que quieren/querían ser o hacer cuando crezcan/crecieran</a:t>
            </a:r>
            <a:r>
              <a:rPr lang="es-ES" sz="3200" baseline="30000" dirty="0" smtClean="0"/>
              <a:t>).  Después</a:t>
            </a:r>
            <a:r>
              <a:rPr lang="es-ES" sz="3200" dirty="0"/>
              <a:t> </a:t>
            </a:r>
            <a:r>
              <a:rPr lang="es-ES" sz="3200" baseline="30000" dirty="0" smtClean="0"/>
              <a:t>reflexionen de qué manera ese sueño se relaciona con sus aspiraciones actuales.</a:t>
            </a:r>
          </a:p>
          <a:p>
            <a:pPr marL="0" indent="0">
              <a:buNone/>
            </a:pPr>
            <a:r>
              <a:rPr lang="es-ES" sz="3200" dirty="0" smtClean="0"/>
              <a:t> </a:t>
            </a:r>
            <a:endParaRPr lang="en-US" sz="3200" b="1" baseline="30000" dirty="0" smtClean="0"/>
          </a:p>
          <a:p>
            <a:pPr marL="0" indent="0">
              <a:buNone/>
            </a:pPr>
            <a:r>
              <a:rPr lang="es-ES" sz="3200" b="1" baseline="30000" dirty="0" smtClean="0"/>
              <a:t>2ª </a:t>
            </a:r>
            <a:r>
              <a:rPr lang="es-ES" sz="3200" b="1" baseline="30000" dirty="0"/>
              <a:t>Opción: La Máquina del Tiempo </a:t>
            </a:r>
          </a:p>
          <a:p>
            <a:pPr marL="0" indent="0">
              <a:buNone/>
            </a:pPr>
            <a:r>
              <a:rPr lang="es-ES" sz="3200" baseline="30000" dirty="0" smtClean="0"/>
              <a:t>Si usted pudiera </a:t>
            </a:r>
            <a:r>
              <a:rPr lang="es-ES" sz="3200" baseline="30000" dirty="0"/>
              <a:t>viajar a través del tiempo, ¿Qué período le gustaría visitar y por qué</a:t>
            </a:r>
            <a:r>
              <a:rPr lang="es-ES" sz="3200" baseline="30000" dirty="0" smtClean="0"/>
              <a:t>? </a:t>
            </a:r>
          </a:p>
          <a:p>
            <a:pPr marL="0" indent="0">
              <a:buNone/>
            </a:pPr>
            <a:r>
              <a:rPr lang="es-ES" sz="3200" baseline="30000" dirty="0" smtClean="0"/>
              <a:t>Si </a:t>
            </a:r>
            <a:r>
              <a:rPr lang="es-ES" sz="3200" baseline="30000" dirty="0"/>
              <a:t>hubiera una persona con quien pudiera encontrarse nuevamente, </a:t>
            </a:r>
            <a:r>
              <a:rPr lang="es-ES" sz="3200" baseline="30000" dirty="0" smtClean="0"/>
              <a:t>¿Quién </a:t>
            </a:r>
            <a:r>
              <a:rPr lang="es-ES" sz="3200" baseline="30000" dirty="0"/>
              <a:t>sería y por qué?</a:t>
            </a:r>
          </a:p>
        </p:txBody>
      </p:sp>
    </p:spTree>
    <p:extLst>
      <p:ext uri="{BB962C8B-B14F-4D97-AF65-F5344CB8AC3E}">
        <p14:creationId xmlns:p14="http://schemas.microsoft.com/office/powerpoint/2010/main" val="27960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025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baseline="30000" dirty="0" err="1">
                <a:latin typeface="Antenna Medium" panose="02000603000000020004" pitchFamily="2" charset="0"/>
              </a:rPr>
              <a:t>Revisión</a:t>
            </a:r>
            <a:r>
              <a:rPr lang="en-US" sz="7200" b="1" baseline="30000" dirty="0">
                <a:latin typeface="Antenna Medium" panose="02000603000000020004" pitchFamily="2" charset="0"/>
              </a:rPr>
              <a:t> del </a:t>
            </a:r>
            <a:r>
              <a:rPr lang="en-US" sz="7200" b="1" baseline="30000" dirty="0" smtClean="0">
                <a:latin typeface="Antenna Medium" panose="02000603000000020004" pitchFamily="2" charset="0"/>
              </a:rPr>
              <a:t>Tema</a:t>
            </a:r>
            <a:endParaRPr lang="en-US" sz="7200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4800" baseline="30000" dirty="0"/>
              <a:t>La Iglesia Doméstica y los Padres</a:t>
            </a:r>
          </a:p>
          <a:p>
            <a:pPr marL="0" indent="0" algn="ctr">
              <a:buNone/>
            </a:pPr>
            <a:r>
              <a:rPr lang="es-ES" sz="4800" baseline="30000" dirty="0"/>
              <a:t> son los educadores </a:t>
            </a:r>
            <a:r>
              <a:rPr lang="es-ES" sz="4800" baseline="30000" dirty="0" smtClean="0"/>
              <a:t>primarios</a:t>
            </a:r>
            <a:endParaRPr lang="es-ES" sz="48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2686050"/>
            <a:ext cx="37242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206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142387"/>
            <a:ext cx="9448799" cy="959583"/>
          </a:xfrm>
        </p:spPr>
        <p:txBody>
          <a:bodyPr>
            <a:normAutofit/>
          </a:bodyPr>
          <a:lstStyle/>
          <a:p>
            <a:pPr algn="ctr"/>
            <a:r>
              <a:rPr lang="es-ES" sz="6000" b="1" baseline="30000" dirty="0"/>
              <a:t>Las Familias Comparten sus Experiencias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482" y="1983286"/>
            <a:ext cx="11260017" cy="300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6600" baseline="30000" dirty="0"/>
              <a:t>C</a:t>
            </a:r>
            <a:r>
              <a:rPr lang="es-ES" sz="6600" baseline="30000" dirty="0" smtClean="0"/>
              <a:t>ada </a:t>
            </a:r>
            <a:r>
              <a:rPr lang="es-ES" sz="6600" baseline="30000" dirty="0"/>
              <a:t>familia </a:t>
            </a:r>
            <a:r>
              <a:rPr lang="es-ES" sz="6600" baseline="30000" dirty="0" smtClean="0"/>
              <a:t>da </a:t>
            </a:r>
            <a:r>
              <a:rPr lang="es-ES" sz="6600" baseline="30000" dirty="0"/>
              <a:t>su </a:t>
            </a:r>
            <a:r>
              <a:rPr lang="es-ES" sz="6600" baseline="30000" dirty="0" smtClean="0"/>
              <a:t>nombre</a:t>
            </a:r>
            <a:r>
              <a:rPr lang="es-ES" sz="6600" dirty="0" smtClean="0"/>
              <a:t> </a:t>
            </a:r>
            <a:r>
              <a:rPr lang="es-ES" sz="6600" baseline="30000" dirty="0" smtClean="0"/>
              <a:t>y muestra </a:t>
            </a:r>
            <a:r>
              <a:rPr lang="es-ES" sz="6600" baseline="30000" dirty="0"/>
              <a:t>su espacio de oración, y </a:t>
            </a:r>
            <a:r>
              <a:rPr lang="es-ES" sz="6600" baseline="30000" dirty="0" smtClean="0"/>
              <a:t>explica </a:t>
            </a:r>
            <a:r>
              <a:rPr lang="es-ES" sz="6600" baseline="30000" dirty="0"/>
              <a:t>por </a:t>
            </a:r>
            <a:r>
              <a:rPr lang="es-ES" sz="6600" baseline="30000" dirty="0" smtClean="0"/>
              <a:t>qué </a:t>
            </a:r>
            <a:r>
              <a:rPr lang="es-ES" sz="6600" baseline="30000" dirty="0"/>
              <a:t>eligieron </a:t>
            </a:r>
            <a:r>
              <a:rPr lang="es-ES" sz="6600" baseline="30000" dirty="0" smtClean="0"/>
              <a:t>los </a:t>
            </a:r>
            <a:r>
              <a:rPr lang="es-ES" sz="6600" baseline="30000" dirty="0"/>
              <a:t>objetos que colocaron en su altar familiar.</a:t>
            </a:r>
            <a:endParaRPr lang="es-ES" sz="6600" b="1" baseline="300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690" y="163268"/>
            <a:ext cx="598061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baseline="30000" dirty="0" smtClean="0"/>
              <a:t>Las Familias Conversan</a:t>
            </a:r>
            <a:endParaRPr lang="en-US" sz="6000" b="1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78" y="1825625"/>
            <a:ext cx="118272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aseline="30000" dirty="0" smtClean="0"/>
              <a:t>Experiencias </a:t>
            </a:r>
            <a:r>
              <a:rPr lang="es-ES" sz="3600" baseline="30000" dirty="0"/>
              <a:t>de cada familia </a:t>
            </a:r>
            <a:r>
              <a:rPr lang="es-ES" sz="3600" baseline="30000" dirty="0" smtClean="0"/>
              <a:t>durante</a:t>
            </a:r>
            <a:r>
              <a:rPr lang="es-ES" sz="3600" dirty="0" smtClean="0"/>
              <a:t> </a:t>
            </a:r>
            <a:r>
              <a:rPr lang="es-ES" sz="3600" baseline="30000" dirty="0" smtClean="0"/>
              <a:t>la </a:t>
            </a:r>
            <a:r>
              <a:rPr lang="es-ES" sz="3600" baseline="30000" dirty="0"/>
              <a:t>Actividad de </a:t>
            </a:r>
            <a:r>
              <a:rPr lang="es-ES" sz="3600" baseline="30000" dirty="0" smtClean="0"/>
              <a:t>Misión</a:t>
            </a:r>
            <a:endParaRPr lang="es-ES" baseline="30000" dirty="0"/>
          </a:p>
          <a:p>
            <a:r>
              <a:rPr lang="es-ES" sz="3600" baseline="30000" dirty="0"/>
              <a:t>¿Cómo les fue poniendo juntos su rincón </a:t>
            </a:r>
            <a:r>
              <a:rPr lang="es-ES" sz="3600" baseline="30000" dirty="0" smtClean="0"/>
              <a:t>de</a:t>
            </a:r>
            <a:r>
              <a:rPr lang="es-ES" sz="3600" dirty="0" smtClean="0"/>
              <a:t> </a:t>
            </a:r>
            <a:r>
              <a:rPr lang="es-ES" sz="3600" baseline="30000" dirty="0" smtClean="0"/>
              <a:t>oración </a:t>
            </a:r>
            <a:r>
              <a:rPr lang="es-ES" sz="3600" baseline="30000" dirty="0"/>
              <a:t>o altar en casa?</a:t>
            </a:r>
          </a:p>
          <a:p>
            <a:r>
              <a:rPr lang="es-ES" sz="3600" baseline="30000" dirty="0" smtClean="0"/>
              <a:t>¿</a:t>
            </a:r>
            <a:r>
              <a:rPr lang="es-ES" sz="3600" baseline="30000" dirty="0"/>
              <a:t>Cómo el tener un rincón de la oración en su casa los acerca más a Dios y cómo los acerca más entre ustedes mismos?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95" y="4001294"/>
            <a:ext cx="5323809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F0B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80" y="377047"/>
            <a:ext cx="9084039" cy="83852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b="1" baseline="30000" dirty="0"/>
              <a:t>F</a:t>
            </a:r>
            <a:r>
              <a:rPr lang="es-ES" sz="5400" b="1" baseline="30000" dirty="0" smtClean="0"/>
              <a:t>echa </a:t>
            </a:r>
            <a:r>
              <a:rPr lang="es-ES" sz="5400" b="1" baseline="30000" dirty="0"/>
              <a:t>y hora </a:t>
            </a:r>
            <a:r>
              <a:rPr lang="es-ES" sz="5400" b="1" baseline="30000" dirty="0" smtClean="0"/>
              <a:t/>
            </a:r>
            <a:br>
              <a:rPr lang="es-ES" sz="5400" b="1" baseline="30000" dirty="0" smtClean="0"/>
            </a:br>
            <a:r>
              <a:rPr lang="es-ES" sz="5400" b="1" baseline="30000" dirty="0" smtClean="0"/>
              <a:t>de </a:t>
            </a:r>
            <a:r>
              <a:rPr lang="es-ES" sz="5400" b="1" baseline="30000" dirty="0"/>
              <a:t>la próxima reunión.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869430"/>
            <a:ext cx="4586654" cy="66629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baseline="30000" smtClean="0"/>
              <a:t>Oración Final de Agradecimiento</a:t>
            </a:r>
            <a:r>
              <a:rPr lang="es-ES" b="1" baseline="30000" dirty="0"/>
              <a:t/>
            </a:r>
            <a:br>
              <a:rPr lang="es-ES" b="1" baseline="30000" dirty="0"/>
            </a:b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689" y="1678111"/>
            <a:ext cx="85806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000" baseline="30000" dirty="0"/>
              <a:t>Gracias, Padre, por habernos creado y por darnos unos a los otros en la familia humana.  Gracias por estar con nosotros en todas nuestras alegrías y nuestros sufrimientos, por tu consuelo en nuestra tristeza, tu acompañamiento en nuestra soledad.  Gracias por el ayer, el hoy y el mañana y por todas nuestras vidas.  Gracias por nuestros amigos, por la salud y por tu gracia.   Que vivamos este día y todos los días conscientes de todo lo que nos has dado.</a:t>
            </a:r>
          </a:p>
          <a:p>
            <a:pPr marL="0" indent="0">
              <a:buNone/>
            </a:pPr>
            <a:r>
              <a:rPr lang="en-US" sz="4000" baseline="30000" dirty="0"/>
              <a:t>Amen.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From </a:t>
            </a:r>
            <a:r>
              <a:rPr lang="en-US" u="sng" baseline="30000" dirty="0" smtClean="0"/>
              <a:t>The Catholic Prayer Book</a:t>
            </a:r>
            <a:r>
              <a:rPr lang="en-US" baseline="30000" dirty="0" smtClean="0"/>
              <a:t>, compiled by Msgr. Michael Buckley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56" y="4565775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453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Montserrat ExtraBold</vt:lpstr>
      <vt:lpstr>Office Theme</vt:lpstr>
      <vt:lpstr>FAMILIAS FORMANDO DISCÍPULOS </vt:lpstr>
      <vt:lpstr>PowerPoint Presentation</vt:lpstr>
      <vt:lpstr>PowerPoint Presentation</vt:lpstr>
      <vt:lpstr>Revisión del Tema</vt:lpstr>
      <vt:lpstr>Las Familias Comparten sus Experiencias</vt:lpstr>
      <vt:lpstr>Las Familias Conversan</vt:lpstr>
      <vt:lpstr>Fecha y hora  de la próxima reunión.</vt:lpstr>
      <vt:lpstr>Oración Final de Agradecimiento 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33</cp:revision>
  <dcterms:created xsi:type="dcterms:W3CDTF">2020-07-27T17:11:20Z</dcterms:created>
  <dcterms:modified xsi:type="dcterms:W3CDTF">2020-10-01T17:10:57Z</dcterms:modified>
</cp:coreProperties>
</file>