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2" r:id="rId6"/>
    <p:sldId id="261" r:id="rId7"/>
    <p:sldId id="263" r:id="rId8"/>
    <p:sldId id="264" r:id="rId9"/>
    <p:sldId id="265" r:id="rId10"/>
    <p:sldId id="266" r:id="rId11"/>
    <p:sldId id="267" r:id="rId12"/>
    <p:sldId id="269" r:id="rId13"/>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2" autoAdjust="0"/>
    <p:restoredTop sz="94660"/>
  </p:normalViewPr>
  <p:slideViewPr>
    <p:cSldViewPr snapToGrid="0">
      <p:cViewPr varScale="1">
        <p:scale>
          <a:sx n="115" d="100"/>
          <a:sy n="115" d="100"/>
        </p:scale>
        <p:origin x="31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MX"/>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21/01/2022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4017838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MX"/>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21/01/2022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3792608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s-MX"/>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21/01/2022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1092700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MX"/>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21/01/2022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1357951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MX"/>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98ECF60-19F8-4C88-A195-93F06459BF74}" type="datetimeFigureOut">
              <a:rPr lang="es-MX" smtClean="0"/>
              <a:t>21/01/2022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3472579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MX"/>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5" name="Date Placeholder 4"/>
          <p:cNvSpPr>
            <a:spLocks noGrp="1"/>
          </p:cNvSpPr>
          <p:nvPr>
            <p:ph type="dt" sz="half" idx="10"/>
          </p:nvPr>
        </p:nvSpPr>
        <p:spPr/>
        <p:txBody>
          <a:bodyPr/>
          <a:lstStyle/>
          <a:p>
            <a:fld id="{F98ECF60-19F8-4C88-A195-93F06459BF74}" type="datetimeFigureOut">
              <a:rPr lang="es-MX" smtClean="0"/>
              <a:t>21/01/2022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2342968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s-MX"/>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7" name="Date Placeholder 6"/>
          <p:cNvSpPr>
            <a:spLocks noGrp="1"/>
          </p:cNvSpPr>
          <p:nvPr>
            <p:ph type="dt" sz="half" idx="10"/>
          </p:nvPr>
        </p:nvSpPr>
        <p:spPr/>
        <p:txBody>
          <a:bodyPr/>
          <a:lstStyle/>
          <a:p>
            <a:fld id="{F98ECF60-19F8-4C88-A195-93F06459BF74}" type="datetimeFigureOut">
              <a:rPr lang="es-MX" smtClean="0"/>
              <a:t>21/01/2022</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2036402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MX"/>
          </a:p>
        </p:txBody>
      </p:sp>
      <p:sp>
        <p:nvSpPr>
          <p:cNvPr id="3" name="Date Placeholder 2"/>
          <p:cNvSpPr>
            <a:spLocks noGrp="1"/>
          </p:cNvSpPr>
          <p:nvPr>
            <p:ph type="dt" sz="half" idx="10"/>
          </p:nvPr>
        </p:nvSpPr>
        <p:spPr/>
        <p:txBody>
          <a:bodyPr/>
          <a:lstStyle/>
          <a:p>
            <a:fld id="{F98ECF60-19F8-4C88-A195-93F06459BF74}" type="datetimeFigureOut">
              <a:rPr lang="es-MX" smtClean="0"/>
              <a:t>21/01/2022</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604845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8ECF60-19F8-4C88-A195-93F06459BF74}" type="datetimeFigureOut">
              <a:rPr lang="es-MX" smtClean="0"/>
              <a:t>21/01/2022</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1423937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MX"/>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8ECF60-19F8-4C88-A195-93F06459BF74}" type="datetimeFigureOut">
              <a:rPr lang="es-MX" smtClean="0"/>
              <a:t>21/01/2022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2743780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MX"/>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8ECF60-19F8-4C88-A195-93F06459BF74}" type="datetimeFigureOut">
              <a:rPr lang="es-MX" smtClean="0"/>
              <a:t>21/01/2022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3577016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MX"/>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ECF60-19F8-4C88-A195-93F06459BF74}" type="datetimeFigureOut">
              <a:rPr lang="es-MX" smtClean="0"/>
              <a:t>21/01/2022</a:t>
            </a:fld>
            <a:endParaRPr lang="es-MX"/>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58947A-2726-4768-8CC2-C638D98E3F45}" type="slidenum">
              <a:rPr lang="es-MX" smtClean="0"/>
              <a:t>‹#›</a:t>
            </a:fld>
            <a:endParaRPr lang="es-MX"/>
          </a:p>
        </p:txBody>
      </p:sp>
    </p:spTree>
    <p:extLst>
      <p:ext uri="{BB962C8B-B14F-4D97-AF65-F5344CB8AC3E}">
        <p14:creationId xmlns:p14="http://schemas.microsoft.com/office/powerpoint/2010/main" val="1525672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video" Target="https://www.youtube.com/embed/F2BBlyO8o6c" TargetMode="External"/><Relationship Id="rId4" Type="http://schemas.openxmlformats.org/officeDocument/2006/relationships/hyperlink" Target="https://youtu.be/F2BBlyO8o6c"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0332" y="-99753"/>
            <a:ext cx="12388230" cy="7051218"/>
          </a:xfrm>
          <a:prstGeom prst="rect">
            <a:avLst/>
          </a:prstGeom>
        </p:spPr>
      </p:pic>
      <p:sp>
        <p:nvSpPr>
          <p:cNvPr id="9" name="Title 1"/>
          <p:cNvSpPr txBox="1">
            <a:spLocks/>
          </p:cNvSpPr>
          <p:nvPr/>
        </p:nvSpPr>
        <p:spPr>
          <a:xfrm>
            <a:off x="-232904" y="534928"/>
            <a:ext cx="12685516" cy="1863065"/>
          </a:xfrm>
          <a:prstGeom prst="rect">
            <a:avLst/>
          </a:prstGeom>
        </p:spPr>
        <p:txBody>
          <a:bodyPr vert="horz" lIns="91440" tIns="45720" rIns="91440" bIns="45720" rtlCol="0" anchor="b">
            <a:normAutofit fontScale="3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000" b="1" cap="all" baseline="30000" dirty="0">
                <a:solidFill>
                  <a:schemeClr val="bg1"/>
                </a:solidFill>
                <a:latin typeface="Antenna Black" panose="02000505000000020004" pitchFamily="2" charset="0"/>
              </a:rPr>
              <a:t/>
            </a:r>
            <a:br>
              <a:rPr lang="en-US" sz="8000" b="1" cap="all" baseline="30000" dirty="0">
                <a:solidFill>
                  <a:schemeClr val="bg1"/>
                </a:solidFill>
                <a:latin typeface="Antenna Black" panose="02000505000000020004" pitchFamily="2" charset="0"/>
              </a:rPr>
            </a:br>
            <a:r>
              <a:rPr lang="en-US" sz="12800" b="1" cap="all" baseline="30000" dirty="0">
                <a:solidFill>
                  <a:schemeClr val="bg1"/>
                </a:solidFill>
                <a:latin typeface="Antenna Black" panose="02000505000000020004" pitchFamily="2" charset="0"/>
              </a:rPr>
              <a:t/>
            </a:r>
            <a:br>
              <a:rPr lang="en-US" sz="12800" b="1" cap="all" baseline="30000" dirty="0">
                <a:solidFill>
                  <a:schemeClr val="bg1"/>
                </a:solidFill>
                <a:latin typeface="Antenna Black" panose="02000505000000020004" pitchFamily="2" charset="0"/>
              </a:rPr>
            </a:br>
            <a:r>
              <a:rPr lang="en-US" sz="12800" b="1" cap="all" baseline="30000" dirty="0">
                <a:solidFill>
                  <a:schemeClr val="bg1"/>
                </a:solidFill>
                <a:latin typeface="Antenna Black" panose="02000505000000020004" pitchFamily="2" charset="0"/>
              </a:rPr>
              <a:t/>
            </a:r>
            <a:br>
              <a:rPr lang="en-US" sz="12800" b="1" cap="all" baseline="30000" dirty="0">
                <a:solidFill>
                  <a:schemeClr val="bg1"/>
                </a:solidFill>
                <a:latin typeface="Antenna Black" panose="02000505000000020004" pitchFamily="2" charset="0"/>
              </a:rPr>
            </a:br>
            <a:r>
              <a:rPr lang="en-US" sz="12800" b="1" cap="all" baseline="30000" dirty="0">
                <a:solidFill>
                  <a:schemeClr val="bg1"/>
                </a:solidFill>
                <a:latin typeface="Antenna Black" panose="02000505000000020004" pitchFamily="2" charset="0"/>
              </a:rPr>
              <a:t>FAMILIAS FORMANDO DISCÍPULOS</a:t>
            </a:r>
            <a:r>
              <a:rPr lang="en-US" sz="9600" b="1" baseline="30000" dirty="0"/>
              <a:t/>
            </a:r>
            <a:br>
              <a:rPr lang="en-US" sz="9600" b="1" baseline="30000" dirty="0"/>
            </a:br>
            <a:endParaRPr lang="en-US" sz="9600" dirty="0"/>
          </a:p>
        </p:txBody>
      </p:sp>
      <p:sp>
        <p:nvSpPr>
          <p:cNvPr id="10" name="Subtitle 2"/>
          <p:cNvSpPr txBox="1">
            <a:spLocks/>
          </p:cNvSpPr>
          <p:nvPr/>
        </p:nvSpPr>
        <p:spPr>
          <a:xfrm>
            <a:off x="3220746" y="4401776"/>
            <a:ext cx="5750508" cy="424404"/>
          </a:xfrm>
          <a:prstGeom prst="rect">
            <a:avLst/>
          </a:prstGeom>
          <a:solidFill>
            <a:schemeClr val="bg1">
              <a:lumMod val="65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sz="2800" dirty="0">
                <a:solidFill>
                  <a:schemeClr val="bg1"/>
                </a:solidFill>
              </a:rPr>
              <a:t>EL PACTO DE DIOS CON MOISÉS</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820504"/>
            <a:ext cx="2761145" cy="1037496"/>
          </a:xfrm>
          <a:prstGeom prst="rect">
            <a:avLst/>
          </a:prstGeom>
        </p:spPr>
      </p:pic>
    </p:spTree>
    <p:extLst>
      <p:ext uri="{BB962C8B-B14F-4D97-AF65-F5344CB8AC3E}">
        <p14:creationId xmlns:p14="http://schemas.microsoft.com/office/powerpoint/2010/main" val="2948220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33600" y="642501"/>
            <a:ext cx="10058400" cy="6215499"/>
          </a:xfrm>
          <a:prstGeom prst="rect">
            <a:avLst/>
          </a:prstGeom>
        </p:spPr>
      </p:pic>
      <p:sp>
        <p:nvSpPr>
          <p:cNvPr id="4" name="Rectangle 3"/>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5" name="TextBox 4"/>
          <p:cNvSpPr txBox="1"/>
          <p:nvPr/>
        </p:nvSpPr>
        <p:spPr>
          <a:xfrm>
            <a:off x="2465038" y="259281"/>
            <a:ext cx="7261924" cy="707886"/>
          </a:xfrm>
          <a:prstGeom prst="rect">
            <a:avLst/>
          </a:prstGeom>
          <a:noFill/>
        </p:spPr>
        <p:txBody>
          <a:bodyPr wrap="none" rtlCol="0">
            <a:spAutoFit/>
          </a:bodyPr>
          <a:lstStyle/>
          <a:p>
            <a:r>
              <a:rPr lang="es-ES" sz="4000" b="1" dirty="0">
                <a:latin typeface="Antenna Medium" panose="02000603000000020004" pitchFamily="2" charset="0"/>
              </a:rPr>
              <a:t>CONVERSACIÓN FAMILIAR</a:t>
            </a:r>
            <a:endParaRPr lang="es-MX" sz="7200" dirty="0">
              <a:latin typeface="Antenna Medium" panose="02000603000000020004" pitchFamily="2" charset="0"/>
            </a:endParaRPr>
          </a:p>
        </p:txBody>
      </p:sp>
      <p:sp>
        <p:nvSpPr>
          <p:cNvPr id="6" name="TextBox 5"/>
          <p:cNvSpPr txBox="1"/>
          <p:nvPr/>
        </p:nvSpPr>
        <p:spPr>
          <a:xfrm>
            <a:off x="2278412" y="1078524"/>
            <a:ext cx="7448550" cy="3046988"/>
          </a:xfrm>
          <a:prstGeom prst="rect">
            <a:avLst/>
          </a:prstGeom>
          <a:noFill/>
        </p:spPr>
        <p:txBody>
          <a:bodyPr wrap="square" rtlCol="0">
            <a:spAutoFit/>
          </a:bodyPr>
          <a:lstStyle/>
          <a:p>
            <a:pPr algn="ctr"/>
            <a:r>
              <a:rPr lang="es-ES" sz="3200" dirty="0"/>
              <a:t>Cuando leemos la Biblia tenemos que ponernos nuestros sombreros de detectives y buscar las pistas que Dios ha dejado allí. ¿Cuáles son algunas de las muchas formas en que estas historias de Moisés y </a:t>
            </a:r>
          </a:p>
          <a:p>
            <a:pPr algn="ctr"/>
            <a:r>
              <a:rPr lang="es-ES" sz="3200" dirty="0"/>
              <a:t>Jesús son similares?</a:t>
            </a:r>
            <a:endParaRPr lang="en-US" sz="3200" dirty="0"/>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3572" y="3346504"/>
            <a:ext cx="3309679" cy="3276600"/>
          </a:xfrm>
          <a:prstGeom prst="rect">
            <a:avLst/>
          </a:prstGeom>
        </p:spPr>
      </p:pic>
    </p:spTree>
    <p:extLst>
      <p:ext uri="{BB962C8B-B14F-4D97-AF65-F5344CB8AC3E}">
        <p14:creationId xmlns:p14="http://schemas.microsoft.com/office/powerpoint/2010/main" val="1149951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clrChange>
              <a:clrFrom>
                <a:srgbClr val="FAFAFA"/>
              </a:clrFrom>
              <a:clrTo>
                <a:srgbClr val="FAFAFA">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0" y="190500"/>
            <a:ext cx="12192000" cy="6667500"/>
          </a:xfrm>
          <a:prstGeom prst="rect">
            <a:avLst/>
          </a:prstGeom>
        </p:spPr>
      </p:pic>
      <p:sp>
        <p:nvSpPr>
          <p:cNvPr id="4" name="Rectangle 3"/>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2" name="TextBox 1"/>
          <p:cNvSpPr txBox="1"/>
          <p:nvPr/>
        </p:nvSpPr>
        <p:spPr>
          <a:xfrm>
            <a:off x="3789218" y="216096"/>
            <a:ext cx="4613564" cy="646331"/>
          </a:xfrm>
          <a:prstGeom prst="rect">
            <a:avLst/>
          </a:prstGeom>
          <a:noFill/>
        </p:spPr>
        <p:txBody>
          <a:bodyPr wrap="square" rtlCol="0">
            <a:spAutoFit/>
          </a:bodyPr>
          <a:lstStyle/>
          <a:p>
            <a:r>
              <a:rPr lang="es-ES" sz="3600" b="1" dirty="0">
                <a:latin typeface="Antenna Medium" panose="02000603000000020004" pitchFamily="2" charset="0"/>
              </a:rPr>
              <a:t>MISIÓN FAMILIAR</a:t>
            </a:r>
            <a:endParaRPr lang="es-MX" sz="6000" dirty="0">
              <a:latin typeface="Antenna Medium" panose="02000603000000020004" pitchFamily="2" charset="0"/>
            </a:endParaRPr>
          </a:p>
        </p:txBody>
      </p:sp>
      <p:sp>
        <p:nvSpPr>
          <p:cNvPr id="5" name="TextBox 4"/>
          <p:cNvSpPr txBox="1"/>
          <p:nvPr/>
        </p:nvSpPr>
        <p:spPr>
          <a:xfrm>
            <a:off x="947737" y="1294620"/>
            <a:ext cx="10715625" cy="5078313"/>
          </a:xfrm>
          <a:prstGeom prst="rect">
            <a:avLst/>
          </a:prstGeom>
          <a:noFill/>
        </p:spPr>
        <p:txBody>
          <a:bodyPr wrap="square" rtlCol="0">
            <a:spAutoFit/>
          </a:bodyPr>
          <a:lstStyle/>
          <a:p>
            <a:r>
              <a:rPr lang="en-US" dirty="0"/>
              <a:t>1. </a:t>
            </a:r>
            <a:r>
              <a:rPr lang="es-ES" dirty="0"/>
              <a:t>Presente la actividad misionera</a:t>
            </a:r>
            <a:endParaRPr lang="en-US" dirty="0"/>
          </a:p>
          <a:p>
            <a:endParaRPr lang="en-US" dirty="0"/>
          </a:p>
          <a:p>
            <a:r>
              <a:rPr lang="en-US" dirty="0"/>
              <a:t>2. </a:t>
            </a:r>
            <a:r>
              <a:rPr lang="es-ES" dirty="0"/>
              <a:t>Explicar la actividad</a:t>
            </a:r>
            <a:endParaRPr lang="en-US" dirty="0"/>
          </a:p>
          <a:p>
            <a:pPr marL="400050" lvl="0" indent="-400050">
              <a:buFont typeface="+mj-lt"/>
              <a:buAutoNum type="romanLcPeriod"/>
            </a:pPr>
            <a:r>
              <a:rPr lang="es-ES" dirty="0"/>
              <a:t>Vean uno o ambos videos sobre el Miércoles de Ceniza y la Cuaresma juntos </a:t>
            </a:r>
          </a:p>
          <a:p>
            <a:pPr marL="400050" lvl="0" indent="-400050">
              <a:buFont typeface="+mj-lt"/>
              <a:buAutoNum type="romanLcPeriod"/>
            </a:pPr>
            <a:r>
              <a:rPr lang="es-ES" dirty="0"/>
              <a:t>Lean las explicaciones sobre las Obras de Misericordia Espirituales y Corporales </a:t>
            </a:r>
          </a:p>
          <a:p>
            <a:pPr marL="400050" lvl="0" indent="-400050">
              <a:buFont typeface="+mj-lt"/>
              <a:buAutoNum type="romanLcPeriod"/>
            </a:pPr>
            <a:r>
              <a:rPr lang="es-ES" dirty="0"/>
              <a:t>Oren y planifiquen. Primero lean Éxodo 3:1-10 juntos como familia. Encomienden al Señor sus preparativos para la Cuaresma, orando para que sean fieles a lo que el Señor les pide, como Moisés. Consideren rezar juntos un Padre Nuestro antes de completar los siguientes pasos. Luego, decidan juntos qué obras hará su familia para practicar los pilares de Cuaresma de oración, ayuno y limosna y hagan un </a:t>
            </a:r>
            <a:r>
              <a:rPr lang="es-ES" i="1" dirty="0"/>
              <a:t>Plan Familiar de Cuaresma</a:t>
            </a:r>
            <a:r>
              <a:rPr lang="es-ES" dirty="0"/>
              <a:t>.</a:t>
            </a:r>
            <a:endParaRPr lang="en-US" dirty="0"/>
          </a:p>
          <a:p>
            <a:pPr marL="400050" lvl="0" indent="-400050">
              <a:buFont typeface="+mj-lt"/>
              <a:buAutoNum type="romanLcPeriod"/>
            </a:pPr>
            <a:r>
              <a:rPr lang="es-ES" dirty="0"/>
              <a:t>Como parte de su </a:t>
            </a:r>
            <a:r>
              <a:rPr lang="es-ES" i="1" dirty="0"/>
              <a:t>Plan Familiar de Cuaresma</a:t>
            </a:r>
            <a:r>
              <a:rPr lang="es-ES" dirty="0"/>
              <a:t>, programen un tiempo para ir todos a la confesarse.  El Sacramento de la Penitencia y Reconciliación es una gran oportunidad para confiar en la misericordia y la gracia del Señor y ser renovados por el perdón del Señor. </a:t>
            </a:r>
          </a:p>
          <a:p>
            <a:pPr marL="400050" lvl="0" indent="-400050">
              <a:buFont typeface="+mj-lt"/>
              <a:buAutoNum type="romanLcPeriod"/>
            </a:pPr>
            <a:r>
              <a:rPr lang="es-ES" dirty="0"/>
              <a:t>Coloquen un crucifijo u otro sacramental en el altar de la casa de su familia para recordarles la próxima temporada de Cuaresma.</a:t>
            </a:r>
          </a:p>
          <a:p>
            <a:pPr marL="400050" lvl="0" indent="-400050">
              <a:buFont typeface="+mj-lt"/>
              <a:buAutoNum type="romanLcPeriod"/>
            </a:pPr>
            <a:endParaRPr lang="en-US" dirty="0"/>
          </a:p>
          <a:p>
            <a:pPr lvl="0"/>
            <a:r>
              <a:rPr lang="en-US" dirty="0"/>
              <a:t>3. </a:t>
            </a:r>
            <a:r>
              <a:rPr lang="es-ES" dirty="0"/>
              <a:t>Estén preparados para compartir sobre su Plan Familiar de Cuaresma y sacramental, en la próxima reunión.</a:t>
            </a:r>
            <a:endParaRPr lang="en-US" dirty="0"/>
          </a:p>
          <a:p>
            <a:endParaRPr lang="en-US" dirty="0"/>
          </a:p>
        </p:txBody>
      </p:sp>
    </p:spTree>
    <p:extLst>
      <p:ext uri="{BB962C8B-B14F-4D97-AF65-F5344CB8AC3E}">
        <p14:creationId xmlns:p14="http://schemas.microsoft.com/office/powerpoint/2010/main" val="119076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3261360" y="151596"/>
            <a:ext cx="10058400" cy="6706404"/>
          </a:xfrm>
          <a:prstGeom prst="rect">
            <a:avLst/>
          </a:prstGeom>
        </p:spPr>
      </p:pic>
      <p:sp>
        <p:nvSpPr>
          <p:cNvPr id="2" name="Rectangle 1"/>
          <p:cNvSpPr/>
          <p:nvPr/>
        </p:nvSpPr>
        <p:spPr>
          <a:xfrm>
            <a:off x="775394" y="1241638"/>
            <a:ext cx="5604196" cy="4524315"/>
          </a:xfrm>
          <a:prstGeom prst="rect">
            <a:avLst/>
          </a:prstGeom>
        </p:spPr>
        <p:txBody>
          <a:bodyPr wrap="square">
            <a:spAutoFit/>
          </a:bodyPr>
          <a:lstStyle/>
          <a:p>
            <a:r>
              <a:rPr lang="es-ES" sz="2400" dirty="0"/>
              <a:t>Querido Señor,</a:t>
            </a:r>
          </a:p>
          <a:p>
            <a:endParaRPr lang="en-US" sz="2400" dirty="0"/>
          </a:p>
          <a:p>
            <a:r>
              <a:rPr lang="es-ES" sz="2400" dirty="0"/>
              <a:t>¡Gracias por reunirnos hoy! Bendícenos y danos sabiduría para tomar las mejores decisiones para nuestra familia. Danos la gracia de confiar en Ti aun cuando no veamos respuestas inmediatas. Danos esperanza para continuar, a pesar de las circunstancias que nos rodean.  Te damos las gracias por escuchar nuestras plegarias.</a:t>
            </a:r>
            <a:endParaRPr lang="en-US" sz="2400" dirty="0"/>
          </a:p>
          <a:p>
            <a:r>
              <a:rPr lang="es-ES" sz="2400" dirty="0"/>
              <a:t> </a:t>
            </a:r>
            <a:endParaRPr lang="en-US" sz="2400" dirty="0"/>
          </a:p>
          <a:p>
            <a:r>
              <a:rPr lang="es-ES" sz="2400" dirty="0"/>
              <a:t>Gloria al Padre...</a:t>
            </a:r>
            <a:endParaRPr lang="en-US" sz="2400" dirty="0"/>
          </a:p>
        </p:txBody>
      </p:sp>
      <p:sp>
        <p:nvSpPr>
          <p:cNvPr id="3" name="Rectangle 2"/>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4" name="TextBox 3"/>
          <p:cNvSpPr txBox="1"/>
          <p:nvPr/>
        </p:nvSpPr>
        <p:spPr>
          <a:xfrm>
            <a:off x="3261360" y="314710"/>
            <a:ext cx="5669280" cy="646331"/>
          </a:xfrm>
          <a:prstGeom prst="rect">
            <a:avLst/>
          </a:prstGeom>
          <a:noFill/>
        </p:spPr>
        <p:txBody>
          <a:bodyPr wrap="square" rtlCol="0">
            <a:spAutoFit/>
          </a:bodyPr>
          <a:lstStyle/>
          <a:p>
            <a:pPr algn="ctr"/>
            <a:r>
              <a:rPr lang="es-ES" sz="3600" dirty="0">
                <a:latin typeface="Antenna Medium" panose="02000603000000020004" pitchFamily="2" charset="0"/>
              </a:rPr>
              <a:t>ORACIÓN</a:t>
            </a:r>
            <a:endParaRPr lang="en-US" sz="5400" dirty="0">
              <a:latin typeface="Antenna Medium" panose="02000603000000020004" pitchFamily="2" charset="0"/>
            </a:endParaRPr>
          </a:p>
        </p:txBody>
      </p:sp>
    </p:spTree>
    <p:extLst>
      <p:ext uri="{BB962C8B-B14F-4D97-AF65-F5344CB8AC3E}">
        <p14:creationId xmlns:p14="http://schemas.microsoft.com/office/powerpoint/2010/main" val="2464254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87349" y="3444866"/>
            <a:ext cx="4929378" cy="3354945"/>
          </a:xfrm>
          <a:prstGeom prst="rect">
            <a:avLst/>
          </a:prstGeom>
        </p:spPr>
      </p:pic>
      <p:sp>
        <p:nvSpPr>
          <p:cNvPr id="3" name="Rectangle 2"/>
          <p:cNvSpPr/>
          <p:nvPr/>
        </p:nvSpPr>
        <p:spPr>
          <a:xfrm>
            <a:off x="1809750" y="1271222"/>
            <a:ext cx="8572500" cy="4062651"/>
          </a:xfrm>
          <a:prstGeom prst="rect">
            <a:avLst/>
          </a:prstGeom>
        </p:spPr>
        <p:txBody>
          <a:bodyPr wrap="square">
            <a:spAutoFit/>
          </a:bodyPr>
          <a:lstStyle/>
          <a:p>
            <a:r>
              <a:rPr lang="es-ES" sz="2400" dirty="0"/>
              <a:t>Señor Jesucristo, </a:t>
            </a:r>
          </a:p>
          <a:p>
            <a:endParaRPr lang="es-ES" sz="2400" dirty="0"/>
          </a:p>
          <a:p>
            <a:r>
              <a:rPr lang="es-ES" sz="2400" dirty="0"/>
              <a:t>Te encomendamos a nuestra familia y te pedimos tu bendición y protección. Te amamos Señor Jesús con todo nuestro corazón y te pedimos que ayudes a nuestra familia a ser más como la Sagrada Familia. Ayúdanos a ser amables, amorosos y pacientes unos con otros. Danos toda la gracia que necesitamos para convertirnos en santos y en tus fieles discípulos. </a:t>
            </a:r>
          </a:p>
          <a:p>
            <a:endParaRPr lang="es-ES" sz="2400" dirty="0"/>
          </a:p>
          <a:p>
            <a:r>
              <a:rPr lang="es-ES" sz="2400" dirty="0"/>
              <a:t>Amén.</a:t>
            </a:r>
            <a:endParaRPr lang="en-US" sz="2400" dirty="0"/>
          </a:p>
          <a:p>
            <a:endParaRPr lang="en-US" dirty="0"/>
          </a:p>
        </p:txBody>
      </p:sp>
      <p:sp>
        <p:nvSpPr>
          <p:cNvPr id="5" name="Rectangle 4"/>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6" name="Title 1"/>
          <p:cNvSpPr txBox="1">
            <a:spLocks/>
          </p:cNvSpPr>
          <p:nvPr/>
        </p:nvSpPr>
        <p:spPr>
          <a:xfrm>
            <a:off x="2031023" y="-121627"/>
            <a:ext cx="8129954" cy="14988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3600" b="1" dirty="0">
                <a:latin typeface="Antenna Medium" panose="02000603000000020004" pitchFamily="2" charset="0"/>
              </a:rPr>
              <a:t>ORACIÓN DE APERTURA</a:t>
            </a:r>
            <a:endParaRPr lang="en-US" sz="3600" baseline="30000" dirty="0">
              <a:latin typeface="Antenna Medium" panose="02000603000000020004" pitchFamily="2" charset="0"/>
            </a:endParaRPr>
          </a:p>
        </p:txBody>
      </p:sp>
    </p:spTree>
    <p:extLst>
      <p:ext uri="{BB962C8B-B14F-4D97-AF65-F5344CB8AC3E}">
        <p14:creationId xmlns:p14="http://schemas.microsoft.com/office/powerpoint/2010/main" val="4255992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eauty and Fashion Blog: Just got tagged with 45 questions ..."/>
          <p:cNvPicPr>
            <a:picLocks noChangeAspect="1"/>
          </p:cNvPicPr>
          <p:nvPr/>
        </p:nvPicPr>
        <p:blipFill>
          <a:blip r:embed="rId2">
            <a:extLst>
              <a:ext uri="{28A0092B-C50C-407E-A947-70E740481C1C}">
                <a14:useLocalDpi xmlns:a14="http://schemas.microsoft.com/office/drawing/2010/main"/>
              </a:ext>
            </a:extLst>
          </a:blip>
          <a:stretch>
            <a:fillRect/>
          </a:stretch>
        </p:blipFill>
        <p:spPr>
          <a:xfrm rot="722767">
            <a:off x="6711191" y="1665398"/>
            <a:ext cx="4968753" cy="4420919"/>
          </a:xfrm>
          <a:prstGeom prst="rect">
            <a:avLst/>
          </a:prstGeom>
        </p:spPr>
      </p:pic>
      <p:sp>
        <p:nvSpPr>
          <p:cNvPr id="4" name="Rectangle 3"/>
          <p:cNvSpPr/>
          <p:nvPr/>
        </p:nvSpPr>
        <p:spPr>
          <a:xfrm>
            <a:off x="0" y="0"/>
            <a:ext cx="12192000" cy="107852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3708154" y="36586"/>
            <a:ext cx="4775689" cy="14988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dirty="0">
                <a:latin typeface="Antenna Medium" panose="02000603000000020004" pitchFamily="2" charset="0"/>
              </a:rPr>
              <a:t>ROMPEHIELOS</a:t>
            </a:r>
            <a:endParaRPr lang="en-US" sz="4800" baseline="30000" dirty="0">
              <a:latin typeface="Antenna Medium" panose="02000603000000020004" pitchFamily="2" charset="0"/>
            </a:endParaRPr>
          </a:p>
        </p:txBody>
      </p:sp>
      <p:sp>
        <p:nvSpPr>
          <p:cNvPr id="3" name="Rectangle 2"/>
          <p:cNvSpPr/>
          <p:nvPr/>
        </p:nvSpPr>
        <p:spPr>
          <a:xfrm>
            <a:off x="4037202" y="1329584"/>
            <a:ext cx="4117602" cy="1446550"/>
          </a:xfrm>
          <a:prstGeom prst="rect">
            <a:avLst/>
          </a:prstGeom>
          <a:noFill/>
        </p:spPr>
        <p:txBody>
          <a:bodyPr wrap="none" lIns="91440" tIns="45720" rIns="91440" bIns="45720">
            <a:spAutoFit/>
          </a:bodyPr>
          <a:lstStyle/>
          <a:p>
            <a:pPr algn="ctr"/>
            <a:r>
              <a:rPr lang="en-US" sz="8800" b="1" cap="none" spc="0" dirty="0">
                <a:ln w="22225">
                  <a:solidFill>
                    <a:schemeClr val="accent2"/>
                  </a:solidFill>
                  <a:prstDash val="solid"/>
                </a:ln>
                <a:solidFill>
                  <a:schemeClr val="accent2">
                    <a:lumMod val="40000"/>
                    <a:lumOff val="60000"/>
                  </a:schemeClr>
                </a:solidFill>
                <a:effectLst/>
              </a:rPr>
              <a:t>VERDAD</a:t>
            </a:r>
          </a:p>
        </p:txBody>
      </p:sp>
      <p:sp>
        <p:nvSpPr>
          <p:cNvPr id="6" name="Rectangle 5"/>
          <p:cNvSpPr/>
          <p:nvPr/>
        </p:nvSpPr>
        <p:spPr>
          <a:xfrm>
            <a:off x="5817718" y="2410382"/>
            <a:ext cx="556563"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o</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8" name="Rectangle 7"/>
          <p:cNvSpPr/>
          <p:nvPr/>
        </p:nvSpPr>
        <p:spPr>
          <a:xfrm>
            <a:off x="3801847" y="3141902"/>
            <a:ext cx="4588308" cy="1569660"/>
          </a:xfrm>
          <a:prstGeom prst="rect">
            <a:avLst/>
          </a:prstGeom>
          <a:noFill/>
        </p:spPr>
        <p:txBody>
          <a:bodyPr wrap="none" lIns="91440" tIns="45720" rIns="91440" bIns="45720">
            <a:spAutoFit/>
          </a:bodyPr>
          <a:lstStyle/>
          <a:p>
            <a:pPr algn="ctr"/>
            <a:r>
              <a:rPr lang="en-US" sz="96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DESAFÍO</a:t>
            </a:r>
          </a:p>
        </p:txBody>
      </p:sp>
    </p:spTree>
    <p:extLst>
      <p:ext uri="{BB962C8B-B14F-4D97-AF65-F5344CB8AC3E}">
        <p14:creationId xmlns:p14="http://schemas.microsoft.com/office/powerpoint/2010/main" val="2230588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mmar &amp; Usage - Excelsior College OWL"/>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0" y="1171575"/>
            <a:ext cx="5686425" cy="5686425"/>
          </a:xfrm>
          <a:prstGeom prst="rect">
            <a:avLst/>
          </a:prstGeom>
        </p:spPr>
      </p:pic>
      <p:sp>
        <p:nvSpPr>
          <p:cNvPr id="5" name="Rectangle 4"/>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4" name="TextBox 3"/>
          <p:cNvSpPr txBox="1"/>
          <p:nvPr/>
        </p:nvSpPr>
        <p:spPr>
          <a:xfrm>
            <a:off x="3739425" y="210766"/>
            <a:ext cx="4713150" cy="707886"/>
          </a:xfrm>
          <a:prstGeom prst="rect">
            <a:avLst/>
          </a:prstGeom>
          <a:noFill/>
        </p:spPr>
        <p:txBody>
          <a:bodyPr wrap="none" rtlCol="0">
            <a:spAutoFit/>
          </a:bodyPr>
          <a:lstStyle/>
          <a:p>
            <a:r>
              <a:rPr lang="es-ES_tradnl" sz="4000"/>
              <a:t>Adivina Adivinador ….</a:t>
            </a:r>
          </a:p>
        </p:txBody>
      </p:sp>
      <p:sp>
        <p:nvSpPr>
          <p:cNvPr id="8" name="TextBox 7"/>
          <p:cNvSpPr txBox="1"/>
          <p:nvPr/>
        </p:nvSpPr>
        <p:spPr>
          <a:xfrm>
            <a:off x="1715193" y="2292061"/>
            <a:ext cx="4380807" cy="2431435"/>
          </a:xfrm>
          <a:prstGeom prst="rect">
            <a:avLst/>
          </a:prstGeom>
          <a:noFill/>
        </p:spPr>
        <p:txBody>
          <a:bodyPr wrap="square" rtlCol="0">
            <a:spAutoFit/>
          </a:bodyPr>
          <a:lstStyle/>
          <a:p>
            <a:pPr algn="ctr"/>
            <a:r>
              <a:rPr lang="es-ES" sz="4000" dirty="0"/>
              <a:t>“</a:t>
            </a:r>
            <a:r>
              <a:rPr lang="es-ES_tradnl" sz="4000" dirty="0"/>
              <a:t>Llevo 73 en un uno… </a:t>
            </a:r>
          </a:p>
          <a:p>
            <a:pPr algn="ctr"/>
            <a:endParaRPr lang="en-US" dirty="0"/>
          </a:p>
          <a:p>
            <a:pPr algn="ctr"/>
            <a:endParaRPr lang="en-US" dirty="0"/>
          </a:p>
          <a:p>
            <a:pPr algn="ctr"/>
            <a:r>
              <a:rPr lang="es-ES" sz="3600" dirty="0"/>
              <a:t>¿Quién soy?”</a:t>
            </a:r>
            <a:endParaRPr lang="en-US" sz="11500" dirty="0"/>
          </a:p>
        </p:txBody>
      </p:sp>
    </p:spTree>
    <p:extLst>
      <p:ext uri="{BB962C8B-B14F-4D97-AF65-F5344CB8AC3E}">
        <p14:creationId xmlns:p14="http://schemas.microsoft.com/office/powerpoint/2010/main" val="4016339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b="19733"/>
          <a:stretch/>
        </p:blipFill>
        <p:spPr>
          <a:xfrm>
            <a:off x="0" y="391464"/>
            <a:ext cx="12192000" cy="6499787"/>
          </a:xfrm>
          <a:prstGeom prst="rect">
            <a:avLst/>
          </a:prstGeom>
        </p:spPr>
      </p:pic>
      <p:sp>
        <p:nvSpPr>
          <p:cNvPr id="3" name="Rectangle 2"/>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4" name="TextBox 3"/>
          <p:cNvSpPr txBox="1"/>
          <p:nvPr/>
        </p:nvSpPr>
        <p:spPr>
          <a:xfrm>
            <a:off x="1137976" y="277652"/>
            <a:ext cx="9916048" cy="523220"/>
          </a:xfrm>
          <a:prstGeom prst="rect">
            <a:avLst/>
          </a:prstGeom>
          <a:noFill/>
        </p:spPr>
        <p:txBody>
          <a:bodyPr wrap="none" rtlCol="0">
            <a:spAutoFit/>
          </a:bodyPr>
          <a:lstStyle/>
          <a:p>
            <a:r>
              <a:rPr lang="es-ES" sz="2800" dirty="0"/>
              <a:t>¿Alguien recuerda por qué decimos que la Biblia es una biblioteca?</a:t>
            </a:r>
            <a:endParaRPr lang="es-MX" sz="8800" dirty="0"/>
          </a:p>
        </p:txBody>
      </p:sp>
    </p:spTree>
    <p:extLst>
      <p:ext uri="{BB962C8B-B14F-4D97-AF65-F5344CB8AC3E}">
        <p14:creationId xmlns:p14="http://schemas.microsoft.com/office/powerpoint/2010/main" val="661144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2192000" cy="82296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2" name="Rectangle 1"/>
          <p:cNvSpPr/>
          <p:nvPr/>
        </p:nvSpPr>
        <p:spPr>
          <a:xfrm>
            <a:off x="2449978" y="57537"/>
            <a:ext cx="7495770" cy="707886"/>
          </a:xfrm>
          <a:prstGeom prst="rect">
            <a:avLst/>
          </a:prstGeom>
        </p:spPr>
        <p:txBody>
          <a:bodyPr wrap="none">
            <a:spAutoFit/>
          </a:bodyPr>
          <a:lstStyle/>
          <a:p>
            <a:r>
              <a:rPr lang="en-US" sz="4000" dirty="0"/>
              <a:t>Éxodo 2:1-10 – </a:t>
            </a:r>
            <a:r>
              <a:rPr lang="es-ES" sz="4000" dirty="0"/>
              <a:t>Moisés en la cesta</a:t>
            </a:r>
            <a:r>
              <a:rPr lang="en-US" sz="4000" dirty="0"/>
              <a:t> </a:t>
            </a:r>
            <a:endParaRPr lang="es-MX" sz="4000" dirty="0">
              <a:solidFill>
                <a:schemeClr val="tx1">
                  <a:lumMod val="95000"/>
                  <a:lumOff val="5000"/>
                </a:schemeClr>
              </a:solidFill>
            </a:endParaRPr>
          </a:p>
        </p:txBody>
      </p:sp>
      <p:pic>
        <p:nvPicPr>
          <p:cNvPr id="7" name="F2BBlyO8o6c"/>
          <p:cNvPicPr>
            <a:picLocks noRot="1" noChangeAspect="1"/>
          </p:cNvPicPr>
          <p:nvPr>
            <a:videoFile r:link="rId1"/>
          </p:nvPr>
        </p:nvPicPr>
        <p:blipFill>
          <a:blip r:embed="rId3"/>
          <a:stretch>
            <a:fillRect/>
          </a:stretch>
        </p:blipFill>
        <p:spPr>
          <a:xfrm>
            <a:off x="1276349" y="880497"/>
            <a:ext cx="9639300" cy="5422107"/>
          </a:xfrm>
          <a:prstGeom prst="rect">
            <a:avLst/>
          </a:prstGeom>
        </p:spPr>
      </p:pic>
      <p:sp>
        <p:nvSpPr>
          <p:cNvPr id="8" name="TextBox 7"/>
          <p:cNvSpPr txBox="1"/>
          <p:nvPr/>
        </p:nvSpPr>
        <p:spPr>
          <a:xfrm>
            <a:off x="4400549" y="6360141"/>
            <a:ext cx="3390900" cy="646331"/>
          </a:xfrm>
          <a:prstGeom prst="rect">
            <a:avLst/>
          </a:prstGeom>
          <a:noFill/>
        </p:spPr>
        <p:txBody>
          <a:bodyPr wrap="square" rtlCol="0">
            <a:spAutoFit/>
          </a:bodyPr>
          <a:lstStyle/>
          <a:p>
            <a:pPr algn="ctr"/>
            <a:r>
              <a:rPr lang="es-ES" u="sng" dirty="0">
                <a:hlinkClick r:id="rId4"/>
              </a:rPr>
              <a:t>https://youtu.be/F2BBlyO8o6c</a:t>
            </a:r>
            <a:endParaRPr lang="en-US" dirty="0"/>
          </a:p>
          <a:p>
            <a:endParaRPr lang="en-US" dirty="0"/>
          </a:p>
        </p:txBody>
      </p:sp>
    </p:spTree>
    <p:extLst>
      <p:ext uri="{BB962C8B-B14F-4D97-AF65-F5344CB8AC3E}">
        <p14:creationId xmlns:p14="http://schemas.microsoft.com/office/powerpoint/2010/main" val="3363740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70664" y="301336"/>
            <a:ext cx="3087577" cy="523220"/>
          </a:xfrm>
          <a:prstGeom prst="rect">
            <a:avLst/>
          </a:prstGeom>
          <a:noFill/>
        </p:spPr>
        <p:txBody>
          <a:bodyPr wrap="none" rtlCol="0">
            <a:spAutoFit/>
          </a:bodyPr>
          <a:lstStyle/>
          <a:p>
            <a:r>
              <a:rPr lang="en-US" sz="2800" dirty="0"/>
              <a:t>Let’s read the Bible!</a:t>
            </a:r>
            <a:endParaRPr lang="es-MX" sz="2800" dirty="0"/>
          </a:p>
        </p:txBody>
      </p:sp>
      <p:sp>
        <p:nvSpPr>
          <p:cNvPr id="4" name="Rectangle 3"/>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5" name="TextBox 4"/>
          <p:cNvSpPr txBox="1"/>
          <p:nvPr/>
        </p:nvSpPr>
        <p:spPr>
          <a:xfrm>
            <a:off x="2555464" y="239780"/>
            <a:ext cx="7013074" cy="584775"/>
          </a:xfrm>
          <a:prstGeom prst="rect">
            <a:avLst/>
          </a:prstGeom>
          <a:noFill/>
        </p:spPr>
        <p:txBody>
          <a:bodyPr wrap="none" rtlCol="0">
            <a:spAutoFit/>
          </a:bodyPr>
          <a:lstStyle/>
          <a:p>
            <a:r>
              <a:rPr lang="es-ES" sz="3200" b="1" dirty="0"/>
              <a:t>Actividad familiar</a:t>
            </a:r>
            <a:r>
              <a:rPr lang="es-ES" sz="3200" dirty="0"/>
              <a:t>: ¡Moisés bebe escapa!</a:t>
            </a:r>
            <a:endParaRPr lang="en-US" sz="3200" dirty="0"/>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28903" y="0"/>
            <a:ext cx="9371098" cy="6858000"/>
          </a:xfrm>
          <a:prstGeom prst="rect">
            <a:avLst/>
          </a:prstGeom>
        </p:spPr>
      </p:pic>
    </p:spTree>
    <p:extLst>
      <p:ext uri="{BB962C8B-B14F-4D97-AF65-F5344CB8AC3E}">
        <p14:creationId xmlns:p14="http://schemas.microsoft.com/office/powerpoint/2010/main" val="2276731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D wallpaper: bible, light, jesus, christ, god, holy ..."/>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8470"/>
            <a:ext cx="12192000" cy="6886470"/>
          </a:xfrm>
          <a:prstGeom prst="rect">
            <a:avLst/>
          </a:prstGeom>
        </p:spPr>
      </p:pic>
      <p:sp>
        <p:nvSpPr>
          <p:cNvPr id="4" name="Rectangle 3"/>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5" name="TextBox 4"/>
          <p:cNvSpPr txBox="1"/>
          <p:nvPr/>
        </p:nvSpPr>
        <p:spPr>
          <a:xfrm>
            <a:off x="1529750" y="343145"/>
            <a:ext cx="9132500" cy="584775"/>
          </a:xfrm>
          <a:prstGeom prst="rect">
            <a:avLst/>
          </a:prstGeom>
          <a:noFill/>
        </p:spPr>
        <p:txBody>
          <a:bodyPr wrap="none" rtlCol="0">
            <a:spAutoFit/>
          </a:bodyPr>
          <a:lstStyle/>
          <a:p>
            <a:r>
              <a:rPr lang="es-ES" sz="3200" dirty="0"/>
              <a:t>El Antiguo Testamento Prefigura el Nuevo Testamento</a:t>
            </a:r>
            <a:endParaRPr lang="en-US" sz="3200" dirty="0"/>
          </a:p>
        </p:txBody>
      </p:sp>
    </p:spTree>
    <p:extLst>
      <p:ext uri="{BB962C8B-B14F-4D97-AF65-F5344CB8AC3E}">
        <p14:creationId xmlns:p14="http://schemas.microsoft.com/office/powerpoint/2010/main" val="2384265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t="1" b="14640"/>
          <a:stretch/>
        </p:blipFill>
        <p:spPr>
          <a:xfrm>
            <a:off x="0" y="984645"/>
            <a:ext cx="12192000" cy="5873355"/>
          </a:xfrm>
          <a:prstGeom prst="rect">
            <a:avLst/>
          </a:prstGeom>
        </p:spPr>
      </p:pic>
      <p:sp>
        <p:nvSpPr>
          <p:cNvPr id="4" name="Rectangle 3"/>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5" name="TextBox 4"/>
          <p:cNvSpPr txBox="1"/>
          <p:nvPr/>
        </p:nvSpPr>
        <p:spPr>
          <a:xfrm>
            <a:off x="4111065" y="216096"/>
            <a:ext cx="3969356" cy="646331"/>
          </a:xfrm>
          <a:prstGeom prst="rect">
            <a:avLst/>
          </a:prstGeom>
          <a:noFill/>
        </p:spPr>
        <p:txBody>
          <a:bodyPr wrap="none" rtlCol="0">
            <a:spAutoFit/>
          </a:bodyPr>
          <a:lstStyle/>
          <a:p>
            <a:r>
              <a:rPr lang="es-ES" sz="3600" b="1" dirty="0"/>
              <a:t>¡Jesús bebé escapa!</a:t>
            </a:r>
            <a:endParaRPr lang="en-US" sz="3600" dirty="0"/>
          </a:p>
        </p:txBody>
      </p:sp>
    </p:spTree>
    <p:extLst>
      <p:ext uri="{BB962C8B-B14F-4D97-AF65-F5344CB8AC3E}">
        <p14:creationId xmlns:p14="http://schemas.microsoft.com/office/powerpoint/2010/main" val="22586427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3036</TotalTime>
  <Words>468</Words>
  <Application>Microsoft Office PowerPoint</Application>
  <PresentationFormat>Widescreen</PresentationFormat>
  <Paragraphs>44</Paragraphs>
  <Slides>12</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Antenna Black</vt:lpstr>
      <vt:lpstr>Antenna Medium</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AOA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Monica Oppermann</dc:creator>
  <cp:lastModifiedBy>Patrick Metts</cp:lastModifiedBy>
  <cp:revision>27</cp:revision>
  <dcterms:created xsi:type="dcterms:W3CDTF">2021-11-19T16:04:10Z</dcterms:created>
  <dcterms:modified xsi:type="dcterms:W3CDTF">2022-01-21T15:46:17Z</dcterms:modified>
</cp:coreProperties>
</file>