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71" r:id="rId6"/>
    <p:sldId id="262" r:id="rId7"/>
    <p:sldId id="270" r:id="rId8"/>
    <p:sldId id="261" r:id="rId9"/>
    <p:sldId id="266" r:id="rId10"/>
    <p:sldId id="263" r:id="rId11"/>
    <p:sldId id="267" r:id="rId12"/>
    <p:sldId id="272" r:id="rId13"/>
    <p:sldId id="273" r:id="rId14"/>
    <p:sldId id="274" r:id="rId15"/>
    <p:sldId id="275" r:id="rId16"/>
    <p:sldId id="276" r:id="rId17"/>
    <p:sldId id="277" r:id="rId18"/>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FFF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7" autoAdjust="0"/>
    <p:restoredTop sz="94660"/>
  </p:normalViewPr>
  <p:slideViewPr>
    <p:cSldViewPr snapToGrid="0">
      <p:cViewPr varScale="1">
        <p:scale>
          <a:sx n="117" d="100"/>
          <a:sy n="117" d="100"/>
        </p:scale>
        <p:origin x="24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s-MX"/>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25/03/2022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4017838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25/03/2022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3792608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MX"/>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25/03/2022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1092700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25/03/2022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1357951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s-MX"/>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98ECF60-19F8-4C88-A195-93F06459BF74}" type="datetimeFigureOut">
              <a:rPr lang="es-MX" smtClean="0"/>
              <a:t>25/03/2022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3472579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Date Placeholder 4"/>
          <p:cNvSpPr>
            <a:spLocks noGrp="1"/>
          </p:cNvSpPr>
          <p:nvPr>
            <p:ph type="dt" sz="half" idx="10"/>
          </p:nvPr>
        </p:nvSpPr>
        <p:spPr/>
        <p:txBody>
          <a:bodyPr/>
          <a:lstStyle/>
          <a:p>
            <a:fld id="{F98ECF60-19F8-4C88-A195-93F06459BF74}" type="datetimeFigureOut">
              <a:rPr lang="es-MX" smtClean="0"/>
              <a:t>25/03/2022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2342968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s-MX"/>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7" name="Date Placeholder 6"/>
          <p:cNvSpPr>
            <a:spLocks noGrp="1"/>
          </p:cNvSpPr>
          <p:nvPr>
            <p:ph type="dt" sz="half" idx="10"/>
          </p:nvPr>
        </p:nvSpPr>
        <p:spPr/>
        <p:txBody>
          <a:bodyPr/>
          <a:lstStyle/>
          <a:p>
            <a:fld id="{F98ECF60-19F8-4C88-A195-93F06459BF74}" type="datetimeFigureOut">
              <a:rPr lang="es-MX" smtClean="0"/>
              <a:t>25/03/2022</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2036402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Date Placeholder 2"/>
          <p:cNvSpPr>
            <a:spLocks noGrp="1"/>
          </p:cNvSpPr>
          <p:nvPr>
            <p:ph type="dt" sz="half" idx="10"/>
          </p:nvPr>
        </p:nvSpPr>
        <p:spPr/>
        <p:txBody>
          <a:bodyPr/>
          <a:lstStyle/>
          <a:p>
            <a:fld id="{F98ECF60-19F8-4C88-A195-93F06459BF74}" type="datetimeFigureOut">
              <a:rPr lang="es-MX" smtClean="0"/>
              <a:t>25/03/2022</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604845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ECF60-19F8-4C88-A195-93F06459BF74}" type="datetimeFigureOut">
              <a:rPr lang="es-MX" smtClean="0"/>
              <a:t>25/03/2022</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1423937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s-MX"/>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98ECF60-19F8-4C88-A195-93F06459BF74}" type="datetimeFigureOut">
              <a:rPr lang="es-MX" smtClean="0"/>
              <a:t>25/03/2022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2743780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s-MX"/>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98ECF60-19F8-4C88-A195-93F06459BF74}" type="datetimeFigureOut">
              <a:rPr lang="es-MX" smtClean="0"/>
              <a:t>25/03/2022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357701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s-MX"/>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ECF60-19F8-4C88-A195-93F06459BF74}" type="datetimeFigureOut">
              <a:rPr lang="es-MX" smtClean="0"/>
              <a:t>25/03/2022</a:t>
            </a:fld>
            <a:endParaRPr lang="es-MX"/>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58947A-2726-4768-8CC2-C638D98E3F45}" type="slidenum">
              <a:rPr lang="es-MX" smtClean="0"/>
              <a:t>‹#›</a:t>
            </a:fld>
            <a:endParaRPr lang="es-MX"/>
          </a:p>
        </p:txBody>
      </p:sp>
    </p:spTree>
    <p:extLst>
      <p:ext uri="{BB962C8B-B14F-4D97-AF65-F5344CB8AC3E}">
        <p14:creationId xmlns:p14="http://schemas.microsoft.com/office/powerpoint/2010/main" val="1525672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hyperlink" Target="https://youtu.be/olpEyn5ZVbI" TargetMode="External"/><Relationship Id="rId2" Type="http://schemas.openxmlformats.org/officeDocument/2006/relationships/video" Target="https://www.youtube.com/embed/fdyFGUh_Kpo" TargetMode="External"/><Relationship Id="rId1" Type="http://schemas.openxmlformats.org/officeDocument/2006/relationships/video" Target="https://www.youtube.com/embed/A95_5URGWUo" TargetMode="External"/><Relationship Id="rId6" Type="http://schemas.openxmlformats.org/officeDocument/2006/relationships/image" Target="../media/image13.jpeg"/><Relationship Id="rId5" Type="http://schemas.openxmlformats.org/officeDocument/2006/relationships/hyperlink" Target="https://youtu.be/A95_5URGWUo" TargetMode="Externa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ideo" Target="https://www.youtube.com/embed/z-WuGfhcCDA" TargetMode="External"/><Relationship Id="rId4" Type="http://schemas.openxmlformats.org/officeDocument/2006/relationships/hyperlink" Target="https://youtu.be/z-WuGfhcCDA"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8500" y="5644906"/>
            <a:ext cx="3101789" cy="1213094"/>
          </a:xfrm>
          <a:prstGeom prst="rect">
            <a:avLst/>
          </a:prstGeom>
          <a:effectLst>
            <a:outerShdw blurRad="50800" dist="38100" dir="5400000" algn="t" rotWithShape="0">
              <a:prstClr val="black"/>
            </a:outerShdw>
          </a:effectLst>
        </p:spPr>
      </p:pic>
      <p:sp>
        <p:nvSpPr>
          <p:cNvPr id="2" name="Subtitle 1"/>
          <p:cNvSpPr>
            <a:spLocks noGrp="1"/>
          </p:cNvSpPr>
          <p:nvPr>
            <p:ph type="subTitle" idx="1"/>
          </p:nvPr>
        </p:nvSpPr>
        <p:spPr>
          <a:xfrm>
            <a:off x="2691938" y="4962698"/>
            <a:ext cx="6808124" cy="407324"/>
          </a:xfrm>
          <a:solidFill>
            <a:schemeClr val="bg1">
              <a:lumMod val="65000"/>
              <a:alpha val="78000"/>
            </a:schemeClr>
          </a:solidFill>
        </p:spPr>
        <p:txBody>
          <a:bodyPr>
            <a:noAutofit/>
          </a:bodyPr>
          <a:lstStyle/>
          <a:p>
            <a:r>
              <a:rPr lang="en-US" sz="2800" dirty="0" smtClean="0">
                <a:latin typeface="Antenna Black" panose="02000505000000020004" pitchFamily="2" charset="0"/>
              </a:rPr>
              <a:t>GOD’S COVENANT WITH DAVID</a:t>
            </a:r>
            <a:endParaRPr lang="en-US" sz="2800" dirty="0">
              <a:latin typeface="Antenna Black" panose="02000505000000020004" pitchFamily="2" charset="0"/>
            </a:endParaRPr>
          </a:p>
        </p:txBody>
      </p:sp>
      <p:sp>
        <p:nvSpPr>
          <p:cNvPr id="4" name="Title 3"/>
          <p:cNvSpPr>
            <a:spLocks noGrp="1"/>
          </p:cNvSpPr>
          <p:nvPr>
            <p:ph type="ctrTitle"/>
          </p:nvPr>
        </p:nvSpPr>
        <p:spPr>
          <a:xfrm>
            <a:off x="60960" y="388481"/>
            <a:ext cx="12070080" cy="960556"/>
          </a:xfrm>
        </p:spPr>
        <p:txBody>
          <a:bodyPr>
            <a:normAutofit/>
          </a:bodyPr>
          <a:lstStyle/>
          <a:p>
            <a:r>
              <a:rPr lang="en-US" sz="5000" dirty="0" smtClean="0">
                <a:solidFill>
                  <a:schemeClr val="bg1"/>
                </a:solidFill>
                <a:latin typeface="Antenna Black" panose="02000505000000020004" pitchFamily="2" charset="0"/>
              </a:rPr>
              <a:t>FAMILIES FORMING DISCIPLES</a:t>
            </a:r>
            <a:endParaRPr lang="en-US" sz="5000" dirty="0">
              <a:solidFill>
                <a:schemeClr val="bg1"/>
              </a:solidFill>
              <a:latin typeface="Antenna Black" panose="02000505000000020004" pitchFamily="2" charset="0"/>
            </a:endParaRPr>
          </a:p>
        </p:txBody>
      </p:sp>
    </p:spTree>
    <p:extLst>
      <p:ext uri="{BB962C8B-B14F-4D97-AF65-F5344CB8AC3E}">
        <p14:creationId xmlns:p14="http://schemas.microsoft.com/office/powerpoint/2010/main" val="29482205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70664" y="301336"/>
            <a:ext cx="3087577" cy="523220"/>
          </a:xfrm>
          <a:prstGeom prst="rect">
            <a:avLst/>
          </a:prstGeom>
          <a:noFill/>
        </p:spPr>
        <p:txBody>
          <a:bodyPr wrap="none" rtlCol="0">
            <a:spAutoFit/>
          </a:bodyPr>
          <a:lstStyle/>
          <a:p>
            <a:r>
              <a:rPr lang="en-US" sz="2800" dirty="0" smtClean="0"/>
              <a:t>Let’s read the Bible!</a:t>
            </a:r>
            <a:endParaRPr lang="es-MX" sz="2800" dirty="0"/>
          </a:p>
        </p:txBody>
      </p:sp>
      <p:sp>
        <p:nvSpPr>
          <p:cNvPr id="4" name="Rectangle 3"/>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extBox 4"/>
          <p:cNvSpPr txBox="1"/>
          <p:nvPr/>
        </p:nvSpPr>
        <p:spPr>
          <a:xfrm>
            <a:off x="3575919" y="239446"/>
            <a:ext cx="5726696" cy="584775"/>
          </a:xfrm>
          <a:prstGeom prst="rect">
            <a:avLst/>
          </a:prstGeom>
          <a:noFill/>
        </p:spPr>
        <p:txBody>
          <a:bodyPr wrap="none" rtlCol="0">
            <a:spAutoFit/>
          </a:bodyPr>
          <a:lstStyle/>
          <a:p>
            <a:r>
              <a:rPr lang="en-US" sz="3200" b="1" dirty="0"/>
              <a:t>Watch: David &amp; Goliath (Movie</a:t>
            </a:r>
            <a:r>
              <a:rPr lang="en-US" sz="3200" b="1" dirty="0" smtClean="0"/>
              <a:t>!)</a:t>
            </a:r>
            <a:endParaRPr lang="es-MX" sz="3200" b="1" dirty="0"/>
          </a:p>
        </p:txBody>
      </p:sp>
      <p:pic>
        <p:nvPicPr>
          <p:cNvPr id="6" name="A95_5URGWUo"/>
          <p:cNvPicPr>
            <a:picLocks noRot="1" noChangeAspect="1"/>
          </p:cNvPicPr>
          <p:nvPr>
            <a:videoFile r:link="rId1"/>
          </p:nvPr>
        </p:nvPicPr>
        <p:blipFill>
          <a:blip r:embed="rId4"/>
          <a:stretch>
            <a:fillRect/>
          </a:stretch>
        </p:blipFill>
        <p:spPr>
          <a:xfrm>
            <a:off x="426720" y="1846678"/>
            <a:ext cx="5350933" cy="3009900"/>
          </a:xfrm>
          <a:prstGeom prst="rect">
            <a:avLst/>
          </a:prstGeom>
        </p:spPr>
      </p:pic>
      <p:sp>
        <p:nvSpPr>
          <p:cNvPr id="7" name="TextBox 6"/>
          <p:cNvSpPr txBox="1"/>
          <p:nvPr/>
        </p:nvSpPr>
        <p:spPr>
          <a:xfrm>
            <a:off x="1319106" y="5116752"/>
            <a:ext cx="3566160" cy="1077218"/>
          </a:xfrm>
          <a:prstGeom prst="rect">
            <a:avLst/>
          </a:prstGeom>
          <a:noFill/>
        </p:spPr>
        <p:txBody>
          <a:bodyPr wrap="square" rtlCol="0">
            <a:spAutoFit/>
          </a:bodyPr>
          <a:lstStyle/>
          <a:p>
            <a:pPr algn="ctr"/>
            <a:r>
              <a:rPr lang="en-US" sz="2800" dirty="0" smtClean="0"/>
              <a:t>(For Younger Children)</a:t>
            </a:r>
          </a:p>
          <a:p>
            <a:pPr algn="ctr"/>
            <a:r>
              <a:rPr lang="en-US" b="1" dirty="0">
                <a:hlinkClick r:id="rId5"/>
              </a:rPr>
              <a:t>https://</a:t>
            </a:r>
            <a:r>
              <a:rPr lang="en-US" b="1" dirty="0" smtClean="0">
                <a:hlinkClick r:id="rId5"/>
              </a:rPr>
              <a:t>youtu.be/A95_5URGWUo</a:t>
            </a:r>
            <a:endParaRPr lang="en-US" b="1" dirty="0" smtClean="0"/>
          </a:p>
          <a:p>
            <a:pPr algn="ctr"/>
            <a:endParaRPr lang="en-US" b="1" dirty="0"/>
          </a:p>
        </p:txBody>
      </p:sp>
      <p:pic>
        <p:nvPicPr>
          <p:cNvPr id="9" name="fdyFGUh_Kpo"/>
          <p:cNvPicPr>
            <a:picLocks noRot="1" noChangeAspect="1"/>
          </p:cNvPicPr>
          <p:nvPr>
            <a:videoFile r:link="rId2"/>
          </p:nvPr>
        </p:nvPicPr>
        <p:blipFill>
          <a:blip r:embed="rId6"/>
          <a:stretch>
            <a:fillRect/>
          </a:stretch>
        </p:blipFill>
        <p:spPr>
          <a:xfrm>
            <a:off x="6605694" y="1846678"/>
            <a:ext cx="5350934" cy="3009900"/>
          </a:xfrm>
          <a:prstGeom prst="rect">
            <a:avLst/>
          </a:prstGeom>
        </p:spPr>
      </p:pic>
      <p:sp>
        <p:nvSpPr>
          <p:cNvPr id="10" name="TextBox 9"/>
          <p:cNvSpPr txBox="1"/>
          <p:nvPr/>
        </p:nvSpPr>
        <p:spPr>
          <a:xfrm>
            <a:off x="7698378" y="5116752"/>
            <a:ext cx="3566160" cy="1077218"/>
          </a:xfrm>
          <a:prstGeom prst="rect">
            <a:avLst/>
          </a:prstGeom>
          <a:noFill/>
        </p:spPr>
        <p:txBody>
          <a:bodyPr wrap="square" rtlCol="0">
            <a:spAutoFit/>
          </a:bodyPr>
          <a:lstStyle/>
          <a:p>
            <a:pPr algn="ctr"/>
            <a:r>
              <a:rPr lang="en-US" sz="2800" dirty="0"/>
              <a:t>(For </a:t>
            </a:r>
            <a:r>
              <a:rPr lang="en-US" sz="2800" dirty="0" smtClean="0"/>
              <a:t>Tweens &amp; Teens)</a:t>
            </a:r>
            <a:endParaRPr lang="en-US" sz="2800" dirty="0">
              <a:hlinkClick r:id="rId7"/>
            </a:endParaRPr>
          </a:p>
          <a:p>
            <a:pPr algn="ctr"/>
            <a:r>
              <a:rPr lang="en-US" b="1" dirty="0" smtClean="0">
                <a:hlinkClick r:id="rId7"/>
              </a:rPr>
              <a:t>https</a:t>
            </a:r>
            <a:r>
              <a:rPr lang="en-US" b="1" dirty="0">
                <a:hlinkClick r:id="rId7"/>
              </a:rPr>
              <a:t>://</a:t>
            </a:r>
            <a:r>
              <a:rPr lang="en-US" b="1" dirty="0" smtClean="0">
                <a:hlinkClick r:id="rId7"/>
              </a:rPr>
              <a:t>youtu.be/olpEyn5ZVbI</a:t>
            </a:r>
            <a:endParaRPr lang="en-US" b="1" dirty="0" smtClean="0"/>
          </a:p>
          <a:p>
            <a:pPr algn="ctr"/>
            <a:endParaRPr lang="en-US" b="1" dirty="0"/>
          </a:p>
        </p:txBody>
      </p:sp>
    </p:spTree>
    <p:extLst>
      <p:ext uri="{BB962C8B-B14F-4D97-AF65-F5344CB8AC3E}">
        <p14:creationId xmlns:p14="http://schemas.microsoft.com/office/powerpoint/2010/main" val="22767316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35859"/>
            <a:ext cx="12281646"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sp>
        <p:nvSpPr>
          <p:cNvPr id="5" name="TextBox 4"/>
          <p:cNvSpPr txBox="1"/>
          <p:nvPr/>
        </p:nvSpPr>
        <p:spPr>
          <a:xfrm>
            <a:off x="672352" y="1294620"/>
            <a:ext cx="8373037" cy="5663089"/>
          </a:xfrm>
          <a:prstGeom prst="rect">
            <a:avLst/>
          </a:prstGeom>
          <a:noFill/>
        </p:spPr>
        <p:txBody>
          <a:bodyPr wrap="square" rtlCol="0">
            <a:spAutoFit/>
          </a:bodyPr>
          <a:lstStyle/>
          <a:p>
            <a:endParaRPr lang="en-US" sz="3200" dirty="0" smtClean="0">
              <a:solidFill>
                <a:srgbClr val="00B050"/>
              </a:solidFill>
            </a:endParaRPr>
          </a:p>
          <a:p>
            <a:r>
              <a:rPr lang="en-US" sz="6600" b="1" dirty="0"/>
              <a:t>Did you find </a:t>
            </a:r>
            <a:r>
              <a:rPr lang="en-US" sz="6600" b="1" dirty="0" smtClean="0"/>
              <a:t>the </a:t>
            </a:r>
            <a:r>
              <a:rPr lang="en-US" sz="6600" b="1" i="1" dirty="0" smtClean="0">
                <a:solidFill>
                  <a:srgbClr val="00B050"/>
                </a:solidFill>
              </a:rPr>
              <a:t>clues </a:t>
            </a:r>
            <a:r>
              <a:rPr lang="en-US" sz="6600" b="1" dirty="0"/>
              <a:t>that tell us </a:t>
            </a:r>
            <a:r>
              <a:rPr lang="en-US" sz="6600" b="1" dirty="0" smtClean="0"/>
              <a:t>how </a:t>
            </a:r>
          </a:p>
          <a:p>
            <a:r>
              <a:rPr lang="en-US" sz="6600" b="1" dirty="0" smtClean="0"/>
              <a:t>David  </a:t>
            </a:r>
            <a:r>
              <a:rPr lang="en-US" sz="6600" b="1" dirty="0"/>
              <a:t>foreshadows Jesus?</a:t>
            </a:r>
          </a:p>
          <a:p>
            <a:r>
              <a:rPr lang="en-US" sz="6600" dirty="0" smtClean="0">
                <a:solidFill>
                  <a:srgbClr val="00B050"/>
                </a:solidFill>
              </a:rPr>
              <a:t> </a:t>
            </a:r>
            <a:endParaRPr lang="en-US" sz="6600" dirty="0"/>
          </a:p>
        </p:txBody>
      </p:sp>
      <p:pic>
        <p:nvPicPr>
          <p:cNvPr id="6" name="Picture 5"/>
          <p:cNvPicPr>
            <a:picLocks noChangeAspect="1"/>
          </p:cNvPicPr>
          <p:nvPr/>
        </p:nvPicPr>
        <p:blipFill>
          <a:blip r:embed="rId2"/>
          <a:stretch>
            <a:fillRect/>
          </a:stretch>
        </p:blipFill>
        <p:spPr>
          <a:xfrm>
            <a:off x="8666966" y="1899428"/>
            <a:ext cx="4346825" cy="4304149"/>
          </a:xfrm>
          <a:prstGeom prst="rect">
            <a:avLst/>
          </a:prstGeom>
        </p:spPr>
      </p:pic>
    </p:spTree>
    <p:extLst>
      <p:ext uri="{BB962C8B-B14F-4D97-AF65-F5344CB8AC3E}">
        <p14:creationId xmlns:p14="http://schemas.microsoft.com/office/powerpoint/2010/main" val="11907669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27399"/>
          <a:stretch/>
        </p:blipFill>
        <p:spPr>
          <a:xfrm>
            <a:off x="0" y="537120"/>
            <a:ext cx="12192000" cy="6366600"/>
          </a:xfrm>
          <a:prstGeom prst="rect">
            <a:avLst/>
          </a:prstGeom>
        </p:spPr>
      </p:pic>
      <p:sp>
        <p:nvSpPr>
          <p:cNvPr id="2" name="Rectangle 1"/>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3" name="TextBox 2"/>
          <p:cNvSpPr txBox="1"/>
          <p:nvPr/>
        </p:nvSpPr>
        <p:spPr>
          <a:xfrm>
            <a:off x="537882" y="152400"/>
            <a:ext cx="11152094" cy="769441"/>
          </a:xfrm>
          <a:prstGeom prst="rect">
            <a:avLst/>
          </a:prstGeom>
          <a:noFill/>
        </p:spPr>
        <p:txBody>
          <a:bodyPr wrap="square" rtlCol="0">
            <a:spAutoFit/>
          </a:bodyPr>
          <a:lstStyle/>
          <a:p>
            <a:pPr algn="ctr"/>
            <a:r>
              <a:rPr lang="en-US" sz="4400" dirty="0" smtClean="0">
                <a:solidFill>
                  <a:srgbClr val="00B050"/>
                </a:solidFill>
              </a:rPr>
              <a:t>1.Both </a:t>
            </a:r>
            <a:r>
              <a:rPr lang="en-US" sz="4400" dirty="0">
                <a:solidFill>
                  <a:srgbClr val="00B050"/>
                </a:solidFill>
              </a:rPr>
              <a:t>Jesus and David were born in </a:t>
            </a:r>
            <a:r>
              <a:rPr lang="en-US" sz="4400" dirty="0" smtClean="0">
                <a:solidFill>
                  <a:srgbClr val="00B050"/>
                </a:solidFill>
              </a:rPr>
              <a:t>Bethlehem</a:t>
            </a:r>
            <a:endParaRPr lang="en-US" sz="4400" b="1" dirty="0"/>
          </a:p>
        </p:txBody>
      </p:sp>
    </p:spTree>
    <p:extLst>
      <p:ext uri="{BB962C8B-B14F-4D97-AF65-F5344CB8AC3E}">
        <p14:creationId xmlns:p14="http://schemas.microsoft.com/office/powerpoint/2010/main" val="12710949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407920" y="417314"/>
            <a:ext cx="14599920" cy="6440686"/>
          </a:xfrm>
          <a:prstGeom prst="rect">
            <a:avLst/>
          </a:prstGeom>
        </p:spPr>
      </p:pic>
      <p:sp>
        <p:nvSpPr>
          <p:cNvPr id="4" name="Rectangle 3"/>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extBox 4"/>
          <p:cNvSpPr txBox="1"/>
          <p:nvPr/>
        </p:nvSpPr>
        <p:spPr>
          <a:xfrm>
            <a:off x="-107576" y="0"/>
            <a:ext cx="12299575" cy="1815882"/>
          </a:xfrm>
          <a:prstGeom prst="rect">
            <a:avLst/>
          </a:prstGeom>
          <a:noFill/>
        </p:spPr>
        <p:txBody>
          <a:bodyPr wrap="square" rtlCol="0">
            <a:spAutoFit/>
          </a:bodyPr>
          <a:lstStyle/>
          <a:p>
            <a:pPr algn="ctr"/>
            <a:r>
              <a:rPr lang="en-US" sz="4400" dirty="0" smtClean="0">
                <a:solidFill>
                  <a:srgbClr val="00B050"/>
                </a:solidFill>
              </a:rPr>
              <a:t>2. David </a:t>
            </a:r>
            <a:r>
              <a:rPr lang="en-US" sz="4400" dirty="0">
                <a:solidFill>
                  <a:srgbClr val="00B050"/>
                </a:solidFill>
              </a:rPr>
              <a:t>was a shepherd, Jesus is the Good Shepherd </a:t>
            </a:r>
            <a:endParaRPr lang="en-US" sz="4400" dirty="0" smtClean="0">
              <a:solidFill>
                <a:srgbClr val="00B050"/>
              </a:solidFill>
            </a:endParaRPr>
          </a:p>
          <a:p>
            <a:pPr algn="ctr"/>
            <a:r>
              <a:rPr lang="en-US" sz="2400" dirty="0" smtClean="0">
                <a:solidFill>
                  <a:srgbClr val="00B050"/>
                </a:solidFill>
              </a:rPr>
              <a:t>(John </a:t>
            </a:r>
            <a:r>
              <a:rPr lang="en-US" sz="2400" dirty="0">
                <a:solidFill>
                  <a:srgbClr val="00B050"/>
                </a:solidFill>
              </a:rPr>
              <a:t>10:1-18) </a:t>
            </a:r>
          </a:p>
          <a:p>
            <a:pPr algn="ctr"/>
            <a:endParaRPr lang="en-US" sz="4400" b="1" dirty="0"/>
          </a:p>
        </p:txBody>
      </p:sp>
    </p:spTree>
    <p:extLst>
      <p:ext uri="{BB962C8B-B14F-4D97-AF65-F5344CB8AC3E}">
        <p14:creationId xmlns:p14="http://schemas.microsoft.com/office/powerpoint/2010/main" val="6012830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extBox 4"/>
          <p:cNvSpPr txBox="1"/>
          <p:nvPr/>
        </p:nvSpPr>
        <p:spPr>
          <a:xfrm>
            <a:off x="87086" y="118682"/>
            <a:ext cx="11880796" cy="769441"/>
          </a:xfrm>
          <a:prstGeom prst="rect">
            <a:avLst/>
          </a:prstGeom>
          <a:noFill/>
        </p:spPr>
        <p:txBody>
          <a:bodyPr wrap="square" rtlCol="0">
            <a:spAutoFit/>
          </a:bodyPr>
          <a:lstStyle/>
          <a:p>
            <a:r>
              <a:rPr lang="en-US" sz="4400" dirty="0" smtClean="0">
                <a:solidFill>
                  <a:srgbClr val="00B050"/>
                </a:solidFill>
              </a:rPr>
              <a:t>3. David </a:t>
            </a:r>
            <a:r>
              <a:rPr lang="en-US" sz="4400" dirty="0">
                <a:solidFill>
                  <a:srgbClr val="00B050"/>
                </a:solidFill>
              </a:rPr>
              <a:t>was made a king, Jesus is the King of kings</a:t>
            </a:r>
          </a:p>
        </p:txBody>
      </p:sp>
    </p:spTree>
    <p:extLst>
      <p:ext uri="{BB962C8B-B14F-4D97-AF65-F5344CB8AC3E}">
        <p14:creationId xmlns:p14="http://schemas.microsoft.com/office/powerpoint/2010/main" val="5783570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3" name="TextBox 2"/>
          <p:cNvSpPr txBox="1"/>
          <p:nvPr/>
        </p:nvSpPr>
        <p:spPr>
          <a:xfrm>
            <a:off x="2354580" y="154541"/>
            <a:ext cx="7482840" cy="769441"/>
          </a:xfrm>
          <a:prstGeom prst="rect">
            <a:avLst/>
          </a:prstGeom>
          <a:noFill/>
        </p:spPr>
        <p:txBody>
          <a:bodyPr wrap="square" rtlCol="0">
            <a:spAutoFit/>
          </a:bodyPr>
          <a:lstStyle/>
          <a:p>
            <a:pPr algn="ctr"/>
            <a:r>
              <a:rPr lang="en-US" sz="4400" b="1" dirty="0" smtClean="0"/>
              <a:t>FAMILY CONVERSATION</a:t>
            </a:r>
            <a:endParaRPr lang="en-US" sz="4400" b="1" dirty="0"/>
          </a:p>
        </p:txBody>
      </p:sp>
      <p:sp>
        <p:nvSpPr>
          <p:cNvPr id="4" name="TextBox 3"/>
          <p:cNvSpPr txBox="1"/>
          <p:nvPr/>
        </p:nvSpPr>
        <p:spPr>
          <a:xfrm>
            <a:off x="330926" y="1233065"/>
            <a:ext cx="11525794" cy="5262979"/>
          </a:xfrm>
          <a:prstGeom prst="rect">
            <a:avLst/>
          </a:prstGeom>
          <a:noFill/>
        </p:spPr>
        <p:txBody>
          <a:bodyPr wrap="square" rtlCol="0">
            <a:spAutoFit/>
          </a:bodyPr>
          <a:lstStyle/>
          <a:p>
            <a:r>
              <a:rPr lang="en-US" sz="2400" dirty="0"/>
              <a:t>David was a youth, but he had more faith in God than all of the men in the Israelite army. Fighting Goliath seemed like an impossible challenge to them, but David knew that God would be with him. Though we may not always know the outcome, our faith tells us that God will be with us through every trial. Most of the time, God does not take our challenges away from us, but instead His presence at our side is the strength that carries us through them. </a:t>
            </a:r>
            <a:endParaRPr lang="en-US" sz="2400" dirty="0" smtClean="0"/>
          </a:p>
          <a:p>
            <a:endParaRPr lang="en-US" sz="2400" dirty="0" smtClean="0"/>
          </a:p>
          <a:p>
            <a:r>
              <a:rPr lang="en-US" sz="2400" dirty="0" smtClean="0"/>
              <a:t>• </a:t>
            </a:r>
            <a:r>
              <a:rPr lang="en-US" sz="2400" i="1" dirty="0"/>
              <a:t>What are the biggest challenges in your life right now</a:t>
            </a:r>
            <a:r>
              <a:rPr lang="en-US" sz="2400" i="1" dirty="0" smtClean="0"/>
              <a:t>?</a:t>
            </a:r>
          </a:p>
          <a:p>
            <a:r>
              <a:rPr lang="en-US" sz="2400" i="1" dirty="0" smtClean="0"/>
              <a:t> </a:t>
            </a:r>
          </a:p>
          <a:p>
            <a:r>
              <a:rPr lang="en-US" sz="2400" i="1" dirty="0" smtClean="0"/>
              <a:t>• </a:t>
            </a:r>
            <a:r>
              <a:rPr lang="en-US" sz="2400" i="1" dirty="0"/>
              <a:t>What goal seems so impossible that you feel </a:t>
            </a:r>
            <a:r>
              <a:rPr lang="en-US" sz="2400" i="1" dirty="0" smtClean="0"/>
              <a:t>you</a:t>
            </a:r>
          </a:p>
          <a:p>
            <a:r>
              <a:rPr lang="en-US" sz="2400" i="1" dirty="0" smtClean="0"/>
              <a:t>    cannot </a:t>
            </a:r>
            <a:r>
              <a:rPr lang="en-US" sz="2400" i="1" dirty="0"/>
              <a:t>achieve it by yourself? </a:t>
            </a:r>
            <a:endParaRPr lang="en-US" sz="2400" i="1" dirty="0" smtClean="0"/>
          </a:p>
          <a:p>
            <a:endParaRPr lang="en-US" sz="2400" i="1" dirty="0" smtClean="0"/>
          </a:p>
          <a:p>
            <a:r>
              <a:rPr lang="en-US" sz="2400" i="1" dirty="0" smtClean="0"/>
              <a:t>• </a:t>
            </a:r>
            <a:r>
              <a:rPr lang="en-US" sz="2400" i="1" dirty="0"/>
              <a:t>In what ways do you see that God is at your </a:t>
            </a:r>
            <a:endParaRPr lang="en-US" sz="2400" i="1" dirty="0" smtClean="0"/>
          </a:p>
          <a:p>
            <a:r>
              <a:rPr lang="en-US" sz="2400" i="1" dirty="0" smtClean="0"/>
              <a:t>   side </a:t>
            </a:r>
            <a:r>
              <a:rPr lang="en-US" sz="2400" i="1" dirty="0"/>
              <a:t>giving you the strength to get through?</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2940" y="3188442"/>
            <a:ext cx="4008959" cy="3539289"/>
          </a:xfrm>
          <a:prstGeom prst="rect">
            <a:avLst/>
          </a:prstGeom>
        </p:spPr>
      </p:pic>
    </p:spTree>
    <p:extLst>
      <p:ext uri="{BB962C8B-B14F-4D97-AF65-F5344CB8AC3E}">
        <p14:creationId xmlns:p14="http://schemas.microsoft.com/office/powerpoint/2010/main" val="12669112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3" name="TextBox 2"/>
          <p:cNvSpPr txBox="1"/>
          <p:nvPr/>
        </p:nvSpPr>
        <p:spPr>
          <a:xfrm>
            <a:off x="2354580" y="154541"/>
            <a:ext cx="7482840" cy="769441"/>
          </a:xfrm>
          <a:prstGeom prst="rect">
            <a:avLst/>
          </a:prstGeom>
          <a:noFill/>
        </p:spPr>
        <p:txBody>
          <a:bodyPr wrap="square" rtlCol="0">
            <a:spAutoFit/>
          </a:bodyPr>
          <a:lstStyle/>
          <a:p>
            <a:pPr algn="ctr"/>
            <a:r>
              <a:rPr lang="en-US" sz="4400" b="1" dirty="0" smtClean="0"/>
              <a:t>FAMILY MISSION</a:t>
            </a:r>
            <a:endParaRPr lang="en-US" sz="4400" b="1" dirty="0"/>
          </a:p>
        </p:txBody>
      </p:sp>
      <p:sp>
        <p:nvSpPr>
          <p:cNvPr id="4" name="TextBox 3"/>
          <p:cNvSpPr txBox="1"/>
          <p:nvPr/>
        </p:nvSpPr>
        <p:spPr>
          <a:xfrm>
            <a:off x="269966" y="1078524"/>
            <a:ext cx="11411494" cy="5970865"/>
          </a:xfrm>
          <a:prstGeom prst="rect">
            <a:avLst/>
          </a:prstGeom>
          <a:noFill/>
        </p:spPr>
        <p:txBody>
          <a:bodyPr wrap="square" rtlCol="0">
            <a:spAutoFit/>
          </a:bodyPr>
          <a:lstStyle/>
          <a:p>
            <a:r>
              <a:rPr lang="en-US" sz="2800" dirty="0" smtClean="0"/>
              <a:t>1. Introduce </a:t>
            </a:r>
            <a:r>
              <a:rPr lang="en-US" sz="2800" dirty="0"/>
              <a:t>Mission </a:t>
            </a:r>
            <a:r>
              <a:rPr lang="en-US" sz="2800" dirty="0" smtClean="0"/>
              <a:t>Activity</a:t>
            </a:r>
          </a:p>
          <a:p>
            <a:endParaRPr lang="en-US" sz="2800" dirty="0"/>
          </a:p>
          <a:p>
            <a:r>
              <a:rPr lang="en-US" sz="2800" dirty="0"/>
              <a:t>2. Explain </a:t>
            </a:r>
            <a:r>
              <a:rPr lang="en-US" sz="2800" dirty="0" smtClean="0"/>
              <a:t>Activity: </a:t>
            </a:r>
            <a:endParaRPr lang="en-US" sz="2800" dirty="0"/>
          </a:p>
          <a:p>
            <a:r>
              <a:rPr lang="en-US" sz="2800" dirty="0" smtClean="0"/>
              <a:t>	</a:t>
            </a:r>
            <a:r>
              <a:rPr lang="en-US" sz="2800" dirty="0" err="1" smtClean="0"/>
              <a:t>i</a:t>
            </a:r>
            <a:r>
              <a:rPr lang="en-US" sz="2800" dirty="0"/>
              <a:t>. </a:t>
            </a:r>
            <a:r>
              <a:rPr lang="en-US" sz="2800" dirty="0" smtClean="0"/>
              <a:t> Read </a:t>
            </a:r>
            <a:r>
              <a:rPr lang="en-US" sz="2800" dirty="0"/>
              <a:t>from the Book of Psalms and find your favorite Psalms to </a:t>
            </a:r>
            <a:r>
              <a:rPr lang="en-US" sz="2800" dirty="0" smtClean="0"/>
              <a:t>		    share </a:t>
            </a:r>
            <a:r>
              <a:rPr lang="en-US" sz="2800" dirty="0"/>
              <a:t>at the Week 3 gathering of families. </a:t>
            </a:r>
            <a:endParaRPr lang="en-US" sz="2800" dirty="0" smtClean="0"/>
          </a:p>
          <a:p>
            <a:endParaRPr lang="en-US" sz="2800" dirty="0"/>
          </a:p>
          <a:p>
            <a:r>
              <a:rPr lang="en-US" sz="2800" dirty="0" smtClean="0"/>
              <a:t>	ii. Review </a:t>
            </a:r>
            <a:r>
              <a:rPr lang="en-US" sz="2800" dirty="0"/>
              <a:t>the Easter and Divine Mercy resources and </a:t>
            </a:r>
            <a:endParaRPr lang="en-US" sz="2800" dirty="0" smtClean="0"/>
          </a:p>
          <a:p>
            <a:r>
              <a:rPr lang="en-US" sz="2800" dirty="0"/>
              <a:t>	</a:t>
            </a:r>
            <a:r>
              <a:rPr lang="en-US" sz="2800" dirty="0" smtClean="0"/>
              <a:t>     make your Living-the-Easter-Season </a:t>
            </a:r>
            <a:r>
              <a:rPr lang="en-US" sz="2800" dirty="0"/>
              <a:t>Family Plan</a:t>
            </a:r>
            <a:r>
              <a:rPr lang="en-US" sz="2800" dirty="0" smtClean="0"/>
              <a:t>.</a:t>
            </a:r>
          </a:p>
          <a:p>
            <a:endParaRPr lang="en-US" sz="2800" dirty="0"/>
          </a:p>
          <a:p>
            <a:r>
              <a:rPr lang="en-US" sz="2800" dirty="0" smtClean="0"/>
              <a:t>	iii</a:t>
            </a:r>
            <a:r>
              <a:rPr lang="en-US" sz="2800" dirty="0"/>
              <a:t>. Gather as a family and pray the Divine Mercy Chaplet around your </a:t>
            </a:r>
            <a:r>
              <a:rPr lang="en-US" sz="2800" dirty="0" smtClean="0"/>
              <a:t>	  	      home </a:t>
            </a:r>
            <a:r>
              <a:rPr lang="en-US" sz="2800" dirty="0"/>
              <a:t>altar/prayer space. </a:t>
            </a:r>
            <a:endParaRPr lang="en-US" sz="2800" dirty="0" smtClean="0"/>
          </a:p>
          <a:p>
            <a:endParaRPr lang="en-US" sz="2800" dirty="0"/>
          </a:p>
          <a:p>
            <a:r>
              <a:rPr lang="en-US" sz="2800" dirty="0" smtClean="0"/>
              <a:t>	iv</a:t>
            </a:r>
            <a:r>
              <a:rPr lang="en-US" sz="2800" dirty="0"/>
              <a:t>. </a:t>
            </a:r>
            <a:r>
              <a:rPr lang="en-US" sz="2800" dirty="0" smtClean="0"/>
              <a:t> Complete </a:t>
            </a:r>
            <a:r>
              <a:rPr lang="en-US" sz="2800" dirty="0"/>
              <a:t>the </a:t>
            </a:r>
            <a:r>
              <a:rPr lang="en-US" sz="2800" i="1" dirty="0"/>
              <a:t>Families Forming Disciples </a:t>
            </a:r>
            <a:r>
              <a:rPr lang="en-US" sz="2800" i="1" dirty="0" smtClean="0"/>
              <a:t>Family </a:t>
            </a:r>
            <a:r>
              <a:rPr lang="en-US" sz="2800" i="1" dirty="0"/>
              <a:t>S</a:t>
            </a:r>
            <a:r>
              <a:rPr lang="en-US" sz="2800" i="1" dirty="0" smtClean="0"/>
              <a:t>urvey</a:t>
            </a:r>
            <a:endParaRPr lang="en-US" sz="2800" i="1" dirty="0"/>
          </a:p>
          <a:p>
            <a:endParaRPr lang="en-US" dirty="0"/>
          </a:p>
        </p:txBody>
      </p:sp>
    </p:spTree>
    <p:extLst>
      <p:ext uri="{BB962C8B-B14F-4D97-AF65-F5344CB8AC3E}">
        <p14:creationId xmlns:p14="http://schemas.microsoft.com/office/powerpoint/2010/main" val="9701230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p:blipFill>
        <p:spPr>
          <a:xfrm>
            <a:off x="0" y="-17417"/>
            <a:ext cx="12192000" cy="6905898"/>
          </a:xfrm>
          <a:prstGeom prst="rect">
            <a:avLst/>
          </a:prstGeom>
        </p:spPr>
      </p:pic>
      <p:pic>
        <p:nvPicPr>
          <p:cNvPr id="2" name="Picture 1"/>
          <p:cNvPicPr>
            <a:picLocks noChangeAspect="1"/>
          </p:cNvPicPr>
          <p:nvPr/>
        </p:nvPicPr>
        <p:blipFill>
          <a:blip r:embed="rId4"/>
          <a:stretch>
            <a:fillRect/>
          </a:stretch>
        </p:blipFill>
        <p:spPr>
          <a:xfrm>
            <a:off x="8948805" y="414702"/>
            <a:ext cx="2828789" cy="6041660"/>
          </a:xfrm>
          <a:prstGeom prst="rect">
            <a:avLst/>
          </a:prstGeom>
        </p:spPr>
      </p:pic>
    </p:spTree>
    <p:extLst>
      <p:ext uri="{BB962C8B-B14F-4D97-AF65-F5344CB8AC3E}">
        <p14:creationId xmlns:p14="http://schemas.microsoft.com/office/powerpoint/2010/main" val="38825699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09750" y="1271222"/>
            <a:ext cx="8572500" cy="3693319"/>
          </a:xfrm>
          <a:prstGeom prst="rect">
            <a:avLst/>
          </a:prstGeom>
        </p:spPr>
        <p:txBody>
          <a:bodyPr wrap="square">
            <a:spAutoFit/>
          </a:bodyPr>
          <a:lstStyle/>
          <a:p>
            <a:r>
              <a:rPr lang="en-US" sz="2400" dirty="0" smtClean="0"/>
              <a:t>Lord </a:t>
            </a:r>
            <a:r>
              <a:rPr lang="en-US" sz="2400" dirty="0"/>
              <a:t>Jesus Christ, </a:t>
            </a:r>
            <a:endParaRPr lang="en-US" sz="2400" dirty="0" smtClean="0"/>
          </a:p>
          <a:p>
            <a:endParaRPr lang="en-US" sz="2400" dirty="0" smtClean="0"/>
          </a:p>
          <a:p>
            <a:r>
              <a:rPr lang="en-US" sz="2400" dirty="0" smtClean="0"/>
              <a:t>We </a:t>
            </a:r>
            <a:r>
              <a:rPr lang="en-US" sz="2400" dirty="0"/>
              <a:t>entrust our family to You and ask for Your blessing and protection. We love You Lord Jesus with all our hearts and we ask that You help our family become more like the Holy Family. Help us to be kind, loving, and patient with one another. Give us all the grace we need to become saints and Your faithful disciples. </a:t>
            </a:r>
            <a:endParaRPr lang="en-US" sz="2400" dirty="0" smtClean="0"/>
          </a:p>
          <a:p>
            <a:endParaRPr lang="en-US" sz="2400" dirty="0" smtClean="0"/>
          </a:p>
          <a:p>
            <a:r>
              <a:rPr lang="en-US" sz="2400" dirty="0" smtClean="0"/>
              <a:t>Amen.</a:t>
            </a:r>
          </a:p>
          <a:p>
            <a:endParaRPr lang="en-US" dirty="0"/>
          </a:p>
        </p:txBody>
      </p:sp>
      <p:sp>
        <p:nvSpPr>
          <p:cNvPr id="5" name="Rectangle 4"/>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6" name="Title 1"/>
          <p:cNvSpPr txBox="1">
            <a:spLocks/>
          </p:cNvSpPr>
          <p:nvPr/>
        </p:nvSpPr>
        <p:spPr>
          <a:xfrm>
            <a:off x="2783497" y="40298"/>
            <a:ext cx="6537082" cy="14988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cap="all" baseline="30000" dirty="0" smtClean="0">
                <a:latin typeface="Antenna Black" panose="02000505000000020004" pitchFamily="2" charset="0"/>
              </a:rPr>
              <a:t>Opening Prayer</a:t>
            </a:r>
            <a:endParaRPr lang="en-US" cap="all" baseline="30000" dirty="0">
              <a:latin typeface="Antenna Black" panose="02000505000000020004" pitchFamily="2"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4957" y="3963673"/>
            <a:ext cx="2802086" cy="2797416"/>
          </a:xfrm>
          <a:prstGeom prst="rect">
            <a:avLst/>
          </a:prstGeom>
        </p:spPr>
      </p:pic>
    </p:spTree>
    <p:extLst>
      <p:ext uri="{BB962C8B-B14F-4D97-AF65-F5344CB8AC3E}">
        <p14:creationId xmlns:p14="http://schemas.microsoft.com/office/powerpoint/2010/main" val="42559924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07852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4282586" y="117062"/>
            <a:ext cx="3626828" cy="14988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cap="all" baseline="30000" dirty="0" smtClean="0">
                <a:latin typeface="Antenna Black" panose="02000505000000020004" pitchFamily="2" charset="0"/>
              </a:rPr>
              <a:t>Ice Breaker</a:t>
            </a:r>
            <a:endParaRPr lang="en-US" sz="4800" cap="all" baseline="30000" dirty="0">
              <a:latin typeface="Antenna Black" panose="02000505000000020004" pitchFamily="2" charset="0"/>
            </a:endParaRPr>
          </a:p>
        </p:txBody>
      </p:sp>
      <p:sp>
        <p:nvSpPr>
          <p:cNvPr id="3" name="Rectangle 2"/>
          <p:cNvSpPr/>
          <p:nvPr/>
        </p:nvSpPr>
        <p:spPr>
          <a:xfrm>
            <a:off x="-106679" y="993615"/>
            <a:ext cx="12298679" cy="923330"/>
          </a:xfrm>
          <a:prstGeom prst="rect">
            <a:avLst/>
          </a:prstGeom>
          <a:noFill/>
        </p:spPr>
        <p:txBody>
          <a:bodyPr wrap="squar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Roll the Dice – Break the Ice</a:t>
            </a:r>
            <a:endParaRPr lang="en-US" sz="4400" b="1" cap="none" spc="0" dirty="0">
              <a:ln w="22225">
                <a:solidFill>
                  <a:schemeClr val="accent2"/>
                </a:solidFill>
                <a:prstDash val="solid"/>
              </a:ln>
              <a:solidFill>
                <a:schemeClr val="accent2">
                  <a:lumMod val="40000"/>
                  <a:lumOff val="60000"/>
                </a:schemeClr>
              </a:solidFill>
              <a:effectLs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38884" y="4717696"/>
            <a:ext cx="2353116" cy="2307943"/>
          </a:xfrm>
          <a:prstGeom prst="rect">
            <a:avLst/>
          </a:prstGeom>
        </p:spPr>
      </p:pic>
      <p:sp>
        <p:nvSpPr>
          <p:cNvPr id="7" name="TextBox 6"/>
          <p:cNvSpPr txBox="1"/>
          <p:nvPr/>
        </p:nvSpPr>
        <p:spPr>
          <a:xfrm>
            <a:off x="1053737" y="1955076"/>
            <a:ext cx="9784080" cy="4647426"/>
          </a:xfrm>
          <a:prstGeom prst="rect">
            <a:avLst/>
          </a:prstGeom>
          <a:noFill/>
        </p:spPr>
        <p:txBody>
          <a:bodyPr wrap="square" rtlCol="0">
            <a:spAutoFit/>
          </a:bodyPr>
          <a:lstStyle/>
          <a:p>
            <a:r>
              <a:rPr lang="en-US" sz="2800" dirty="0"/>
              <a:t>#1 </a:t>
            </a:r>
            <a:r>
              <a:rPr lang="en-US" sz="3200" dirty="0" smtClean="0"/>
              <a:t>	</a:t>
            </a:r>
            <a:r>
              <a:rPr lang="en-US" sz="2400" dirty="0" smtClean="0"/>
              <a:t>What </a:t>
            </a:r>
            <a:r>
              <a:rPr lang="en-US" sz="2400" dirty="0"/>
              <a:t>is your favorite hobby? </a:t>
            </a:r>
            <a:endParaRPr lang="en-US" sz="2400" dirty="0" smtClean="0"/>
          </a:p>
          <a:p>
            <a:endParaRPr lang="en-US" sz="2400" dirty="0" smtClean="0"/>
          </a:p>
          <a:p>
            <a:r>
              <a:rPr lang="en-US" sz="2400" dirty="0" smtClean="0"/>
              <a:t>#</a:t>
            </a:r>
            <a:r>
              <a:rPr lang="en-US" sz="2400" dirty="0"/>
              <a:t>2 </a:t>
            </a:r>
            <a:r>
              <a:rPr lang="en-US" sz="2400" dirty="0" smtClean="0"/>
              <a:t>	What </a:t>
            </a:r>
            <a:r>
              <a:rPr lang="en-US" sz="2400" dirty="0"/>
              <a:t>is your favorite book &amp; why</a:t>
            </a:r>
            <a:r>
              <a:rPr lang="en-US" sz="2400" dirty="0" smtClean="0"/>
              <a:t>?</a:t>
            </a:r>
          </a:p>
          <a:p>
            <a:endParaRPr lang="en-US" sz="2400" dirty="0" smtClean="0"/>
          </a:p>
          <a:p>
            <a:r>
              <a:rPr lang="en-US" sz="2400" dirty="0" smtClean="0"/>
              <a:t>#</a:t>
            </a:r>
            <a:r>
              <a:rPr lang="en-US" sz="2400" dirty="0"/>
              <a:t>3 </a:t>
            </a:r>
            <a:r>
              <a:rPr lang="en-US" sz="2400" dirty="0" smtClean="0"/>
              <a:t>	If </a:t>
            </a:r>
            <a:r>
              <a:rPr lang="en-US" sz="2400" dirty="0"/>
              <a:t>you could go anywhere in the </a:t>
            </a:r>
            <a:r>
              <a:rPr lang="en-US" sz="2400" dirty="0" smtClean="0"/>
              <a:t>world, where </a:t>
            </a:r>
            <a:r>
              <a:rPr lang="en-US" sz="2400" dirty="0"/>
              <a:t>would </a:t>
            </a:r>
            <a:r>
              <a:rPr lang="en-US" sz="2400" dirty="0" smtClean="0"/>
              <a:t> you </a:t>
            </a:r>
            <a:r>
              <a:rPr lang="en-US" sz="2400" dirty="0"/>
              <a:t>go and why? </a:t>
            </a:r>
            <a:endParaRPr lang="en-US" sz="2400" dirty="0" smtClean="0"/>
          </a:p>
          <a:p>
            <a:endParaRPr lang="en-US" sz="2400" dirty="0" smtClean="0"/>
          </a:p>
          <a:p>
            <a:r>
              <a:rPr lang="en-US" sz="2400" dirty="0" smtClean="0"/>
              <a:t>#</a:t>
            </a:r>
            <a:r>
              <a:rPr lang="en-US" sz="2400" dirty="0"/>
              <a:t>4 </a:t>
            </a:r>
            <a:r>
              <a:rPr lang="en-US" sz="2400" dirty="0" smtClean="0"/>
              <a:t>	What </a:t>
            </a:r>
            <a:r>
              <a:rPr lang="en-US" sz="2400" dirty="0"/>
              <a:t>would you take if you were going somewhere </a:t>
            </a:r>
            <a:r>
              <a:rPr lang="en-US" sz="2400" dirty="0" smtClean="0"/>
              <a:t>where </a:t>
            </a:r>
            <a:r>
              <a:rPr lang="en-US" sz="2400" dirty="0"/>
              <a:t>no one had </a:t>
            </a:r>
            <a:r>
              <a:rPr lang="en-US" sz="2400" dirty="0" smtClean="0"/>
              <a:t>	ever </a:t>
            </a:r>
            <a:r>
              <a:rPr lang="en-US" sz="2400" dirty="0"/>
              <a:t>been before? </a:t>
            </a:r>
            <a:endParaRPr lang="en-US" sz="2400" dirty="0" smtClean="0"/>
          </a:p>
          <a:p>
            <a:endParaRPr lang="en-US" sz="2400" dirty="0" smtClean="0"/>
          </a:p>
          <a:p>
            <a:r>
              <a:rPr lang="en-US" sz="2400" dirty="0" smtClean="0"/>
              <a:t>#</a:t>
            </a:r>
            <a:r>
              <a:rPr lang="en-US" sz="2400" dirty="0"/>
              <a:t>5 </a:t>
            </a:r>
            <a:r>
              <a:rPr lang="en-US" sz="2400" dirty="0" smtClean="0"/>
              <a:t>	If </a:t>
            </a:r>
            <a:r>
              <a:rPr lang="en-US" sz="2400" dirty="0"/>
              <a:t>you were an animal, what kind would you be? </a:t>
            </a:r>
            <a:endParaRPr lang="en-US" sz="2400" dirty="0" smtClean="0"/>
          </a:p>
          <a:p>
            <a:endParaRPr lang="en-US" sz="2400" dirty="0" smtClean="0"/>
          </a:p>
          <a:p>
            <a:r>
              <a:rPr lang="en-US" sz="2400" dirty="0" smtClean="0"/>
              <a:t>#</a:t>
            </a:r>
            <a:r>
              <a:rPr lang="en-US" sz="2400" dirty="0"/>
              <a:t>6 </a:t>
            </a:r>
            <a:r>
              <a:rPr lang="en-US" sz="2400" dirty="0" smtClean="0"/>
              <a:t>	What's </a:t>
            </a:r>
            <a:r>
              <a:rPr lang="en-US" sz="2400" dirty="0"/>
              <a:t>the best thing that has ever happened to </a:t>
            </a:r>
            <a:r>
              <a:rPr lang="en-US" sz="2400" dirty="0" smtClean="0"/>
              <a:t>you</a:t>
            </a:r>
            <a:r>
              <a:rPr lang="en-US" sz="2400" dirty="0"/>
              <a:t>?</a:t>
            </a:r>
          </a:p>
        </p:txBody>
      </p:sp>
    </p:spTree>
    <p:extLst>
      <p:ext uri="{BB962C8B-B14F-4D97-AF65-F5344CB8AC3E}">
        <p14:creationId xmlns:p14="http://schemas.microsoft.com/office/powerpoint/2010/main" val="22305888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4" name="TextBox 3"/>
          <p:cNvSpPr txBox="1"/>
          <p:nvPr/>
        </p:nvSpPr>
        <p:spPr>
          <a:xfrm>
            <a:off x="755531" y="154541"/>
            <a:ext cx="10903626" cy="769441"/>
          </a:xfrm>
          <a:prstGeom prst="rect">
            <a:avLst/>
          </a:prstGeom>
          <a:noFill/>
        </p:spPr>
        <p:txBody>
          <a:bodyPr wrap="none" rtlCol="0">
            <a:spAutoFit/>
          </a:bodyPr>
          <a:lstStyle/>
          <a:p>
            <a:r>
              <a:rPr lang="en-US" sz="4400" dirty="0"/>
              <a:t> </a:t>
            </a:r>
            <a:r>
              <a:rPr lang="en-US" sz="4400" b="1" dirty="0"/>
              <a:t>Who is credited with writing the Pentateuch</a:t>
            </a:r>
            <a:r>
              <a:rPr lang="en-US" sz="4400" b="1" dirty="0" smtClean="0"/>
              <a:t>?</a:t>
            </a:r>
            <a:endParaRPr lang="es-MX" sz="4400" b="1"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81768" y="1233065"/>
            <a:ext cx="4028463" cy="5534297"/>
          </a:xfrm>
          <a:prstGeom prst="rect">
            <a:avLst/>
          </a:prstGeom>
        </p:spPr>
      </p:pic>
    </p:spTree>
    <p:extLst>
      <p:ext uri="{BB962C8B-B14F-4D97-AF65-F5344CB8AC3E}">
        <p14:creationId xmlns:p14="http://schemas.microsoft.com/office/powerpoint/2010/main" val="40163391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r="-498"/>
          <a:stretch/>
        </p:blipFill>
        <p:spPr>
          <a:xfrm>
            <a:off x="-53340" y="616859"/>
            <a:ext cx="12298680" cy="6942181"/>
          </a:xfrm>
          <a:prstGeom prst="rect">
            <a:avLst/>
          </a:prstGeom>
        </p:spPr>
      </p:pic>
      <p:sp>
        <p:nvSpPr>
          <p:cNvPr id="2" name="Rectangle 1"/>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3" name="TextBox 2"/>
          <p:cNvSpPr txBox="1"/>
          <p:nvPr/>
        </p:nvSpPr>
        <p:spPr>
          <a:xfrm>
            <a:off x="4918819" y="155194"/>
            <a:ext cx="2354362" cy="923330"/>
          </a:xfrm>
          <a:prstGeom prst="rect">
            <a:avLst/>
          </a:prstGeom>
          <a:noFill/>
        </p:spPr>
        <p:txBody>
          <a:bodyPr wrap="none" rtlCol="0">
            <a:spAutoFit/>
          </a:bodyPr>
          <a:lstStyle/>
          <a:p>
            <a:r>
              <a:rPr lang="en-US" sz="5400" b="1" dirty="0" smtClean="0"/>
              <a:t>Answer</a:t>
            </a:r>
            <a:endParaRPr lang="es-MX" sz="5400" b="1" dirty="0"/>
          </a:p>
        </p:txBody>
      </p:sp>
      <p:sp>
        <p:nvSpPr>
          <p:cNvPr id="5" name="TextBox 4"/>
          <p:cNvSpPr txBox="1"/>
          <p:nvPr/>
        </p:nvSpPr>
        <p:spPr>
          <a:xfrm>
            <a:off x="1025187" y="2697480"/>
            <a:ext cx="3364639" cy="1323439"/>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4400" dirty="0"/>
              <a:t> </a:t>
            </a:r>
            <a:r>
              <a:rPr lang="en-US" sz="8000" b="1" dirty="0" smtClean="0">
                <a:solidFill>
                  <a:schemeClr val="bg1"/>
                </a:solidFill>
              </a:rPr>
              <a:t>MOSES</a:t>
            </a:r>
            <a:endParaRPr lang="es-MX" sz="8000" b="1" dirty="0">
              <a:solidFill>
                <a:schemeClr val="bg1"/>
              </a:solidFill>
            </a:endParaRPr>
          </a:p>
        </p:txBody>
      </p:sp>
    </p:spTree>
    <p:extLst>
      <p:ext uri="{BB962C8B-B14F-4D97-AF65-F5344CB8AC3E}">
        <p14:creationId xmlns:p14="http://schemas.microsoft.com/office/powerpoint/2010/main" val="15651427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4" name="TextBox 3"/>
          <p:cNvSpPr txBox="1"/>
          <p:nvPr/>
        </p:nvSpPr>
        <p:spPr>
          <a:xfrm>
            <a:off x="1005674" y="216096"/>
            <a:ext cx="10165412" cy="646331"/>
          </a:xfrm>
          <a:prstGeom prst="rect">
            <a:avLst/>
          </a:prstGeom>
          <a:noFill/>
        </p:spPr>
        <p:txBody>
          <a:bodyPr wrap="none" rtlCol="0">
            <a:spAutoFit/>
          </a:bodyPr>
          <a:lstStyle/>
          <a:p>
            <a:r>
              <a:rPr lang="en-US" sz="3600" b="1" dirty="0"/>
              <a:t>Watch: First 5 Books of the Bible | Catholic Central 5</a:t>
            </a:r>
            <a:endParaRPr lang="es-MX" sz="28700" b="1" dirty="0"/>
          </a:p>
        </p:txBody>
      </p:sp>
      <p:pic>
        <p:nvPicPr>
          <p:cNvPr id="5" name="z-WuGfhcCDA"/>
          <p:cNvPicPr>
            <a:picLocks noRot="1" noChangeAspect="1"/>
          </p:cNvPicPr>
          <p:nvPr>
            <a:videoFile r:link="rId1"/>
          </p:nvPr>
        </p:nvPicPr>
        <p:blipFill>
          <a:blip r:embed="rId3"/>
          <a:stretch>
            <a:fillRect/>
          </a:stretch>
        </p:blipFill>
        <p:spPr>
          <a:xfrm>
            <a:off x="1552787" y="1294620"/>
            <a:ext cx="9086426" cy="5111115"/>
          </a:xfrm>
          <a:prstGeom prst="rect">
            <a:avLst/>
          </a:prstGeom>
        </p:spPr>
      </p:pic>
      <p:sp>
        <p:nvSpPr>
          <p:cNvPr id="6" name="TextBox 5"/>
          <p:cNvSpPr txBox="1"/>
          <p:nvPr/>
        </p:nvSpPr>
        <p:spPr>
          <a:xfrm>
            <a:off x="3093720" y="6477000"/>
            <a:ext cx="5577840" cy="646331"/>
          </a:xfrm>
          <a:prstGeom prst="rect">
            <a:avLst/>
          </a:prstGeom>
          <a:noFill/>
        </p:spPr>
        <p:txBody>
          <a:bodyPr wrap="square" rtlCol="0">
            <a:spAutoFit/>
          </a:bodyPr>
          <a:lstStyle/>
          <a:p>
            <a:pPr algn="ctr"/>
            <a:r>
              <a:rPr lang="en-US" dirty="0">
                <a:hlinkClick r:id="rId4"/>
              </a:rPr>
              <a:t>https://</a:t>
            </a:r>
            <a:r>
              <a:rPr lang="en-US" dirty="0" smtClean="0">
                <a:hlinkClick r:id="rId4"/>
              </a:rPr>
              <a:t>youtu.be/z-WuGfhcCDA</a:t>
            </a:r>
            <a:endParaRPr lang="en-US" dirty="0" smtClean="0"/>
          </a:p>
          <a:p>
            <a:endParaRPr lang="en-US" dirty="0"/>
          </a:p>
        </p:txBody>
      </p:sp>
    </p:spTree>
    <p:extLst>
      <p:ext uri="{BB962C8B-B14F-4D97-AF65-F5344CB8AC3E}">
        <p14:creationId xmlns:p14="http://schemas.microsoft.com/office/powerpoint/2010/main" val="6611440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le:Joffrey-Crown.jpg - A Wiki of Ice and Fir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5240" y="502920"/>
            <a:ext cx="12252342" cy="6446521"/>
          </a:xfrm>
          <a:prstGeom prst="rect">
            <a:avLst/>
          </a:prstGeom>
        </p:spPr>
      </p:pic>
      <p:sp>
        <p:nvSpPr>
          <p:cNvPr id="2" name="Rectangle 1"/>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3" name="TextBox 2"/>
          <p:cNvSpPr txBox="1"/>
          <p:nvPr/>
        </p:nvSpPr>
        <p:spPr>
          <a:xfrm>
            <a:off x="2516777" y="216096"/>
            <a:ext cx="6831043" cy="646331"/>
          </a:xfrm>
          <a:prstGeom prst="rect">
            <a:avLst/>
          </a:prstGeom>
          <a:noFill/>
        </p:spPr>
        <p:txBody>
          <a:bodyPr wrap="square" rtlCol="0">
            <a:spAutoFit/>
          </a:bodyPr>
          <a:lstStyle/>
          <a:p>
            <a:pPr algn="ctr"/>
            <a:r>
              <a:rPr lang="en-US" sz="3600" b="1" dirty="0" smtClean="0"/>
              <a:t>READ: 1 SAMUEL 8:1-22</a:t>
            </a:r>
            <a:endParaRPr lang="es-MX" sz="11500" b="1" dirty="0"/>
          </a:p>
        </p:txBody>
      </p:sp>
      <p:sp>
        <p:nvSpPr>
          <p:cNvPr id="7" name="TextBox 6"/>
          <p:cNvSpPr txBox="1"/>
          <p:nvPr/>
        </p:nvSpPr>
        <p:spPr>
          <a:xfrm>
            <a:off x="7437120" y="1249680"/>
            <a:ext cx="4632960" cy="532453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smtClean="0">
                <a:solidFill>
                  <a:schemeClr val="bg1"/>
                </a:solidFill>
              </a:rPr>
              <a:t>And the Lord said</a:t>
            </a:r>
          </a:p>
          <a:p>
            <a:pPr algn="ctr"/>
            <a:r>
              <a:rPr lang="en-US" sz="3200" b="1" dirty="0" smtClean="0">
                <a:solidFill>
                  <a:schemeClr val="bg1"/>
                </a:solidFill>
              </a:rPr>
              <a:t> to Samuel, </a:t>
            </a:r>
          </a:p>
          <a:p>
            <a:pPr algn="ctr"/>
            <a:r>
              <a:rPr lang="en-US" sz="3200" b="1" dirty="0" smtClean="0">
                <a:solidFill>
                  <a:schemeClr val="bg1"/>
                </a:solidFill>
              </a:rPr>
              <a:t>“Obey the voice of the people</a:t>
            </a:r>
          </a:p>
          <a:p>
            <a:pPr algn="ctr"/>
            <a:r>
              <a:rPr lang="en-US" sz="3200" b="1" dirty="0" smtClean="0">
                <a:solidFill>
                  <a:schemeClr val="bg1"/>
                </a:solidFill>
              </a:rPr>
              <a:t> in all that they say to you, </a:t>
            </a:r>
          </a:p>
          <a:p>
            <a:pPr algn="ctr"/>
            <a:r>
              <a:rPr lang="en-US" sz="3200" b="1" dirty="0" smtClean="0">
                <a:solidFill>
                  <a:schemeClr val="bg1"/>
                </a:solidFill>
              </a:rPr>
              <a:t>for they have not </a:t>
            </a:r>
          </a:p>
          <a:p>
            <a:pPr algn="ctr"/>
            <a:r>
              <a:rPr lang="en-US" sz="3200" b="1" dirty="0" smtClean="0">
                <a:solidFill>
                  <a:schemeClr val="bg1"/>
                </a:solidFill>
              </a:rPr>
              <a:t>rejected you, </a:t>
            </a:r>
          </a:p>
          <a:p>
            <a:pPr algn="ctr"/>
            <a:r>
              <a:rPr lang="en-US" sz="3200" b="1" dirty="0" smtClean="0">
                <a:solidFill>
                  <a:schemeClr val="bg1"/>
                </a:solidFill>
              </a:rPr>
              <a:t>but they have rejected me </a:t>
            </a:r>
          </a:p>
          <a:p>
            <a:pPr algn="ctr"/>
            <a:r>
              <a:rPr lang="en-US" sz="3200" b="1" dirty="0" smtClean="0">
                <a:solidFill>
                  <a:schemeClr val="bg1"/>
                </a:solidFill>
              </a:rPr>
              <a:t>from being king over them.” </a:t>
            </a:r>
          </a:p>
          <a:p>
            <a:pPr algn="ctr"/>
            <a:r>
              <a:rPr lang="en-US" sz="2000" b="1" dirty="0" smtClean="0">
                <a:solidFill>
                  <a:schemeClr val="bg1"/>
                </a:solidFill>
              </a:rPr>
              <a:t>1 Samuel 8:7</a:t>
            </a:r>
            <a:endParaRPr lang="en-US" sz="2000" b="1" dirty="0">
              <a:solidFill>
                <a:schemeClr val="bg1"/>
              </a:solidFill>
            </a:endParaRPr>
          </a:p>
        </p:txBody>
      </p:sp>
    </p:spTree>
    <p:extLst>
      <p:ext uri="{BB962C8B-B14F-4D97-AF65-F5344CB8AC3E}">
        <p14:creationId xmlns:p14="http://schemas.microsoft.com/office/powerpoint/2010/main" val="42858470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914606"/>
          </a:xfrm>
          <a:prstGeom prst="rect">
            <a:avLst/>
          </a:prstGeom>
        </p:spPr>
      </p:pic>
      <p:sp>
        <p:nvSpPr>
          <p:cNvPr id="4" name="Rectangle 3"/>
          <p:cNvSpPr/>
          <p:nvPr/>
        </p:nvSpPr>
        <p:spPr>
          <a:xfrm>
            <a:off x="0" y="0"/>
            <a:ext cx="12192000" cy="82296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7" name="TextBox 6"/>
          <p:cNvSpPr txBox="1"/>
          <p:nvPr/>
        </p:nvSpPr>
        <p:spPr>
          <a:xfrm>
            <a:off x="2969623" y="176629"/>
            <a:ext cx="6327359" cy="646331"/>
          </a:xfrm>
          <a:prstGeom prst="rect">
            <a:avLst/>
          </a:prstGeom>
          <a:noFill/>
        </p:spPr>
        <p:txBody>
          <a:bodyPr wrap="square" rtlCol="0">
            <a:spAutoFit/>
          </a:bodyPr>
          <a:lstStyle/>
          <a:p>
            <a:pPr algn="ctr"/>
            <a:r>
              <a:rPr lang="en-US" sz="3600" b="1" dirty="0" smtClean="0"/>
              <a:t>READ: </a:t>
            </a:r>
            <a:r>
              <a:rPr lang="en-US" sz="3600" b="1" dirty="0"/>
              <a:t>1</a:t>
            </a:r>
            <a:r>
              <a:rPr lang="en-US" sz="3600" b="1" dirty="0" smtClean="0"/>
              <a:t> SAMUEL 16:1-13</a:t>
            </a:r>
            <a:endParaRPr lang="es-MX" sz="11500" b="1" dirty="0"/>
          </a:p>
        </p:txBody>
      </p:sp>
    </p:spTree>
    <p:extLst>
      <p:ext uri="{BB962C8B-B14F-4D97-AF65-F5344CB8AC3E}">
        <p14:creationId xmlns:p14="http://schemas.microsoft.com/office/powerpoint/2010/main" val="33637406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extBox 4"/>
          <p:cNvSpPr txBox="1"/>
          <p:nvPr/>
        </p:nvSpPr>
        <p:spPr>
          <a:xfrm>
            <a:off x="1328348" y="216096"/>
            <a:ext cx="8953413" cy="646331"/>
          </a:xfrm>
          <a:prstGeom prst="rect">
            <a:avLst/>
          </a:prstGeom>
          <a:noFill/>
        </p:spPr>
        <p:txBody>
          <a:bodyPr wrap="none" rtlCol="0">
            <a:spAutoFit/>
          </a:bodyPr>
          <a:lstStyle/>
          <a:p>
            <a:r>
              <a:rPr lang="en-US" sz="3600" dirty="0" smtClean="0"/>
              <a:t>BE A BIBLE DETECTIVE </a:t>
            </a:r>
            <a:r>
              <a:rPr lang="en-US" sz="3600" dirty="0"/>
              <a:t>&amp;</a:t>
            </a:r>
            <a:r>
              <a:rPr lang="en-US" sz="3600" dirty="0" smtClean="0"/>
              <a:t> LOOK FOR THE CLUES!</a:t>
            </a:r>
            <a:endParaRPr lang="es-MX" sz="36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1481" y="1372997"/>
            <a:ext cx="3929138" cy="556338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9440" y="1852874"/>
            <a:ext cx="4347537" cy="4304085"/>
          </a:xfrm>
          <a:prstGeom prst="rect">
            <a:avLst/>
          </a:prstGeom>
        </p:spPr>
      </p:pic>
    </p:spTree>
    <p:extLst>
      <p:ext uri="{BB962C8B-B14F-4D97-AF65-F5344CB8AC3E}">
        <p14:creationId xmlns:p14="http://schemas.microsoft.com/office/powerpoint/2010/main" val="11499519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17574</TotalTime>
  <Words>595</Words>
  <Application>Microsoft Office PowerPoint</Application>
  <PresentationFormat>Widescreen</PresentationFormat>
  <Paragraphs>74</Paragraphs>
  <Slides>17</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Antenna Black</vt:lpstr>
      <vt:lpstr>Arial</vt:lpstr>
      <vt:lpstr>Calibri</vt:lpstr>
      <vt:lpstr>Calibri Light</vt:lpstr>
      <vt:lpstr>Office Theme</vt:lpstr>
      <vt:lpstr>FAMILIES FORMING DISCIPLES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AOA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Oppermann</dc:creator>
  <cp:lastModifiedBy>Patrick Metts</cp:lastModifiedBy>
  <cp:revision>70</cp:revision>
  <dcterms:created xsi:type="dcterms:W3CDTF">2021-11-19T16:04:10Z</dcterms:created>
  <dcterms:modified xsi:type="dcterms:W3CDTF">2022-03-25T18:09:19Z</dcterms:modified>
</cp:coreProperties>
</file>