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330" r:id="rId3"/>
    <p:sldId id="331" r:id="rId4"/>
    <p:sldId id="260" r:id="rId5"/>
    <p:sldId id="332" r:id="rId6"/>
    <p:sldId id="325" r:id="rId7"/>
    <p:sldId id="285" r:id="rId8"/>
    <p:sldId id="333" r:id="rId9"/>
    <p:sldId id="324" r:id="rId10"/>
    <p:sldId id="321" r:id="rId11"/>
    <p:sldId id="327" r:id="rId12"/>
    <p:sldId id="328" r:id="rId13"/>
    <p:sldId id="329" r:id="rId14"/>
    <p:sldId id="322" r:id="rId15"/>
  </p:sldIdLst>
  <p:sldSz cx="12192000" cy="6858000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FFFF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1D610E6-1B81-8A45-9AE3-9925603657BE}" v="19" dt="2025-02-20T19:17:14.752"/>
    <p1510:client id="{C754C559-46FE-0257-6E99-1C02839D9EF6}" v="33" dt="2025-02-21T16:34:20.34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67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28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178380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926085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0927000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579511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4725796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3429689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0364028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04845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239371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437803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MX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77016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s-MX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s-MX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ECF60-19F8-4C88-A195-93F06459BF74}" type="datetimeFigureOut">
              <a:rPr lang="es-MX" smtClean="0"/>
              <a:t>21/02/2025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8947A-2726-4768-8CC2-C638D98E3F45}" type="slidenum">
              <a:rPr lang="es-MX" smtClean="0"/>
              <a:t>‹#›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25672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MX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pixabay.com/en/prayer-bible-christian-folded-hands-1308663/" TargetMode="External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XCljcyKW8CY?si=IgptgC5K3MFEjz2-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XCljcyKW8CY?feature=oembed" TargetMode="External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3AQP-eyWq5s?si=0gT7QWGVD1m6mUgc" TargetMode="External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3AQP-eyWq5s?feature=oembed" TargetMode="Externa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ainting of a person&#10;&#10;AI-generated content may be incorrect.">
            <a:extLst>
              <a:ext uri="{FF2B5EF4-FFF2-40B4-BE49-F238E27FC236}">
                <a16:creationId xmlns:a16="http://schemas.microsoft.com/office/drawing/2014/main" id="{A910EE70-FE8C-B080-E011-885B921ADE10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Subtitle 1"/>
          <p:cNvSpPr>
            <a:spLocks noGrp="1"/>
          </p:cNvSpPr>
          <p:nvPr>
            <p:ph type="subTitle" idx="1"/>
          </p:nvPr>
        </p:nvSpPr>
        <p:spPr>
          <a:xfrm>
            <a:off x="0" y="5118931"/>
            <a:ext cx="12192000" cy="1739069"/>
          </a:xfrm>
          <a:solidFill>
            <a:schemeClr val="bg1">
              <a:lumMod val="65000"/>
              <a:alpha val="78000"/>
            </a:schemeClr>
          </a:solidFill>
          <a:ln w="19050">
            <a:solidFill>
              <a:schemeClr val="tx1"/>
            </a:solidFill>
          </a:ln>
        </p:spPr>
        <p:txBody>
          <a:bodyPr>
            <a:noAutofit/>
          </a:bodyPr>
          <a:lstStyle/>
          <a:p>
            <a:r>
              <a:rPr lang="en-US" sz="2800" dirty="0">
                <a:solidFill>
                  <a:srgbClr val="000000"/>
                </a:solidFill>
                <a:effectLst/>
              </a:rPr>
              <a:t>LLAMADOS AL AMOR: LA AVENTURA DE LA VIDA EN CRISTO </a:t>
            </a:r>
            <a:endParaRPr lang="en-US" sz="3600" dirty="0"/>
          </a:p>
          <a:p>
            <a:pPr marL="342900" indent="-342900">
              <a:buFont typeface="Wingdings" pitchFamily="2" charset="2"/>
              <a:buChar char="v"/>
            </a:pPr>
            <a:r>
              <a:rPr lang="en-US" dirty="0">
                <a:effectLst/>
              </a:rPr>
              <a:t>TEMA: La </a:t>
            </a:r>
            <a:r>
              <a:rPr lang="en-US" dirty="0" err="1">
                <a:effectLst/>
              </a:rPr>
              <a:t>nueva</a:t>
            </a:r>
            <a:r>
              <a:rPr lang="en-US" dirty="0">
                <a:effectLst/>
              </a:rPr>
              <a:t> ley es la </a:t>
            </a:r>
            <a:r>
              <a:rPr lang="en-US" dirty="0" err="1">
                <a:effectLst/>
              </a:rPr>
              <a:t>plenitud</a:t>
            </a:r>
            <a:r>
              <a:rPr lang="en-US" dirty="0">
                <a:effectLst/>
              </a:rPr>
              <a:t> de la ley </a:t>
            </a:r>
            <a:r>
              <a:rPr lang="en-US" dirty="0" err="1">
                <a:effectLst/>
              </a:rPr>
              <a:t>antigua</a:t>
            </a:r>
            <a:r>
              <a:rPr lang="en-US" dirty="0">
                <a:effectLst/>
              </a:rPr>
              <a:t> </a:t>
            </a:r>
          </a:p>
          <a:p>
            <a:r>
              <a:rPr lang="en-US" sz="2000" dirty="0" err="1">
                <a:effectLst/>
              </a:rPr>
              <a:t>Encarnación</a:t>
            </a:r>
            <a:r>
              <a:rPr lang="en-US" sz="2000" dirty="0">
                <a:effectLst/>
              </a:rPr>
              <a:t> - Dios se </a:t>
            </a:r>
            <a:r>
              <a:rPr lang="en-US" sz="2000" dirty="0" err="1">
                <a:effectLst/>
              </a:rPr>
              <a:t>hace</a:t>
            </a:r>
            <a:r>
              <a:rPr lang="en-US" sz="2000" dirty="0">
                <a:effectLst/>
              </a:rPr>
              <a:t> Hombre, </a:t>
            </a:r>
            <a:r>
              <a:rPr lang="en-US" sz="2000" dirty="0" err="1">
                <a:effectLst/>
              </a:rPr>
              <a:t>Bienaventuranzas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como</a:t>
            </a:r>
            <a:r>
              <a:rPr lang="en-US" sz="2000" dirty="0">
                <a:effectLst/>
              </a:rPr>
              <a:t> </a:t>
            </a:r>
            <a:r>
              <a:rPr lang="en-US" sz="2000" dirty="0" err="1">
                <a:effectLst/>
              </a:rPr>
              <a:t>el</a:t>
            </a:r>
            <a:r>
              <a:rPr lang="en-US" sz="2000" dirty="0">
                <a:effectLst/>
              </a:rPr>
              <a:t> Camino de Cristo </a:t>
            </a:r>
            <a:endParaRPr lang="en-US" sz="2800" dirty="0"/>
          </a:p>
          <a:p>
            <a:pPr marL="0" marR="0" algn="ctr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" name="Picture 4" descr="page1image1042915136">
            <a:extLst>
              <a:ext uri="{FF2B5EF4-FFF2-40B4-BE49-F238E27FC236}">
                <a16:creationId xmlns:a16="http://schemas.microsoft.com/office/drawing/2014/main" id="{1712AAE8-C29D-324B-4AF0-0B66D2F7A5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1487" y="215160"/>
            <a:ext cx="5509026" cy="18557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312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C448FA1-A8F5-B5F3-F9BB-182E4BFFD1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C1DD1A8A-57D5-4A81-AD04-532B043C56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in front of a large crowd&#10;&#10;AI-generated content may be incorrect.">
            <a:extLst>
              <a:ext uri="{FF2B5EF4-FFF2-40B4-BE49-F238E27FC236}">
                <a16:creationId xmlns:a16="http://schemas.microsoft.com/office/drawing/2014/main" id="{CD73FF5A-0031-9737-B340-2769A9B03E2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9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07891EC-4501-44ED-A8C8-B11B6DB767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9371463-0DAD-F6D8-054E-C340C707E897}"/>
              </a:ext>
            </a:extLst>
          </p:cNvPr>
          <p:cNvSpPr txBox="1"/>
          <p:nvPr/>
        </p:nvSpPr>
        <p:spPr>
          <a:xfrm>
            <a:off x="1097280" y="325550"/>
            <a:ext cx="10058400" cy="1162702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b">
            <a:normAutofit/>
          </a:bodyPr>
          <a:lstStyle/>
          <a:p>
            <a:pPr marL="0" marR="0" algn="ctr">
              <a:lnSpc>
                <a:spcPct val="90000"/>
              </a:lnSpc>
              <a:spcBef>
                <a:spcPct val="0"/>
              </a:spcBef>
              <a:spcAft>
                <a:spcPts val="800"/>
              </a:spcAft>
            </a:pPr>
            <a:r>
              <a:rPr lang="en-US" sz="7200" dirty="0">
                <a:solidFill>
                  <a:srgbClr val="FFFFFF"/>
                </a:solidFill>
                <a:effectLst/>
                <a:latin typeface="+mj-lt"/>
                <a:ea typeface="+mj-ea"/>
                <a:cs typeface="+mj-cs"/>
              </a:rPr>
              <a:t>Mateo 5:1-12 </a:t>
            </a:r>
          </a:p>
        </p:txBody>
      </p:sp>
    </p:spTree>
    <p:extLst>
      <p:ext uri="{BB962C8B-B14F-4D97-AF65-F5344CB8AC3E}">
        <p14:creationId xmlns:p14="http://schemas.microsoft.com/office/powerpoint/2010/main" val="1389080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6157314-0950-BC4A-61EF-587342218E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B18D7252-FEF0-3FF1-037E-EDBDA146F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A group of people standing in front of a large crowd&#10;&#10;AI-generated content may be incorrect.">
            <a:extLst>
              <a:ext uri="{FF2B5EF4-FFF2-40B4-BE49-F238E27FC236}">
                <a16:creationId xmlns:a16="http://schemas.microsoft.com/office/drawing/2014/main" id="{2E7AAFCD-E91E-24F7-242F-6563EEB1ABA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20495"/>
          <a:stretch/>
        </p:blipFill>
        <p:spPr>
          <a:xfrm>
            <a:off x="-3047" y="10"/>
            <a:ext cx="12191999" cy="6857990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750949DF-6476-A3FF-52FB-D218775AC99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7602"/>
            <a:ext cx="12191999" cy="3162146"/>
          </a:xfrm>
          <a:prstGeom prst="rect">
            <a:avLst/>
          </a:prstGeom>
          <a:gradFill flip="none" rotWithShape="1">
            <a:gsLst>
              <a:gs pos="0">
                <a:srgbClr val="000000">
                  <a:alpha val="0"/>
                </a:srgbClr>
              </a:gs>
              <a:gs pos="25000">
                <a:srgbClr val="000000">
                  <a:alpha val="15000"/>
                </a:srgbClr>
              </a:gs>
              <a:gs pos="75000">
                <a:srgbClr val="000000">
                  <a:alpha val="15000"/>
                </a:srgbClr>
              </a:gs>
              <a:gs pos="50000">
                <a:srgbClr val="000000">
                  <a:alpha val="30000"/>
                </a:srgbClr>
              </a:gs>
              <a:gs pos="100000">
                <a:srgbClr val="000000">
                  <a:alpha val="0"/>
                </a:srgbClr>
              </a:gs>
            </a:gsLst>
            <a:lin ang="162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B15E038-C65F-DB36-3122-6A8957C1F9ED}"/>
              </a:ext>
            </a:extLst>
          </p:cNvPr>
          <p:cNvSpPr txBox="1"/>
          <p:nvPr/>
        </p:nvSpPr>
        <p:spPr>
          <a:xfrm>
            <a:off x="1361431" y="696674"/>
            <a:ext cx="9463042" cy="575349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latin typeface="Calibri"/>
                <a:ea typeface="Calibri"/>
                <a:cs typeface="Times New Roman"/>
              </a:rPr>
              <a:t>En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el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Antiguo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Testamento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cada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alianza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que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los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israelitas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hicieron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con Dios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venía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acompañada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de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una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promesa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. Por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ejemplo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cuando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en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Génesis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>
                <a:solidFill>
                  <a:srgbClr val="FF0000"/>
                </a:solidFill>
                <a:effectLst/>
                <a:latin typeface="Calibri"/>
                <a:ea typeface="Calibri"/>
                <a:cs typeface="Times New Roman"/>
              </a:rPr>
              <a:t>12:1-3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Dios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hizo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la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alianza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con Abraham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28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Dios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dijo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que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si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Abraham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guardaba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el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pacto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Dios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cumpliría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Su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promesa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y le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daría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a Abraham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muchos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descendientes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, tierras, ¡y se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conver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-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tirían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en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una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bendición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para todo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el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800" dirty="0" err="1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mundo</a:t>
            </a:r>
            <a:r>
              <a:rPr lang="en-US" sz="2800" dirty="0">
                <a:solidFill>
                  <a:schemeClr val="bg1"/>
                </a:solidFill>
                <a:effectLst/>
                <a:latin typeface="Calibri"/>
                <a:ea typeface="Calibri"/>
                <a:cs typeface="Times New Roman"/>
              </a:rPr>
              <a:t>!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30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¡Por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Bienaventuranza</a:t>
            </a:r>
            <a:r>
              <a:rPr lang="en-US" sz="3000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Bendición,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Jesús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también</a:t>
            </a: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</a:t>
            </a: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0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promesa</a:t>
            </a:r>
            <a:r>
              <a:rPr lang="en-US" sz="3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0176560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8447-8AF4-4D76-59BC-CB72A6EC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2F93B6-33A4-D0F2-9F30-F06525FC704F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2C0E1-4E5D-5092-8B35-715D5DA26001}"/>
              </a:ext>
            </a:extLst>
          </p:cNvPr>
          <p:cNvSpPr txBox="1"/>
          <p:nvPr/>
        </p:nvSpPr>
        <p:spPr>
          <a:xfrm>
            <a:off x="2210171" y="185319"/>
            <a:ext cx="77716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CONVERSACIÓN FAMILIAR y ACTIVIDAD</a:t>
            </a:r>
            <a:endParaRPr lang="es-MX" sz="5400" b="1" dirty="0">
              <a:solidFill>
                <a:srgbClr val="FF0000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E3486B-F8EA-DFCC-811C-CF642104051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7718" y="1178385"/>
            <a:ext cx="4336564" cy="5574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73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C77938-5123-946A-F7D4-25F19E364F3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1E621A4F-380A-716F-3785-A08903670DF5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B21571-234D-2170-B803-4ABBD0D9E70B}"/>
              </a:ext>
            </a:extLst>
          </p:cNvPr>
          <p:cNvSpPr txBox="1"/>
          <p:nvPr/>
        </p:nvSpPr>
        <p:spPr>
          <a:xfrm>
            <a:off x="5260681" y="185319"/>
            <a:ext cx="167064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MISION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331BEDC-9B88-7406-73C0-7024883CAA7C}"/>
              </a:ext>
            </a:extLst>
          </p:cNvPr>
          <p:cNvSpPr txBox="1"/>
          <p:nvPr/>
        </p:nvSpPr>
        <p:spPr>
          <a:xfrm>
            <a:off x="770965" y="1263843"/>
            <a:ext cx="11011732" cy="268823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000" b="1" dirty="0">
                <a:latin typeface="Calibri"/>
                <a:ea typeface="Calibri"/>
                <a:cs typeface="Times New Roman"/>
              </a:rPr>
              <a:t>Su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b="1" dirty="0" err="1">
                <a:effectLst/>
                <a:latin typeface="Calibri"/>
                <a:ea typeface="Calibri"/>
                <a:cs typeface="Times New Roman"/>
              </a:rPr>
              <a:t>mision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 familiar </a:t>
            </a:r>
            <a:r>
              <a:rPr lang="en-US" sz="2000" b="1" dirty="0" err="1">
                <a:effectLst/>
                <a:latin typeface="Calibri"/>
                <a:ea typeface="Calibri"/>
                <a:cs typeface="Times New Roman"/>
              </a:rPr>
              <a:t>en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b="1" dirty="0" err="1">
                <a:effectLst/>
                <a:latin typeface="Calibri"/>
                <a:ea typeface="Calibri"/>
                <a:cs typeface="Times New Roman"/>
              </a:rPr>
              <a:t>el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2000" b="1" dirty="0" err="1">
                <a:effectLst/>
                <a:latin typeface="Calibri"/>
                <a:ea typeface="Calibri"/>
                <a:cs typeface="Times New Roman"/>
              </a:rPr>
              <a:t>hogar</a:t>
            </a:r>
            <a:r>
              <a:rPr lang="en-US" sz="2000" b="1" dirty="0">
                <a:effectLst/>
                <a:latin typeface="Calibri"/>
                <a:ea typeface="Calibri"/>
                <a:cs typeface="Times New Roman"/>
              </a:rPr>
              <a:t> es: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Miren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los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videos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sobre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la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Encarnación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y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el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Sermón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de la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Montaña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.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romanLcPeriod"/>
            </a:pPr>
            <a:r>
              <a:rPr lang="en-US" dirty="0">
                <a:effectLst/>
                <a:latin typeface="Calibri"/>
                <a:ea typeface="Calibri"/>
                <a:cs typeface="Times New Roman"/>
              </a:rPr>
              <a:t>Como familia,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decidan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cómo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vivirán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effectLst/>
                <a:latin typeface="Calibri"/>
                <a:ea typeface="Calibri"/>
                <a:cs typeface="Times New Roman"/>
              </a:rPr>
              <a:t>juntos</a:t>
            </a:r>
            <a:r>
              <a:rPr lang="en-US" dirty="0">
                <a:effectLst/>
                <a:latin typeface="Calibri"/>
                <a:ea typeface="Calibri"/>
                <a:cs typeface="Times New Roman"/>
              </a:rPr>
              <a:t> la Cuaresma..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pregunta</a:t>
            </a:r>
            <a:r>
              <a:rPr lang="en-US" dirty="0">
                <a:latin typeface="Calibri"/>
                <a:ea typeface="Calibri"/>
                <a:cs typeface="Times New Roman"/>
              </a:rPr>
              <a:t> a Dios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cómo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quiere</a:t>
            </a:r>
            <a:r>
              <a:rPr lang="en-US" dirty="0">
                <a:latin typeface="Calibri"/>
                <a:ea typeface="Calibri"/>
                <a:cs typeface="Times New Roman"/>
              </a:rPr>
              <a:t> que su familia prepare sus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corazones</a:t>
            </a:r>
            <a:r>
              <a:rPr lang="en-US" dirty="0">
                <a:latin typeface="Calibri"/>
                <a:ea typeface="Calibri"/>
                <a:cs typeface="Times New Roman"/>
              </a:rPr>
              <a:t> para Jesús.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Prepárate</a:t>
            </a:r>
            <a:r>
              <a:rPr lang="en-US" dirty="0">
                <a:latin typeface="Calibri"/>
                <a:ea typeface="Calibri"/>
                <a:cs typeface="Times New Roman"/>
              </a:rPr>
              <a:t> para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compartir</a:t>
            </a:r>
            <a:r>
              <a:rPr lang="en-US" dirty="0">
                <a:latin typeface="Calibri"/>
                <a:ea typeface="Calibri"/>
                <a:cs typeface="Times New Roman"/>
              </a:rPr>
              <a:t>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tu</a:t>
            </a:r>
            <a:r>
              <a:rPr lang="en-US" dirty="0">
                <a:latin typeface="Calibri"/>
                <a:ea typeface="Calibri"/>
                <a:cs typeface="Times New Roman"/>
              </a:rPr>
              <a:t> plan en la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reunión</a:t>
            </a:r>
            <a:r>
              <a:rPr lang="en-US" dirty="0">
                <a:latin typeface="Calibri"/>
                <a:ea typeface="Calibri"/>
                <a:cs typeface="Times New Roman"/>
              </a:rPr>
              <a:t> de la </a:t>
            </a:r>
            <a:r>
              <a:rPr lang="en-US" dirty="0" err="1">
                <a:latin typeface="Calibri"/>
                <a:ea typeface="Calibri"/>
                <a:cs typeface="Times New Roman"/>
              </a:rPr>
              <a:t>semana</a:t>
            </a:r>
            <a:r>
              <a:rPr lang="en-US" dirty="0">
                <a:latin typeface="Calibri"/>
                <a:ea typeface="Calibri"/>
                <a:cs typeface="Times New Roman"/>
              </a:rPr>
              <a:t> 3.</a:t>
            </a:r>
          </a:p>
          <a:p>
            <a:pPr marL="1257300" lvl="2" indent="-342900">
              <a:lnSpc>
                <a:spcPct val="107000"/>
              </a:lnSpc>
              <a:buFont typeface="+mj-lt"/>
              <a:buAutoNum type="romanLcPeriod"/>
            </a:pPr>
            <a:endParaRPr lang="en-US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68580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                     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Consideren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los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tres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pilares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de la Cuaresma de Oración,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Ayuno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y </a:t>
            </a:r>
            <a:r>
              <a:rPr lang="en-US" sz="1800" dirty="0" err="1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Limosna</a:t>
            </a:r>
            <a:r>
              <a:rPr lang="en-US" sz="1800" dirty="0">
                <a:solidFill>
                  <a:schemeClr val="accent2"/>
                </a:solidFill>
                <a:effectLst/>
                <a:latin typeface="Calibri"/>
                <a:ea typeface="Calibri"/>
                <a:cs typeface="Times New Roman"/>
              </a:rPr>
              <a:t> 			</a:t>
            </a:r>
            <a:r>
              <a:rPr lang="en-US" dirty="0">
                <a:solidFill>
                  <a:schemeClr val="accent2"/>
                </a:solidFill>
                <a:latin typeface="Calibri"/>
                <a:ea typeface="Calibri"/>
                <a:cs typeface="Times New Roman"/>
              </a:rPr>
              <a:t>                                    	</a:t>
            </a:r>
          </a:p>
          <a:p>
            <a:pPr marL="685800" marR="0">
              <a:lnSpc>
                <a:spcPct val="107000"/>
              </a:lnSpc>
              <a:spcAft>
                <a:spcPts val="800"/>
              </a:spcAft>
            </a:pP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iii.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Reúnanse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alrededor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del altar de su casa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Coronilla de la Divina Misericordia</a:t>
            </a:r>
          </a:p>
        </p:txBody>
      </p:sp>
      <p:pic>
        <p:nvPicPr>
          <p:cNvPr id="3" name="Picture 2" descr="A logo of fish and hands&#10;&#10;AI-generated content may be incorrect.">
            <a:extLst>
              <a:ext uri="{FF2B5EF4-FFF2-40B4-BE49-F238E27FC236}">
                <a16:creationId xmlns:a16="http://schemas.microsoft.com/office/drawing/2014/main" id="{7CF9331A-9010-614A-5F6F-3F3439F8F0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32390" y="4302984"/>
            <a:ext cx="4288881" cy="23071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940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D009D6D5-DAC2-4A8B-A17A-E206B9012D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C06C97-1899-FBC1-04AB-4D29BA9FBB08}"/>
              </a:ext>
            </a:extLst>
          </p:cNvPr>
          <p:cNvSpPr txBox="1"/>
          <p:nvPr/>
        </p:nvSpPr>
        <p:spPr>
          <a:xfrm>
            <a:off x="247514" y="1052304"/>
            <a:ext cx="5734187" cy="577171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Jesús,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familias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siempre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felicidad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provi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Tu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rectitud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Bienaventurados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mansos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porque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heredarán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tierra.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enséñanos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humildes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todos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poner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demás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antes que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mismos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reconocer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verdadera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grandeza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radica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demás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corazón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amoroso.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Tú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Abre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nuestros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ojos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amor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tienes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uno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nosotros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Danos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coraje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dejar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ese amor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medida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hacemos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todo lo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posible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camino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trazado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ayúdanos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cuando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luchemos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rodean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podamos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encontrar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verdad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la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vida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servicio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de-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jarnos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servir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nombre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Jesucristo Nuestro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Señor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Amén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endParaRPr lang="en-US" sz="1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Aft>
                <a:spcPts val="800"/>
              </a:spcAft>
            </a:pPr>
            <a:r>
              <a:rPr lang="en-U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Adapted from www.catholic.org and www.commongrace.org</a:t>
            </a:r>
          </a:p>
          <a:p>
            <a:pPr indent="-22860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en-US" sz="160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FC7EF6A-3084-92C0-AA17-8E989445AF3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A6C771F-C8BD-F38F-4DB8-94C4C7DBE29B}"/>
              </a:ext>
            </a:extLst>
          </p:cNvPr>
          <p:cNvSpPr txBox="1"/>
          <p:nvPr/>
        </p:nvSpPr>
        <p:spPr>
          <a:xfrm>
            <a:off x="247514" y="33978"/>
            <a:ext cx="57341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tx2"/>
                </a:solidFill>
              </a:rPr>
              <a:t>Oración final</a:t>
            </a:r>
          </a:p>
        </p:txBody>
      </p:sp>
    </p:spTree>
    <p:extLst>
      <p:ext uri="{BB962C8B-B14F-4D97-AF65-F5344CB8AC3E}">
        <p14:creationId xmlns:p14="http://schemas.microsoft.com/office/powerpoint/2010/main" val="22702051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erson praying with their hands folded over a bible&#10;&#10;Description automatically generated">
            <a:extLst>
              <a:ext uri="{FF2B5EF4-FFF2-40B4-BE49-F238E27FC236}">
                <a16:creationId xmlns:a16="http://schemas.microsoft.com/office/drawing/2014/main" id="{8F0C122B-5567-9CAC-3393-EBAF773A21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3"/>
              </a:ext>
            </a:extLst>
          </a:blip>
          <a:srcRect l="6582" t="9091" r="16717"/>
          <a:stretch/>
        </p:blipFill>
        <p:spPr>
          <a:xfrm>
            <a:off x="6096000" y="10"/>
            <a:ext cx="6095999" cy="6857990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438000" y="774480"/>
            <a:ext cx="3438144" cy="112471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 cap="all" baseline="30000" dirty="0"/>
              <a:t>ORACIÓN DE APERTURA</a:t>
            </a:r>
            <a:endParaRPr lang="en-US" sz="5400" cap="all" baseline="30000" dirty="0"/>
          </a:p>
        </p:txBody>
      </p:sp>
      <p:sp>
        <p:nvSpPr>
          <p:cNvPr id="3" name="Rectangle 2"/>
          <p:cNvSpPr/>
          <p:nvPr/>
        </p:nvSpPr>
        <p:spPr>
          <a:xfrm>
            <a:off x="264447" y="2120219"/>
            <a:ext cx="5831553" cy="3963301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 err="1"/>
              <a:t>Señor</a:t>
            </a:r>
            <a:r>
              <a:rPr lang="en-US" sz="2800" dirty="0"/>
              <a:t> Jesucristo, te </a:t>
            </a:r>
            <a:r>
              <a:rPr lang="en-US" sz="2800" dirty="0" err="1"/>
              <a:t>confiamos</a:t>
            </a:r>
            <a:r>
              <a:rPr lang="en-US" sz="2800" dirty="0"/>
              <a:t> a </a:t>
            </a:r>
            <a:r>
              <a:rPr lang="en-US" sz="2800" dirty="0" err="1"/>
              <a:t>nuestra</a:t>
            </a:r>
            <a:r>
              <a:rPr lang="en-US" sz="2800" dirty="0"/>
              <a:t> familia y te pedimos Tu </a:t>
            </a:r>
            <a:r>
              <a:rPr lang="en-US" sz="2800" dirty="0" err="1"/>
              <a:t>bendición</a:t>
            </a:r>
            <a:r>
              <a:rPr lang="en-US" sz="2800" dirty="0"/>
              <a:t> y </a:t>
            </a:r>
            <a:r>
              <a:rPr lang="en-US" sz="2800" dirty="0" err="1"/>
              <a:t>protección</a:t>
            </a:r>
            <a:r>
              <a:rPr lang="en-US" sz="2800" dirty="0"/>
              <a:t>. Te </a:t>
            </a:r>
            <a:r>
              <a:rPr lang="en-US" sz="2800" dirty="0" err="1"/>
              <a:t>amamos</a:t>
            </a:r>
            <a:r>
              <a:rPr lang="en-US" sz="2800" dirty="0"/>
              <a:t> </a:t>
            </a:r>
            <a:r>
              <a:rPr lang="en-US" sz="2800" dirty="0" err="1"/>
              <a:t>Señor</a:t>
            </a:r>
            <a:r>
              <a:rPr lang="en-US" sz="2800" dirty="0"/>
              <a:t> Jesús con todo </a:t>
            </a:r>
            <a:r>
              <a:rPr lang="en-US" sz="2800" dirty="0" err="1"/>
              <a:t>nuestro</a:t>
            </a:r>
            <a:r>
              <a:rPr lang="en-US" sz="2800" dirty="0"/>
              <a:t> </a:t>
            </a:r>
            <a:r>
              <a:rPr lang="en-US" sz="2800" dirty="0" err="1"/>
              <a:t>corazón</a:t>
            </a:r>
            <a:r>
              <a:rPr lang="en-US" sz="2800" dirty="0"/>
              <a:t>, </a:t>
            </a:r>
            <a:r>
              <a:rPr lang="en-US" sz="2800" dirty="0" err="1"/>
              <a:t>ayúdanos</a:t>
            </a:r>
            <a:r>
              <a:rPr lang="en-US" sz="2800" dirty="0"/>
              <a:t> a </a:t>
            </a:r>
            <a:r>
              <a:rPr lang="en-US" sz="2800" dirty="0" err="1"/>
              <a:t>parecernos</a:t>
            </a:r>
            <a:r>
              <a:rPr lang="en-US" sz="2800" dirty="0"/>
              <a:t> </a:t>
            </a:r>
            <a:r>
              <a:rPr lang="en-US" sz="2800" dirty="0" err="1"/>
              <a:t>más</a:t>
            </a:r>
            <a:r>
              <a:rPr lang="en-US" sz="2800" dirty="0"/>
              <a:t> a la Sagrada Familia; y que </a:t>
            </a:r>
            <a:r>
              <a:rPr lang="en-US" sz="2800" dirty="0" err="1"/>
              <a:t>seamos</a:t>
            </a:r>
            <a:r>
              <a:rPr lang="en-US" sz="2800" dirty="0"/>
              <a:t> </a:t>
            </a:r>
            <a:r>
              <a:rPr lang="en-US" sz="2800" dirty="0" err="1"/>
              <a:t>amables</a:t>
            </a:r>
            <a:r>
              <a:rPr lang="en-US" sz="2800" dirty="0"/>
              <a:t>, amorosos y </a:t>
            </a:r>
            <a:r>
              <a:rPr lang="en-US" sz="2800" dirty="0" err="1"/>
              <a:t>pacientes</a:t>
            </a:r>
            <a:r>
              <a:rPr lang="en-US" sz="2800" dirty="0"/>
              <a:t>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unos</a:t>
            </a:r>
            <a:r>
              <a:rPr lang="en-US" sz="2800" dirty="0"/>
              <a:t> con </a:t>
            </a:r>
            <a:r>
              <a:rPr lang="en-US" sz="2800" dirty="0" err="1"/>
              <a:t>los</a:t>
            </a:r>
            <a:r>
              <a:rPr lang="en-US" sz="2800" dirty="0"/>
              <a:t> </a:t>
            </a:r>
            <a:r>
              <a:rPr lang="en-US" sz="2800" dirty="0" err="1"/>
              <a:t>otros</a:t>
            </a:r>
            <a:r>
              <a:rPr lang="en-US" sz="2800" dirty="0"/>
              <a:t>. Danos </a:t>
            </a:r>
            <a:r>
              <a:rPr lang="en-US" sz="2800" dirty="0" err="1"/>
              <a:t>toda</a:t>
            </a:r>
            <a:r>
              <a:rPr lang="en-US" sz="2800" dirty="0"/>
              <a:t> la </a:t>
            </a:r>
            <a:r>
              <a:rPr lang="en-US" sz="2800" dirty="0" err="1"/>
              <a:t>gracia</a:t>
            </a:r>
            <a:r>
              <a:rPr lang="en-US" sz="2800" dirty="0"/>
              <a:t> que </a:t>
            </a:r>
            <a:r>
              <a:rPr lang="en-US" sz="2800" dirty="0" err="1"/>
              <a:t>necesitamos</a:t>
            </a:r>
            <a:r>
              <a:rPr lang="en-US" sz="2800" dirty="0"/>
              <a:t> para </a:t>
            </a:r>
            <a:r>
              <a:rPr lang="en-US" sz="2800" dirty="0" err="1"/>
              <a:t>convertirnos</a:t>
            </a:r>
            <a:r>
              <a:rPr lang="en-US" sz="2800" dirty="0"/>
              <a:t> en santos y Tus </a:t>
            </a:r>
            <a:r>
              <a:rPr lang="en-US" sz="2800" dirty="0" err="1"/>
              <a:t>discípulos</a:t>
            </a:r>
            <a:r>
              <a:rPr lang="en-US" sz="2800" dirty="0"/>
              <a:t> </a:t>
            </a:r>
            <a:r>
              <a:rPr lang="en-US" sz="2800" dirty="0" err="1"/>
              <a:t>fieles</a:t>
            </a:r>
            <a:r>
              <a:rPr lang="en-US" sz="2800" dirty="0"/>
              <a:t>.</a:t>
            </a:r>
          </a:p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800" dirty="0"/>
              <a:t> </a:t>
            </a:r>
            <a:r>
              <a:rPr lang="en-US" sz="2800" dirty="0" err="1"/>
              <a:t>Amén</a:t>
            </a:r>
            <a:r>
              <a:rPr lang="en-US" sz="2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695942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1078523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846C432-B645-5391-B47B-A99B9DA62218}"/>
              </a:ext>
            </a:extLst>
          </p:cNvPr>
          <p:cNvSpPr txBox="1"/>
          <p:nvPr/>
        </p:nvSpPr>
        <p:spPr>
          <a:xfrm>
            <a:off x="3041012" y="335430"/>
            <a:ext cx="572813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b="1" dirty="0">
                <a:solidFill>
                  <a:schemeClr val="bg1"/>
                </a:solidFill>
                <a:effectLst/>
                <a:latin typeface="Montserrat" pitchFamily="2" charset="77"/>
              </a:rPr>
              <a:t>ROMPEHIELOS </a:t>
            </a:r>
            <a:endParaRPr lang="en-US" sz="4800" dirty="0">
              <a:solidFill>
                <a:schemeClr val="bg1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BBAC410-60A5-0535-BDE2-0CC152403FE3}"/>
              </a:ext>
            </a:extLst>
          </p:cNvPr>
          <p:cNvSpPr txBox="1"/>
          <p:nvPr/>
        </p:nvSpPr>
        <p:spPr>
          <a:xfrm>
            <a:off x="4203492" y="1209468"/>
            <a:ext cx="378501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i="1" dirty="0" err="1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Mímica</a:t>
            </a:r>
            <a:r>
              <a:rPr lang="en-US" sz="2400" i="1" dirty="0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 de </a:t>
            </a:r>
            <a:r>
              <a:rPr lang="en-US" sz="2400" i="1" dirty="0" err="1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los</a:t>
            </a:r>
            <a:r>
              <a:rPr lang="en-US" sz="2400" i="1" dirty="0">
                <a:solidFill>
                  <a:srgbClr val="2B2823"/>
                </a:solidFill>
                <a:effectLst/>
                <a:latin typeface="Garamond" panose="02020404030301010803" pitchFamily="18" charset="0"/>
              </a:rPr>
              <a:t> Diez Mandamientos </a:t>
            </a:r>
            <a:endParaRPr lang="en-US" sz="2400" dirty="0">
              <a:effectLst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6A68A78-A4DF-F6E5-785B-246F687FC726}"/>
              </a:ext>
            </a:extLst>
          </p:cNvPr>
          <p:cNvSpPr txBox="1"/>
          <p:nvPr/>
        </p:nvSpPr>
        <p:spPr>
          <a:xfrm>
            <a:off x="457199" y="1982371"/>
            <a:ext cx="111751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b="1" dirty="0">
                <a:solidFill>
                  <a:srgbClr val="2B2823"/>
                </a:solidFill>
                <a:effectLst/>
                <a:latin typeface="Arial" panose="020B0604020202020204" pitchFamily="34" charset="0"/>
              </a:rPr>
              <a:t>Paso 1: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Imprime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,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recorta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y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dobla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cada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mandamiento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. (1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juego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por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familia)</a:t>
            </a:r>
            <a:br>
              <a:rPr lang="en-US" sz="1800" dirty="0">
                <a:solidFill>
                  <a:srgbClr val="2B2823"/>
                </a:solidFill>
                <a:effectLst/>
                <a:latin typeface="ArialMT"/>
              </a:rPr>
            </a:br>
            <a:r>
              <a:rPr lang="en-US" sz="1800" b="1" dirty="0">
                <a:solidFill>
                  <a:srgbClr val="2B2823"/>
                </a:solidFill>
                <a:effectLst/>
                <a:latin typeface="Arial" panose="020B0604020202020204" pitchFamily="34" charset="0"/>
              </a:rPr>
              <a:t>Paso 2: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Coloque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cada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juego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de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tiras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dobladas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en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una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bolsa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o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recipiente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. </a:t>
            </a:r>
            <a:endParaRPr lang="en-US" dirty="0">
              <a:effectLst/>
            </a:endParaRPr>
          </a:p>
          <a:p>
            <a:r>
              <a:rPr lang="en-US" sz="1800" b="1" dirty="0">
                <a:solidFill>
                  <a:srgbClr val="2B2823"/>
                </a:solidFill>
                <a:effectLst/>
                <a:latin typeface="Arial" panose="020B0604020202020204" pitchFamily="34" charset="0"/>
              </a:rPr>
              <a:t>Paso 3: 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Los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miembros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de la familia se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turnan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para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sacar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un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pedazo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de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papel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y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actuar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sen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mímica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lo que está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escrito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en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él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mientras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el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resto del grupo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intenta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 </a:t>
            </a:r>
            <a:r>
              <a:rPr lang="en-US" sz="1800" dirty="0" err="1">
                <a:solidFill>
                  <a:srgbClr val="2B2823"/>
                </a:solidFill>
                <a:effectLst/>
                <a:latin typeface="ArialMT"/>
              </a:rPr>
              <a:t>adivinar</a:t>
            </a:r>
            <a:r>
              <a:rPr lang="en-US" sz="1800" dirty="0">
                <a:solidFill>
                  <a:srgbClr val="2B2823"/>
                </a:solidFill>
                <a:effectLst/>
                <a:latin typeface="ArialMT"/>
              </a:rPr>
              <a:t>.. </a:t>
            </a:r>
            <a:endParaRPr lang="en-US" dirty="0">
              <a:effectLst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F27BF9ED-7DB5-2B91-CD49-FCFC5ACEFC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012" y="3493938"/>
            <a:ext cx="52324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1705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7926AA0-C0EE-5D61-30AE-5A7E8F1FD84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047" y="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446724" y="-662652"/>
            <a:ext cx="3822189" cy="18999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6000" dirty="0">
              <a:latin typeface="Acumin Pro" panose="020B08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000" dirty="0">
                <a:latin typeface="Acumin Pro"/>
                <a:ea typeface="+mj-ea"/>
                <a:cs typeface="+mj-cs"/>
              </a:rPr>
              <a:t>REVISION</a:t>
            </a:r>
            <a:endParaRPr lang="en-US" sz="6000" dirty="0" err="1">
              <a:latin typeface="Acumin Pro" panose="020B0804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396625" y="1475875"/>
            <a:ext cx="5543229" cy="51435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pasado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aprendimos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acerca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Diez Mandamientos (las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reglas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</a:t>
            </a:r>
            <a:r>
              <a:rPr lang="en-US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ales clave de la Antigua Ley,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basadas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 la ley moral natural) que Dios les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para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enseñar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recordarles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conceptos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básicos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cómo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 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habían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hecho un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aaliaza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acuerdo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sagrado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Dios en la que se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suponía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debían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mandamientos de Dios y,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cambio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Dios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sería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 Dios.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Él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amaría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protegería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Sus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propios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hijos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Sin embargo,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israelitas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menudo no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estaban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dispuestos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seguir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cumplir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pacto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que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habían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hecho con Dios. 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¡Pero Dios, que es amor,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tenía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un plan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maravilloso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16339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E7926AA0-C0EE-5D61-30AE-5A7E8F1FD845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4000"/>
          </a:blip>
          <a:srcRect r="24214" b="1"/>
          <a:stretch/>
        </p:blipFill>
        <p:spPr>
          <a:xfrm>
            <a:off x="0" y="-134911"/>
            <a:ext cx="12191999" cy="699291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2977" y="996094"/>
            <a:ext cx="5872985" cy="29300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000" dirty="0">
                <a:latin typeface="Acumin Pro" panose="020B0804020202020204" pitchFamily="34" charset="0"/>
                <a:ea typeface="+mj-ea"/>
                <a:cs typeface="+mj-cs"/>
              </a:rPr>
              <a:t>  </a:t>
            </a:r>
            <a:r>
              <a:rPr lang="en-US" sz="4000" dirty="0" err="1">
                <a:latin typeface="Acumin Pro" panose="020B0804020202020204" pitchFamily="34" charset="0"/>
                <a:ea typeface="+mj-ea"/>
                <a:cs typeface="+mj-cs"/>
              </a:rPr>
              <a:t>Jeremías</a:t>
            </a:r>
            <a:r>
              <a:rPr lang="en-US" sz="4000" dirty="0">
                <a:latin typeface="Acumin Pro" panose="020B0804020202020204" pitchFamily="34" charset="0"/>
                <a:ea typeface="+mj-ea"/>
                <a:cs typeface="+mj-cs"/>
              </a:rPr>
              <a:t> 31:31-34</a:t>
            </a: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Acumin Pro" panose="020B0804020202020204" pitchFamily="34" charset="0"/>
              <a:ea typeface="+mj-ea"/>
              <a:cs typeface="+mj-cs"/>
            </a:endParaRPr>
          </a:p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endParaRPr lang="en-US" sz="4000" dirty="0">
              <a:latin typeface="Acumin Pro" panose="020B0804020202020204" pitchFamily="34" charset="0"/>
              <a:ea typeface="+mj-ea"/>
              <a:cs typeface="+mj-cs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489559" y="954469"/>
            <a:ext cx="6235337" cy="556889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“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Vienen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días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dice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Señor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en que haré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una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nueva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alianza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con la casa de Israel y con la casa de Judá. No será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como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la que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hice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con sus padres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día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que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tomé de la mano y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saque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́ de la tierra de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Egipto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;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porque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romp-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ieron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mi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pacto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y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tuve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que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mostrarme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como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su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amo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dice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Señor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. Pero esta es la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alianza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que haré con la casa de Israel después de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aquellos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días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dice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Señor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.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Pondre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́ mi ley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dentro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de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y la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escribire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́ en sus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corazones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;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Yo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seré su Dios, y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serán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mi pueblo. Ya no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tendrán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necesidad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de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enseñar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a sus amigos y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parientes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a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conocer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al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Señor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. Todos,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desde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más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pequeños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hasta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los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más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grandes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me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conocerán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dice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el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Señor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,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porque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perdonare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́ sus malas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acciones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y no me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acordare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́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más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 de sus </a:t>
            </a:r>
            <a:r>
              <a:rPr lang="en-US" sz="2400" b="1" dirty="0" err="1">
                <a:solidFill>
                  <a:srgbClr val="D12128"/>
                </a:solidFill>
                <a:effectLst/>
                <a:latin typeface="MinionPro"/>
              </a:rPr>
              <a:t>pecados</a:t>
            </a:r>
            <a:r>
              <a:rPr lang="en-US" sz="2400" b="1" dirty="0">
                <a:solidFill>
                  <a:srgbClr val="D12128"/>
                </a:solidFill>
                <a:effectLst/>
                <a:latin typeface="MinionPro"/>
              </a:rPr>
              <a:t>”.</a:t>
            </a:r>
            <a:r>
              <a:rPr lang="en-US" sz="1800" b="1" dirty="0">
                <a:solidFill>
                  <a:srgbClr val="D12128"/>
                </a:solidFill>
                <a:effectLst/>
                <a:latin typeface="MinionPro"/>
              </a:rPr>
              <a:t> 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67654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82F3E0D-AAA0-DB8A-C351-4FEBBB497A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8C819B8E-E234-B420-8385-036094F6EB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erson holding a book and a staff&#10;&#10;Description automatically generated">
            <a:extLst>
              <a:ext uri="{FF2B5EF4-FFF2-40B4-BE49-F238E27FC236}">
                <a16:creationId xmlns:a16="http://schemas.microsoft.com/office/drawing/2014/main" id="{EAC13280-F82A-CC49-64F5-D4FDD367E3D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24214" b="1"/>
          <a:stretch/>
        </p:blipFill>
        <p:spPr>
          <a:xfrm>
            <a:off x="-3047" y="10"/>
            <a:ext cx="9669642" cy="6857990"/>
          </a:xfrm>
          <a:prstGeom prst="rect">
            <a:avLst/>
          </a:prstGeom>
        </p:spPr>
      </p:pic>
      <p:sp>
        <p:nvSpPr>
          <p:cNvPr id="28" name="Rectangle 27">
            <a:extLst>
              <a:ext uri="{FF2B5EF4-FFF2-40B4-BE49-F238E27FC236}">
                <a16:creationId xmlns:a16="http://schemas.microsoft.com/office/drawing/2014/main" id="{33B394BE-2A6C-7B1D-90D7-358AB6FA4C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125019" y="0"/>
            <a:ext cx="7066978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065562B-A38C-87F2-5C69-017EA623CF2C}"/>
              </a:ext>
            </a:extLst>
          </p:cNvPr>
          <p:cNvSpPr txBox="1"/>
          <p:nvPr/>
        </p:nvSpPr>
        <p:spPr>
          <a:xfrm>
            <a:off x="5358435" y="1315396"/>
            <a:ext cx="6632314" cy="296921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algn="ctr"/>
            <a:r>
              <a:rPr lang="en-US" sz="2800" i="1" dirty="0">
                <a:effectLst/>
                <a:latin typeface="MinionPro"/>
              </a:rPr>
              <a:t>¿</a:t>
            </a:r>
            <a:r>
              <a:rPr lang="en-US" sz="2800" i="1" dirty="0" err="1">
                <a:effectLst/>
                <a:latin typeface="MinionPro"/>
              </a:rPr>
              <a:t>Quién</a:t>
            </a:r>
            <a:r>
              <a:rPr lang="en-US" sz="2800" i="1" dirty="0">
                <a:effectLst/>
                <a:latin typeface="MinionPro"/>
              </a:rPr>
              <a:t> hará la Nueva Alianza a </a:t>
            </a:r>
            <a:r>
              <a:rPr lang="en-US" sz="2800" i="1" dirty="0" err="1">
                <a:effectLst/>
                <a:latin typeface="MinionPro"/>
              </a:rPr>
              <a:t>través</a:t>
            </a:r>
            <a:r>
              <a:rPr lang="en-US" sz="2800" i="1" dirty="0">
                <a:effectLst/>
                <a:latin typeface="MinionPro"/>
              </a:rPr>
              <a:t> de la </a:t>
            </a:r>
            <a:r>
              <a:rPr lang="en-US" sz="2800" i="1" dirty="0" err="1">
                <a:effectLst/>
                <a:latin typeface="MinionPro"/>
              </a:rPr>
              <a:t>cual</a:t>
            </a:r>
            <a:r>
              <a:rPr lang="en-US" sz="2800" i="1" dirty="0">
                <a:effectLst/>
                <a:latin typeface="MinionPro"/>
              </a:rPr>
              <a:t> </a:t>
            </a:r>
            <a:r>
              <a:rPr lang="en-US" sz="2800" i="1" dirty="0" err="1">
                <a:effectLst/>
                <a:latin typeface="MinionPro"/>
              </a:rPr>
              <a:t>todas</a:t>
            </a:r>
            <a:r>
              <a:rPr lang="en-US" sz="2800" i="1" dirty="0">
                <a:effectLst/>
                <a:latin typeface="MinionPro"/>
              </a:rPr>
              <a:t> las personas </a:t>
            </a:r>
            <a:r>
              <a:rPr lang="en-US" sz="2800" i="1" dirty="0" err="1">
                <a:effectLst/>
                <a:latin typeface="MinionPro"/>
              </a:rPr>
              <a:t>puedan</a:t>
            </a:r>
            <a:r>
              <a:rPr lang="en-US" sz="2800" i="1" dirty="0">
                <a:effectLst/>
                <a:latin typeface="MinionPro"/>
              </a:rPr>
              <a:t> </a:t>
            </a:r>
            <a:r>
              <a:rPr lang="en-US" sz="2800" i="1" dirty="0" err="1">
                <a:effectLst/>
                <a:latin typeface="MinionPro"/>
              </a:rPr>
              <a:t>conocer</a:t>
            </a:r>
            <a:r>
              <a:rPr lang="en-US" sz="2800" i="1" dirty="0">
                <a:effectLst/>
                <a:latin typeface="MinionPro"/>
              </a:rPr>
              <a:t> al </a:t>
            </a:r>
            <a:r>
              <a:rPr lang="en-US" sz="2800" i="1" dirty="0" err="1">
                <a:effectLst/>
                <a:latin typeface="MinionPro"/>
              </a:rPr>
              <a:t>Señor</a:t>
            </a:r>
            <a:r>
              <a:rPr lang="en-US" sz="2800" i="1" dirty="0">
                <a:effectLst/>
                <a:latin typeface="MinionPro"/>
              </a:rPr>
              <a:t> y a </a:t>
            </a:r>
            <a:r>
              <a:rPr lang="en-US" sz="2800" i="1" dirty="0" err="1">
                <a:effectLst/>
                <a:latin typeface="MinionPro"/>
              </a:rPr>
              <a:t>través</a:t>
            </a:r>
            <a:r>
              <a:rPr lang="en-US" sz="2800" i="1" dirty="0">
                <a:effectLst/>
                <a:latin typeface="MinionPro"/>
              </a:rPr>
              <a:t> de la </a:t>
            </a:r>
            <a:r>
              <a:rPr lang="en-US" sz="2800" i="1" dirty="0" err="1">
                <a:effectLst/>
                <a:latin typeface="MinionPro"/>
              </a:rPr>
              <a:t>cual</a:t>
            </a:r>
            <a:r>
              <a:rPr lang="en-US" sz="2800" i="1" dirty="0">
                <a:effectLst/>
                <a:latin typeface="MinionPro"/>
              </a:rPr>
              <a:t> Dios </a:t>
            </a:r>
            <a:r>
              <a:rPr lang="en-US" sz="2800" i="1" dirty="0" err="1">
                <a:effectLst/>
                <a:latin typeface="MinionPro"/>
              </a:rPr>
              <a:t>perdonara</a:t>
            </a:r>
            <a:r>
              <a:rPr lang="en-US" sz="2800" i="1" dirty="0">
                <a:effectLst/>
                <a:latin typeface="MinionPro"/>
              </a:rPr>
              <a:t>́ sus malas </a:t>
            </a:r>
            <a:r>
              <a:rPr lang="en-US" sz="2800" i="1" dirty="0" err="1">
                <a:effectLst/>
                <a:latin typeface="MinionPro"/>
              </a:rPr>
              <a:t>acciones</a:t>
            </a:r>
            <a:r>
              <a:rPr lang="en-US" sz="2800" i="1" dirty="0">
                <a:effectLst/>
                <a:latin typeface="MinionPro"/>
              </a:rPr>
              <a:t> y no </a:t>
            </a:r>
            <a:r>
              <a:rPr lang="en-US" sz="2800" i="1" dirty="0" err="1">
                <a:effectLst/>
                <a:latin typeface="MinionPro"/>
              </a:rPr>
              <a:t>recordara</a:t>
            </a:r>
            <a:r>
              <a:rPr lang="en-US" sz="2800" i="1" dirty="0">
                <a:effectLst/>
                <a:latin typeface="MinionPro"/>
              </a:rPr>
              <a:t>́ </a:t>
            </a:r>
            <a:r>
              <a:rPr lang="en-US" sz="2800" i="1" dirty="0" err="1">
                <a:effectLst/>
                <a:latin typeface="MinionPro"/>
              </a:rPr>
              <a:t>más</a:t>
            </a:r>
            <a:r>
              <a:rPr lang="en-US" sz="2800" i="1" dirty="0">
                <a:effectLst/>
                <a:latin typeface="MinionPro"/>
              </a:rPr>
              <a:t> sus </a:t>
            </a:r>
            <a:r>
              <a:rPr lang="en-US" sz="2800" i="1" dirty="0" err="1">
                <a:effectLst/>
                <a:latin typeface="MinionPro"/>
              </a:rPr>
              <a:t>pecados</a:t>
            </a:r>
            <a:r>
              <a:rPr lang="en-US" sz="2800" i="1" dirty="0">
                <a:effectLst/>
                <a:latin typeface="MinionPro"/>
              </a:rPr>
              <a:t>? </a:t>
            </a:r>
            <a:endParaRPr lang="en-US" sz="3600" i="1" dirty="0"/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2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33572BD-5CB7-5F5B-F573-F7D907066AAF}"/>
              </a:ext>
            </a:extLst>
          </p:cNvPr>
          <p:cNvSpPr txBox="1"/>
          <p:nvPr/>
        </p:nvSpPr>
        <p:spPr>
          <a:xfrm>
            <a:off x="6017624" y="3849189"/>
            <a:ext cx="531393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600" dirty="0" err="1">
                <a:solidFill>
                  <a:srgbClr val="FF0000"/>
                </a:solidFill>
                <a:latin typeface="Engravers MT" panose="02090707080505020304" pitchFamily="18" charset="0"/>
              </a:rPr>
              <a:t>JESúS</a:t>
            </a:r>
            <a:endParaRPr lang="en-US" sz="9600" dirty="0">
              <a:solidFill>
                <a:srgbClr val="FF0000"/>
              </a:solidFill>
              <a:latin typeface="Engravers MT" panose="020907070805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6255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79266" y="216096"/>
            <a:ext cx="743344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Vea: Bite Size Catholic: The Incarnation</a:t>
            </a:r>
            <a:endParaRPr lang="es-MX" sz="36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EE2D86F-2015-D3D2-D744-D9273E4069A4}"/>
              </a:ext>
            </a:extLst>
          </p:cNvPr>
          <p:cNvSpPr txBox="1"/>
          <p:nvPr/>
        </p:nvSpPr>
        <p:spPr>
          <a:xfrm>
            <a:off x="2876659" y="6266352"/>
            <a:ext cx="6438682" cy="3886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indent="457200">
              <a:lnSpc>
                <a:spcPct val="107000"/>
              </a:lnSpc>
              <a:spcAft>
                <a:spcPts val="800"/>
              </a:spcAft>
            </a:pP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https://</a:t>
            </a:r>
            <a:r>
              <a:rPr lang="en-US" sz="1800" u="sng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youtu.be/XCljcyKW8CY?si=IgptgC5K3MFEjz2-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Online Media 1" title="Bite Size Catholic: The Incarnation">
            <a:hlinkClick r:id="" action="ppaction://media"/>
            <a:extLst>
              <a:ext uri="{FF2B5EF4-FFF2-40B4-BE49-F238E27FC236}">
                <a16:creationId xmlns:a16="http://schemas.microsoft.com/office/drawing/2014/main" id="{C2319062-307E-57FA-B8C8-3CFE03245EEB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1892132" y="1227416"/>
            <a:ext cx="8407711" cy="475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6051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9BD5308-E065-F802-5189-F5AAFA1A0C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BF4CD597-6CC6-665B-F0FC-18BC3A58E6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979420C-59A6-7726-83EC-8B0E95CC1C03}"/>
              </a:ext>
            </a:extLst>
          </p:cNvPr>
          <p:cNvSpPr txBox="1"/>
          <p:nvPr/>
        </p:nvSpPr>
        <p:spPr>
          <a:xfrm>
            <a:off x="389105" y="-150441"/>
            <a:ext cx="5457217" cy="180730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5400" b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 </a:t>
            </a:r>
            <a:r>
              <a:rPr lang="en-US" sz="5400" b="1" i="1" dirty="0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La </a:t>
            </a:r>
            <a:r>
              <a:rPr lang="en-US" sz="5400" b="1" i="1" dirty="0" err="1">
                <a:solidFill>
                  <a:srgbClr val="002060"/>
                </a:solidFill>
                <a:effectLst/>
                <a:latin typeface="+mj-lt"/>
                <a:ea typeface="+mj-ea"/>
                <a:cs typeface="+mj-cs"/>
              </a:rPr>
              <a:t>Encarnación</a:t>
            </a:r>
            <a:endParaRPr lang="en-US" sz="5400" b="1" i="1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676288F-2BA5-675D-4632-2BD694E9F75F}"/>
              </a:ext>
            </a:extLst>
          </p:cNvPr>
          <p:cNvSpPr txBox="1"/>
          <p:nvPr/>
        </p:nvSpPr>
        <p:spPr>
          <a:xfrm>
            <a:off x="116114" y="1384664"/>
            <a:ext cx="6371771" cy="529481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002060"/>
                </a:solidFill>
                <a:effectLst/>
              </a:rPr>
              <a:t>La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Encarnación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es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cuando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“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el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Hijo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de Dios se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hizo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carne” (Jn 1,14) y se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hizo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verdaderamente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hombre, en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cuerpo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y alma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como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nosotros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para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salvarnos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(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Compendio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del Catecismo de la Iglesia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Católica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n. 86)”.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100" b="1" dirty="0">
              <a:solidFill>
                <a:srgbClr val="00206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002060"/>
                </a:solidFill>
                <a:effectLst/>
              </a:rPr>
              <a:t>¡Dios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enseñaría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todas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las personas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el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amor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verdadero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través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de Su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propio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amor sacrificial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por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nosotros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! 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100" b="1" dirty="0">
              <a:solidFill>
                <a:srgbClr val="00206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100" b="1" dirty="0">
                <a:solidFill>
                  <a:srgbClr val="002060"/>
                </a:solidFill>
                <a:effectLst/>
              </a:rPr>
              <a:t>¡El Padre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daría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Su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Hijo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Jesús, para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enseñarnos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amar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través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de Sus palabras, Sus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acciones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y, lo que es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más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poderoso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en la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entrega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de Su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vida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por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nosotros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! </a:t>
            </a: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endParaRPr lang="en-US" sz="2100" b="1" dirty="0">
              <a:solidFill>
                <a:srgbClr val="002060"/>
              </a:solidFill>
              <a:effectLst/>
            </a:endParaRPr>
          </a:p>
          <a:p>
            <a:pPr algn="ctr">
              <a:lnSpc>
                <a:spcPct val="90000"/>
              </a:lnSpc>
              <a:spcAft>
                <a:spcPts val="800"/>
              </a:spcAft>
            </a:pPr>
            <a:r>
              <a:rPr lang="en-US" sz="2100" b="1" dirty="0" err="1">
                <a:solidFill>
                  <a:srgbClr val="002060"/>
                </a:solidFill>
                <a:effectLst/>
              </a:rPr>
              <a:t>Más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aún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Jesús no solo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enseño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́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amar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sino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que con su amor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derramado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por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nosotros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,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rescato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́ del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pecado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y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dio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la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gracia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para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amar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a Dios y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los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demás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(y a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nosotros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 </a:t>
            </a:r>
            <a:r>
              <a:rPr lang="en-US" sz="2100" b="1" dirty="0" err="1">
                <a:solidFill>
                  <a:srgbClr val="002060"/>
                </a:solidFill>
                <a:effectLst/>
              </a:rPr>
              <a:t>mismos</a:t>
            </a:r>
            <a:r>
              <a:rPr lang="en-US" sz="2100" b="1" dirty="0">
                <a:solidFill>
                  <a:srgbClr val="002060"/>
                </a:solidFill>
                <a:effectLst/>
              </a:rPr>
              <a:t>).</a:t>
            </a:r>
            <a:endParaRPr lang="en-US" sz="1400" dirty="0"/>
          </a:p>
        </p:txBody>
      </p:sp>
      <p:pic>
        <p:nvPicPr>
          <p:cNvPr id="11" name="Picture 10" descr="A painting of a person holding a baby&#10;&#10;AI-generated content may be incorrect.">
            <a:extLst>
              <a:ext uri="{FF2B5EF4-FFF2-40B4-BE49-F238E27FC236}">
                <a16:creationId xmlns:a16="http://schemas.microsoft.com/office/drawing/2014/main" id="{3DE09A7E-1EC6-ADD3-203A-184846B201A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3925156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568447-8AF4-4D76-59BC-CB72A6ECB9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5E2F93B6-33A4-D0F2-9F30-F06525FC704F}"/>
              </a:ext>
            </a:extLst>
          </p:cNvPr>
          <p:cNvSpPr/>
          <p:nvPr/>
        </p:nvSpPr>
        <p:spPr>
          <a:xfrm>
            <a:off x="0" y="0"/>
            <a:ext cx="12192000" cy="1078524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0BF67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082C0E1-4E5D-5092-8B35-715D5DA26001}"/>
              </a:ext>
            </a:extLst>
          </p:cNvPr>
          <p:cNvSpPr txBox="1"/>
          <p:nvPr/>
        </p:nvSpPr>
        <p:spPr>
          <a:xfrm>
            <a:off x="3594350" y="185319"/>
            <a:ext cx="50032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Sermón</a:t>
            </a:r>
            <a:r>
              <a:rPr lang="en-US" sz="36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3600" b="1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Montaña</a:t>
            </a:r>
            <a:endParaRPr lang="es-MX" sz="5400" b="1" dirty="0">
              <a:solidFill>
                <a:srgbClr val="FF0000"/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3DF906E-8A4A-C71B-0B75-D37CB32B5EAF}"/>
              </a:ext>
            </a:extLst>
          </p:cNvPr>
          <p:cNvSpPr txBox="1"/>
          <p:nvPr/>
        </p:nvSpPr>
        <p:spPr>
          <a:xfrm>
            <a:off x="194492" y="831650"/>
            <a:ext cx="5164183" cy="5646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 su primer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sermón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público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Sermón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la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Montaña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Jesús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expande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y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cumple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leyes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amor que Dios le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dio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Moisés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(Ley Antigua).</a:t>
            </a: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endParaRPr lang="en-US" sz="3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7000"/>
              </a:lnSpc>
              <a:spcAft>
                <a:spcPts val="800"/>
              </a:spcAft>
            </a:pP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Comienza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este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sermón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enseñándonos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las </a:t>
            </a:r>
            <a:r>
              <a:rPr lang="en-US" sz="32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Bienaventuranzas</a:t>
            </a:r>
            <a:r>
              <a:rPr lang="en-US" sz="3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FF3156D-F0D5-73F3-F579-B3ABDBEBD578}"/>
              </a:ext>
            </a:extLst>
          </p:cNvPr>
          <p:cNvSpPr txBox="1"/>
          <p:nvPr/>
        </p:nvSpPr>
        <p:spPr>
          <a:xfrm>
            <a:off x="5787992" y="5129585"/>
            <a:ext cx="5975633" cy="646331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dirty="0">
                <a:ea typeface="+mn-lt"/>
                <a:cs typeface="+mn-lt"/>
                <a:hlinkClick r:id="rId3"/>
              </a:rPr>
              <a:t>https://youtu.be/3AQP-eyWq5s?si=0gT7QWGVD1m6mUgc</a:t>
            </a:r>
            <a:endParaRPr lang="en-US" dirty="0">
              <a:ea typeface="+mn-lt"/>
              <a:cs typeface="+mn-lt"/>
            </a:endParaRPr>
          </a:p>
          <a:p>
            <a:endParaRPr lang="en-US" dirty="0">
              <a:ea typeface="Calibri" panose="020F0502020204030204"/>
              <a:cs typeface="Calibri" panose="020F0502020204030204"/>
            </a:endParaRPr>
          </a:p>
        </p:txBody>
      </p:sp>
      <p:pic>
        <p:nvPicPr>
          <p:cNvPr id="2" name="Online Media 1" title="Jesús le revela a Mateo las Bienaventuranzas">
            <a:hlinkClick r:id="" action="ppaction://media"/>
            <a:extLst>
              <a:ext uri="{FF2B5EF4-FFF2-40B4-BE49-F238E27FC236}">
                <a16:creationId xmlns:a16="http://schemas.microsoft.com/office/drawing/2014/main" id="{E8265B7D-338A-CB7A-C077-6438080F611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5770292" y="1720968"/>
            <a:ext cx="5656324" cy="3128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341386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21013</TotalTime>
  <Words>1107</Words>
  <Application>Microsoft Office PowerPoint</Application>
  <PresentationFormat>Widescreen</PresentationFormat>
  <Paragraphs>65</Paragraphs>
  <Slides>14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5" baseType="lpstr">
      <vt:lpstr>Acumin Pro</vt:lpstr>
      <vt:lpstr>Arial</vt:lpstr>
      <vt:lpstr>ArialMT</vt:lpstr>
      <vt:lpstr>Calibri</vt:lpstr>
      <vt:lpstr>Calibri Light</vt:lpstr>
      <vt:lpstr>Engravers MT</vt:lpstr>
      <vt:lpstr>Garamond</vt:lpstr>
      <vt:lpstr>MinionPro</vt:lpstr>
      <vt:lpstr>Montserrat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AOA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Monica Oppermann</dc:creator>
  <cp:lastModifiedBy>Patrick Metts, LPC</cp:lastModifiedBy>
  <cp:revision>159</cp:revision>
  <dcterms:created xsi:type="dcterms:W3CDTF">2021-11-19T16:04:10Z</dcterms:created>
  <dcterms:modified xsi:type="dcterms:W3CDTF">2025-02-21T16:39:56Z</dcterms:modified>
</cp:coreProperties>
</file>