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CDF"/>
    <a:srgbClr val="F0B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25" d="100"/>
          <a:sy n="125" d="100"/>
        </p:scale>
        <p:origin x="2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6091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48406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8328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71875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5002B5-5786-48D0-95F4-B054B4377C33}"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51455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5002B5-5786-48D0-95F4-B054B4377C33}"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00659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5002B5-5786-48D0-95F4-B054B4377C33}" type="datetimeFigureOut">
              <a:rPr lang="en-US" smtClean="0"/>
              <a:t>8/17/2020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88132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5002B5-5786-48D0-95F4-B054B4377C33}" type="datetimeFigureOut">
              <a:rPr lang="en-US" smtClean="0"/>
              <a:t>8/17/2020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98546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5002B5-5786-48D0-95F4-B054B4377C33}" type="datetimeFigureOut">
              <a:rPr lang="en-US" smtClean="0"/>
              <a:t>8/17/2020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27512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5616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9374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002B5-5786-48D0-95F4-B054B4377C33}" type="datetimeFigureOut">
              <a:rPr lang="en-US" smtClean="0"/>
              <a:t>8/17/2020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92BE7-E67D-49F8-9B1A-CBACC7AA83B6}" type="slidenum">
              <a:rPr lang="en-US" smtClean="0"/>
              <a:t>‹#›</a:t>
            </a:fld>
            <a:endParaRPr lang="en-US"/>
          </a:p>
        </p:txBody>
      </p:sp>
    </p:spTree>
    <p:extLst>
      <p:ext uri="{BB962C8B-B14F-4D97-AF65-F5344CB8AC3E}">
        <p14:creationId xmlns:p14="http://schemas.microsoft.com/office/powerpoint/2010/main" val="222137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B0j0LEA0uXQ"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12199815" cy="6858000"/>
          </a:xfrm>
          <a:prstGeom prst="rect">
            <a:avLst/>
          </a:prstGeom>
        </p:spPr>
      </p:pic>
      <p:sp>
        <p:nvSpPr>
          <p:cNvPr id="6" name="Rectangle 5"/>
          <p:cNvSpPr/>
          <p:nvPr/>
        </p:nvSpPr>
        <p:spPr>
          <a:xfrm>
            <a:off x="1476375" y="904875"/>
            <a:ext cx="9220200" cy="187642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3999" y="946026"/>
            <a:ext cx="9144000" cy="1800719"/>
          </a:xfrm>
          <a:ln>
            <a:noFill/>
          </a:ln>
        </p:spPr>
        <p:txBody>
          <a:bodyPr>
            <a:normAutofit/>
          </a:bodyPr>
          <a:lstStyle/>
          <a:p>
            <a:r>
              <a:rPr lang="en-US" b="1" cap="all" baseline="30000" dirty="0">
                <a:ln>
                  <a:solidFill>
                    <a:schemeClr val="bg1">
                      <a:lumMod val="50000"/>
                    </a:schemeClr>
                  </a:solidFill>
                </a:ln>
                <a:solidFill>
                  <a:schemeClr val="bg1"/>
                </a:solidFill>
                <a:latin typeface="Antenna Black" panose="02000505000000020004" pitchFamily="2" charset="0"/>
              </a:rPr>
              <a:t>Families Forming Disciples</a:t>
            </a:r>
            <a:r>
              <a:rPr lang="en-US" b="1" baseline="30000" dirty="0"/>
              <a:t/>
            </a:r>
            <a:br>
              <a:rPr lang="en-US" b="1" baseline="30000" dirty="0"/>
            </a:br>
            <a:endParaRPr lang="en-US" dirty="0"/>
          </a:p>
        </p:txBody>
      </p:sp>
      <p:sp>
        <p:nvSpPr>
          <p:cNvPr id="3" name="Subtitle 2"/>
          <p:cNvSpPr>
            <a:spLocks noGrp="1"/>
          </p:cNvSpPr>
          <p:nvPr>
            <p:ph type="subTitle" idx="1"/>
          </p:nvPr>
        </p:nvSpPr>
        <p:spPr>
          <a:xfrm>
            <a:off x="4400061" y="2132136"/>
            <a:ext cx="3391877" cy="431309"/>
          </a:xfrm>
          <a:solidFill>
            <a:schemeClr val="bg1">
              <a:lumMod val="65000"/>
            </a:schemeClr>
          </a:solidFill>
        </p:spPr>
        <p:txBody>
          <a:bodyPr>
            <a:normAutofit/>
          </a:bodyPr>
          <a:lstStyle/>
          <a:p>
            <a:r>
              <a:rPr lang="en-US" cap="all" dirty="0" smtClean="0">
                <a:solidFill>
                  <a:schemeClr val="bg1"/>
                </a:solidFill>
                <a:latin typeface="Antenna Black" panose="02000505000000020004" pitchFamily="2" charset="0"/>
              </a:rPr>
              <a:t>Introduction</a:t>
            </a:r>
            <a:endParaRPr lang="en-US" cap="all" dirty="0">
              <a:solidFill>
                <a:schemeClr val="bg1"/>
              </a:solidFill>
              <a:latin typeface="Antenna Black" panose="02000505000000020004" pitchFamily="2" charset="0"/>
            </a:endParaRPr>
          </a:p>
        </p:txBody>
      </p:sp>
    </p:spTree>
    <p:extLst>
      <p:ext uri="{BB962C8B-B14F-4D97-AF65-F5344CB8AC3E}">
        <p14:creationId xmlns:p14="http://schemas.microsoft.com/office/powerpoint/2010/main" val="949845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1488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77512" y="645624"/>
            <a:ext cx="6836974" cy="1006475"/>
          </a:xfrm>
        </p:spPr>
        <p:txBody>
          <a:bodyPr>
            <a:normAutofit fontScale="90000"/>
          </a:bodyPr>
          <a:lstStyle/>
          <a:p>
            <a:pPr algn="ctr"/>
            <a:r>
              <a:rPr lang="en-US" sz="6000" b="1" baseline="30000" dirty="0">
                <a:latin typeface="Antenna Medium" panose="02000603000000020004" pitchFamily="2" charset="0"/>
              </a:rPr>
              <a:t>Review &amp; Close in Prayer</a:t>
            </a:r>
            <a:r>
              <a:rPr lang="en-US" b="1" baseline="30000" dirty="0"/>
              <a:t/>
            </a:r>
            <a:br>
              <a:rPr lang="en-US" b="1" baseline="30000" dirty="0"/>
            </a:br>
            <a:endParaRPr lang="en-US" dirty="0"/>
          </a:p>
        </p:txBody>
      </p:sp>
      <p:sp>
        <p:nvSpPr>
          <p:cNvPr id="3" name="Content Placeholder 2"/>
          <p:cNvSpPr>
            <a:spLocks noGrp="1"/>
          </p:cNvSpPr>
          <p:nvPr>
            <p:ph idx="1"/>
          </p:nvPr>
        </p:nvSpPr>
        <p:spPr>
          <a:xfrm>
            <a:off x="838200" y="2297723"/>
            <a:ext cx="10515600" cy="3391233"/>
          </a:xfrm>
        </p:spPr>
        <p:txBody>
          <a:bodyPr>
            <a:normAutofit/>
          </a:bodyPr>
          <a:lstStyle/>
          <a:p>
            <a:pPr marL="0" lvl="0" indent="0" algn="ctr">
              <a:buNone/>
            </a:pPr>
            <a:r>
              <a:rPr lang="en-US" sz="3600" dirty="0"/>
              <a:t>Review key point and close in </a:t>
            </a:r>
            <a:r>
              <a:rPr lang="en-US" sz="3600" dirty="0" smtClean="0"/>
              <a:t>prayer</a:t>
            </a:r>
            <a:endParaRPr lang="en-US"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2868" y="4642337"/>
            <a:ext cx="1286263" cy="1992923"/>
          </a:xfrm>
          <a:prstGeom prst="rect">
            <a:avLst/>
          </a:prstGeom>
        </p:spPr>
      </p:pic>
    </p:spTree>
    <p:extLst>
      <p:ext uri="{BB962C8B-B14F-4D97-AF65-F5344CB8AC3E}">
        <p14:creationId xmlns:p14="http://schemas.microsoft.com/office/powerpoint/2010/main" val="394985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9526"/>
            <a:ext cx="12192000" cy="6877050"/>
          </a:xfrm>
          <a:prstGeom prst="rect">
            <a:avLst/>
          </a:prstGeom>
        </p:spPr>
      </p:pic>
      <p:sp>
        <p:nvSpPr>
          <p:cNvPr id="26" name="Rectangle 25"/>
          <p:cNvSpPr/>
          <p:nvPr/>
        </p:nvSpPr>
        <p:spPr>
          <a:xfrm>
            <a:off x="0" y="0"/>
            <a:ext cx="12192000" cy="1690688"/>
          </a:xfrm>
          <a:prstGeom prst="rect">
            <a:avLst/>
          </a:prstGeom>
          <a:solidFill>
            <a:srgbClr val="F2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3369" y="365125"/>
            <a:ext cx="10515600" cy="1325563"/>
          </a:xfrm>
        </p:spPr>
        <p:txBody>
          <a:bodyPr>
            <a:normAutofit/>
          </a:bodyPr>
          <a:lstStyle/>
          <a:p>
            <a:pPr algn="ctr"/>
            <a:r>
              <a:rPr lang="en-US" sz="4000" dirty="0">
                <a:latin typeface="Tahoma" panose="020B0604030504040204" pitchFamily="34" charset="0"/>
                <a:ea typeface="Tahoma" panose="020B0604030504040204" pitchFamily="34" charset="0"/>
                <a:cs typeface="Tahoma" panose="020B0604030504040204" pitchFamily="34" charset="0"/>
              </a:rPr>
              <a:t>Topic:  Introducing </a:t>
            </a:r>
            <a:r>
              <a:rPr lang="en-US" sz="4000" i="1" dirty="0">
                <a:latin typeface="Tahoma" panose="020B0604030504040204" pitchFamily="34" charset="0"/>
                <a:ea typeface="Tahoma" panose="020B0604030504040204" pitchFamily="34" charset="0"/>
                <a:cs typeface="Tahoma" panose="020B0604030504040204" pitchFamily="34" charset="0"/>
              </a:rPr>
              <a:t>Families Forming Disciples </a:t>
            </a:r>
            <a:r>
              <a:rPr lang="en-US" sz="4000" dirty="0">
                <a:latin typeface="Tahoma" panose="020B0604030504040204" pitchFamily="34" charset="0"/>
                <a:ea typeface="Tahoma" panose="020B0604030504040204" pitchFamily="34" charset="0"/>
                <a:cs typeface="Tahoma" panose="020B0604030504040204" pitchFamily="34" charset="0"/>
              </a:rPr>
              <a:t>(FFD) to Parents</a:t>
            </a:r>
          </a:p>
        </p:txBody>
      </p:sp>
      <p:sp>
        <p:nvSpPr>
          <p:cNvPr id="3" name="Content Placeholder 2"/>
          <p:cNvSpPr>
            <a:spLocks noGrp="1"/>
          </p:cNvSpPr>
          <p:nvPr>
            <p:ph idx="1"/>
          </p:nvPr>
        </p:nvSpPr>
        <p:spPr>
          <a:xfrm>
            <a:off x="1241301" y="2507604"/>
            <a:ext cx="3863523" cy="632903"/>
          </a:xfrm>
        </p:spPr>
        <p:txBody>
          <a:bodyPr>
            <a:noAutofit/>
          </a:bodyPr>
          <a:lstStyle/>
          <a:p>
            <a:pPr marL="0" indent="0" algn="ctr">
              <a:buNone/>
            </a:pPr>
            <a:r>
              <a:rPr lang="en-US" sz="4400" dirty="0" smtClean="0">
                <a:latin typeface="Tahoma" panose="020B0604030504040204" pitchFamily="34" charset="0"/>
                <a:ea typeface="Tahoma" panose="020B0604030504040204" pitchFamily="34" charset="0"/>
                <a:cs typeface="Tahoma" panose="020B0604030504040204" pitchFamily="34" charset="0"/>
              </a:rPr>
              <a:t>REFERENCES: </a:t>
            </a: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904" y="3360822"/>
            <a:ext cx="4186318" cy="3206022"/>
          </a:xfrm>
          <a:prstGeom prst="rect">
            <a:avLst/>
          </a:prstGeom>
        </p:spPr>
      </p:pic>
      <p:sp>
        <p:nvSpPr>
          <p:cNvPr id="4" name="Content Placeholder 2"/>
          <p:cNvSpPr txBox="1">
            <a:spLocks/>
          </p:cNvSpPr>
          <p:nvPr/>
        </p:nvSpPr>
        <p:spPr>
          <a:xfrm>
            <a:off x="1288191" y="4222219"/>
            <a:ext cx="3769744" cy="18746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baseline="30000" dirty="0" smtClean="0">
                <a:latin typeface="Tahoma" panose="020B0604030504040204" pitchFamily="34" charset="0"/>
                <a:ea typeface="Tahoma" panose="020B0604030504040204" pitchFamily="34" charset="0"/>
                <a:cs typeface="Tahoma" panose="020B0604030504040204" pitchFamily="34" charset="0"/>
              </a:rPr>
              <a:t>Acts 16: 31-34</a:t>
            </a:r>
            <a:endParaRPr lang="en-US" sz="4800" b="1" baseline="300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800" b="1" baseline="30000" dirty="0" smtClean="0">
                <a:latin typeface="Tahoma" panose="020B0604030504040204" pitchFamily="34" charset="0"/>
                <a:ea typeface="Tahoma" panose="020B0604030504040204" pitchFamily="34" charset="0"/>
                <a:cs typeface="Tahoma" panose="020B0604030504040204" pitchFamily="34" charset="0"/>
              </a:rPr>
              <a:t>CCC</a:t>
            </a:r>
            <a:r>
              <a:rPr lang="en-US" sz="4800" b="1" baseline="30000" dirty="0">
                <a:latin typeface="Tahoma" panose="020B0604030504040204" pitchFamily="34" charset="0"/>
                <a:ea typeface="Tahoma" panose="020B0604030504040204" pitchFamily="34" charset="0"/>
                <a:cs typeface="Tahoma" panose="020B0604030504040204" pitchFamily="34" charset="0"/>
              </a:rPr>
              <a:t>: </a:t>
            </a:r>
            <a:r>
              <a:rPr lang="en-US" sz="4800" b="1" baseline="30000" dirty="0" smtClean="0">
                <a:latin typeface="Tahoma" panose="020B0604030504040204" pitchFamily="34" charset="0"/>
                <a:ea typeface="Tahoma" panose="020B0604030504040204" pitchFamily="34" charset="0"/>
                <a:cs typeface="Tahoma" panose="020B0604030504040204" pitchFamily="34" charset="0"/>
              </a:rPr>
              <a:t>2223-2226</a:t>
            </a:r>
            <a:endParaRPr lang="en-US" sz="4800" b="1" baseline="30000" dirty="0">
              <a:latin typeface="Tahoma" panose="020B0604030504040204" pitchFamily="34" charset="0"/>
              <a:ea typeface="Tahoma" panose="020B0604030504040204" pitchFamily="34" charset="0"/>
              <a:cs typeface="Tahoma" panose="020B0604030504040204" pitchFamily="34" charset="0"/>
            </a:endParaRPr>
          </a:p>
        </p:txBody>
      </p:sp>
      <p:sp>
        <p:nvSpPr>
          <p:cNvPr id="24" name="Content Placeholder 2"/>
          <p:cNvSpPr txBox="1">
            <a:spLocks/>
          </p:cNvSpPr>
          <p:nvPr/>
        </p:nvSpPr>
        <p:spPr>
          <a:xfrm>
            <a:off x="7644599" y="2507604"/>
            <a:ext cx="3863523" cy="632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smtClean="0">
                <a:latin typeface="Tahoma" panose="020B0604030504040204" pitchFamily="34" charset="0"/>
                <a:ea typeface="Tahoma" panose="020B0604030504040204" pitchFamily="34" charset="0"/>
                <a:cs typeface="Tahoma" panose="020B0604030504040204" pitchFamily="34" charset="0"/>
              </a:rPr>
              <a:t>GOALS: </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25" name="Content Placeholder 2"/>
          <p:cNvSpPr txBox="1">
            <a:spLocks/>
          </p:cNvSpPr>
          <p:nvPr/>
        </p:nvSpPr>
        <p:spPr>
          <a:xfrm>
            <a:off x="7195279" y="3477718"/>
            <a:ext cx="4751882" cy="2428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latin typeface="Tahoma" panose="020B0604030504040204" pitchFamily="34" charset="0"/>
                <a:ea typeface="Tahoma" panose="020B0604030504040204" pitchFamily="34" charset="0"/>
                <a:cs typeface="Tahoma" panose="020B0604030504040204" pitchFamily="34" charset="0"/>
              </a:rPr>
              <a:t>Welcome </a:t>
            </a:r>
            <a:r>
              <a:rPr lang="en-US" dirty="0">
                <a:latin typeface="Tahoma" panose="020B0604030504040204" pitchFamily="34" charset="0"/>
                <a:ea typeface="Tahoma" panose="020B0604030504040204" pitchFamily="34" charset="0"/>
                <a:cs typeface="Tahoma" panose="020B0604030504040204" pitchFamily="34" charset="0"/>
              </a:rPr>
              <a:t>and prepare parents to participate in FFD; affirm their role as primary educators in the faith and reassure the support of the parish</a:t>
            </a:r>
            <a:endParaRPr lang="en-US" sz="5400" b="1" baseline="30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8362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33600" y="175041"/>
            <a:ext cx="10058400" cy="6706404"/>
          </a:xfrm>
          <a:prstGeom prst="rect">
            <a:avLst/>
          </a:prstGeom>
        </p:spPr>
      </p:pic>
      <p:sp>
        <p:nvSpPr>
          <p:cNvPr id="5" name="Content Placeholder 2"/>
          <p:cNvSpPr txBox="1">
            <a:spLocks/>
          </p:cNvSpPr>
          <p:nvPr/>
        </p:nvSpPr>
        <p:spPr>
          <a:xfrm>
            <a:off x="1179069" y="1262339"/>
            <a:ext cx="9833861" cy="3839279"/>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US" sz="2400" dirty="0">
                <a:latin typeface="Tahoma" panose="020B0604030504040204" pitchFamily="34" charset="0"/>
                <a:ea typeface="Tahoma" panose="020B0604030504040204" pitchFamily="34" charset="0"/>
                <a:cs typeface="Tahoma" panose="020B0604030504040204" pitchFamily="34" charset="0"/>
              </a:rPr>
              <a:t>“And they said, ‘Believe in the Lord Jesus and you and your household will be saved.’ So they spoke the word of the Lord to him and to everyone in his house. He took them in at that hour of the night and bathed their wounds; then he and all his family were baptized at once. He brought them up into his house and provided a meal and with his household rejoiced at having come to faith in God.”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algn="ctr" fontAlgn="base">
              <a:buNone/>
            </a:pP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Acts 16:31-34 (NABRE</a:t>
            </a:r>
            <a:r>
              <a:rPr lang="en-US" sz="2400" dirty="0" smtClean="0">
                <a:latin typeface="Tahoma" panose="020B0604030504040204" pitchFamily="34" charset="0"/>
                <a:ea typeface="Tahoma" panose="020B0604030504040204" pitchFamily="34" charset="0"/>
                <a:cs typeface="Tahoma" panose="020B0604030504040204" pitchFamily="34" charset="0"/>
              </a:rPr>
              <a:t>)</a:t>
            </a:r>
          </a:p>
          <a:p>
            <a:pPr marL="0" indent="0" fontAlgn="base">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fontAlgn="base">
              <a:buNone/>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fontAlgn="base">
              <a:buNone/>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fontAlgn="base">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400" dirty="0">
                <a:latin typeface="Tahoma" panose="020B0604030504040204" pitchFamily="34" charset="0"/>
                <a:ea typeface="Tahoma" panose="020B0604030504040204" pitchFamily="34" charset="0"/>
                <a:cs typeface="Tahoma" panose="020B0604030504040204" pitchFamily="34" charset="0"/>
              </a:rPr>
              <a:t>Recite the Lord’s Prayer together</a:t>
            </a:r>
          </a:p>
          <a:p>
            <a:pPr marL="0" indent="0">
              <a:buNone/>
            </a:pPr>
            <a:endParaRPr lang="en-US" sz="1600" i="1" baseline="30000" dirty="0" smtClean="0"/>
          </a:p>
        </p:txBody>
      </p:sp>
      <p:sp>
        <p:nvSpPr>
          <p:cNvPr id="9" name="Rectangle 8"/>
          <p:cNvSpPr/>
          <p:nvPr/>
        </p:nvSpPr>
        <p:spPr>
          <a:xfrm>
            <a:off x="0" y="0"/>
            <a:ext cx="12192000" cy="1078524"/>
          </a:xfrm>
          <a:prstGeom prst="rect">
            <a:avLst/>
          </a:prstGeom>
          <a:solidFill>
            <a:srgbClr val="F0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233680" y="3965913"/>
            <a:ext cx="1624320" cy="1624320"/>
          </a:xfrm>
        </p:spPr>
      </p:pic>
    </p:spTree>
    <p:extLst>
      <p:ext uri="{BB962C8B-B14F-4D97-AF65-F5344CB8AC3E}">
        <p14:creationId xmlns:p14="http://schemas.microsoft.com/office/powerpoint/2010/main" val="453799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9525" y="1076324"/>
            <a:ext cx="12201525" cy="5781675"/>
          </a:xfrm>
          <a:prstGeom prst="rect">
            <a:avLst/>
          </a:prstGeom>
        </p:spPr>
      </p:pic>
      <p:sp>
        <p:nvSpPr>
          <p:cNvPr id="9" name="Rectangle 8"/>
          <p:cNvSpPr/>
          <p:nvPr/>
        </p:nvSpPr>
        <p:spPr>
          <a:xfrm>
            <a:off x="0" y="0"/>
            <a:ext cx="12192000" cy="1078523"/>
          </a:xfrm>
          <a:prstGeom prst="rect">
            <a:avLst/>
          </a:prstGeom>
          <a:solidFill>
            <a:srgbClr val="F2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379302" y="118941"/>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7" name="Content Placeholder 2"/>
          <p:cNvSpPr txBox="1">
            <a:spLocks/>
          </p:cNvSpPr>
          <p:nvPr/>
        </p:nvSpPr>
        <p:spPr>
          <a:xfrm>
            <a:off x="700454" y="1617785"/>
            <a:ext cx="10791092" cy="5263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200" dirty="0" smtClean="0">
                <a:latin typeface="Tahoma" panose="020B0604030504040204" pitchFamily="34" charset="0"/>
                <a:ea typeface="Tahoma" panose="020B0604030504040204" pitchFamily="34" charset="0"/>
                <a:cs typeface="Tahoma" panose="020B0604030504040204" pitchFamily="34" charset="0"/>
              </a:rPr>
              <a:t>Everyone introduces </a:t>
            </a:r>
            <a:r>
              <a:rPr lang="en-US" sz="3200" dirty="0">
                <a:latin typeface="Tahoma" panose="020B0604030504040204" pitchFamily="34" charset="0"/>
                <a:ea typeface="Tahoma" panose="020B0604030504040204" pitchFamily="34" charset="0"/>
                <a:cs typeface="Tahoma" panose="020B0604030504040204" pitchFamily="34" charset="0"/>
              </a:rPr>
              <a:t>themselves </a:t>
            </a:r>
            <a:r>
              <a:rPr lang="en-US" sz="3200" dirty="0" smtClean="0">
                <a:latin typeface="Tahoma" panose="020B0604030504040204" pitchFamily="34" charset="0"/>
                <a:ea typeface="Tahoma" panose="020B0604030504040204" pitchFamily="34" charset="0"/>
                <a:cs typeface="Tahoma" panose="020B0604030504040204" pitchFamily="34" charset="0"/>
              </a:rPr>
              <a:t>(how many </a:t>
            </a:r>
            <a:r>
              <a:rPr lang="en-US" sz="3200" dirty="0">
                <a:latin typeface="Tahoma" panose="020B0604030504040204" pitchFamily="34" charset="0"/>
                <a:ea typeface="Tahoma" panose="020B0604030504040204" pitchFamily="34" charset="0"/>
                <a:cs typeface="Tahoma" panose="020B0604030504040204" pitchFamily="34" charset="0"/>
              </a:rPr>
              <a:t>children </a:t>
            </a:r>
            <a:r>
              <a:rPr lang="en-US" sz="3200" dirty="0" smtClean="0">
                <a:latin typeface="Tahoma" panose="020B0604030504040204" pitchFamily="34" charset="0"/>
                <a:ea typeface="Tahoma" panose="020B0604030504040204" pitchFamily="34" charset="0"/>
                <a:cs typeface="Tahoma" panose="020B0604030504040204" pitchFamily="34" charset="0"/>
              </a:rPr>
              <a:t>you </a:t>
            </a:r>
            <a:r>
              <a:rPr lang="en-US" sz="3200" dirty="0">
                <a:latin typeface="Tahoma" panose="020B0604030504040204" pitchFamily="34" charset="0"/>
                <a:ea typeface="Tahoma" panose="020B0604030504040204" pitchFamily="34" charset="0"/>
                <a:cs typeface="Tahoma" panose="020B0604030504040204" pitchFamily="34" charset="0"/>
              </a:rPr>
              <a:t>have and what grades they are in). </a:t>
            </a:r>
            <a:endParaRPr lang="en-US" sz="3200" dirty="0" smtClean="0">
              <a:latin typeface="Tahoma" panose="020B0604030504040204" pitchFamily="34" charset="0"/>
              <a:ea typeface="Tahoma" panose="020B0604030504040204" pitchFamily="34" charset="0"/>
              <a:cs typeface="Tahoma" panose="020B0604030504040204" pitchFamily="34" charset="0"/>
            </a:endParaRPr>
          </a:p>
          <a:p>
            <a:pPr marL="0" lvl="0" indent="0">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3200" dirty="0" smtClean="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a:p>
            <a:pPr marL="0" lvl="0" indent="0">
              <a:buNone/>
            </a:pPr>
            <a:r>
              <a:rPr lang="en-US" sz="3200" dirty="0" smtClean="0">
                <a:latin typeface="Tahoma" panose="020B0604030504040204" pitchFamily="34" charset="0"/>
                <a:ea typeface="Tahoma" panose="020B0604030504040204" pitchFamily="34" charset="0"/>
                <a:cs typeface="Tahoma" panose="020B0604030504040204" pitchFamily="34" charset="0"/>
              </a:rPr>
              <a:t>Question for parents</a:t>
            </a:r>
            <a:r>
              <a:rPr lang="en-US" sz="3200" dirty="0">
                <a:latin typeface="Tahoma" panose="020B0604030504040204" pitchFamily="34" charset="0"/>
                <a:ea typeface="Tahoma" panose="020B0604030504040204" pitchFamily="34" charset="0"/>
                <a:cs typeface="Tahoma" panose="020B0604030504040204" pitchFamily="34" charset="0"/>
              </a:rPr>
              <a:t>: What is the best parenting advice you have ever been given or wish you had been given</a:t>
            </a:r>
            <a:r>
              <a:rPr lang="en-US" sz="3200" dirty="0" smtClean="0">
                <a:latin typeface="Tahoma" panose="020B0604030504040204" pitchFamily="34" charset="0"/>
                <a:ea typeface="Tahoma" panose="020B0604030504040204" pitchFamily="34" charset="0"/>
                <a:cs typeface="Tahoma" panose="020B0604030504040204" pitchFamily="34" charset="0"/>
              </a:rPr>
              <a:t>?</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3307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600" dirty="0" smtClean="0">
                <a:latin typeface="Tahoma" panose="020B0604030504040204" pitchFamily="34" charset="0"/>
                <a:ea typeface="Tahoma" panose="020B0604030504040204" pitchFamily="34" charset="0"/>
                <a:cs typeface="Tahoma" panose="020B0604030504040204" pitchFamily="34" charset="0"/>
              </a:rPr>
              <a:t>Introduction Video from Archbishop </a:t>
            </a:r>
            <a:r>
              <a:rPr lang="en-US" sz="3600" dirty="0" err="1" smtClean="0">
                <a:latin typeface="Tahoma" panose="020B0604030504040204" pitchFamily="34" charset="0"/>
                <a:ea typeface="Tahoma" panose="020B0604030504040204" pitchFamily="34" charset="0"/>
                <a:cs typeface="Tahoma" panose="020B0604030504040204" pitchFamily="34" charset="0"/>
              </a:rPr>
              <a:t>Hartmayer</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5" name="B0j0LEA0uXQ"/>
          <p:cNvPicPr>
            <a:picLocks noGrp="1" noRot="1" noChangeAspect="1"/>
          </p:cNvPicPr>
          <p:nvPr>
            <p:ph idx="1"/>
            <a:videoFile r:link="rId1"/>
          </p:nvPr>
        </p:nvPicPr>
        <p:blipFill>
          <a:blip r:embed="rId3"/>
          <a:stretch>
            <a:fillRect/>
          </a:stretch>
        </p:blipFill>
        <p:spPr>
          <a:xfrm>
            <a:off x="1008994" y="1040524"/>
            <a:ext cx="10174012" cy="5722882"/>
          </a:xfrm>
          <a:prstGeom prst="rect">
            <a:avLst/>
          </a:prstGeom>
        </p:spPr>
      </p:pic>
    </p:spTree>
    <p:extLst>
      <p:ext uri="{BB962C8B-B14F-4D97-AF65-F5344CB8AC3E}">
        <p14:creationId xmlns:p14="http://schemas.microsoft.com/office/powerpoint/2010/main" val="538697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19050"/>
            <a:ext cx="12192000" cy="6867525"/>
          </a:xfrm>
          <a:prstGeom prst="rect">
            <a:avLst/>
          </a:prstGeom>
        </p:spPr>
      </p:pic>
      <p:sp>
        <p:nvSpPr>
          <p:cNvPr id="5" name="Rectangle 4"/>
          <p:cNvSpPr/>
          <p:nvPr/>
        </p:nvSpPr>
        <p:spPr>
          <a:xfrm>
            <a:off x="1" y="-19050"/>
            <a:ext cx="12192000" cy="1242647"/>
          </a:xfrm>
          <a:prstGeom prst="rect">
            <a:avLst/>
          </a:prstGeom>
          <a:solidFill>
            <a:srgbClr val="F0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p:cNvSpPr>
            <a:spLocks noGrp="1"/>
          </p:cNvSpPr>
          <p:nvPr>
            <p:ph type="title"/>
          </p:nvPr>
        </p:nvSpPr>
        <p:spPr>
          <a:xfrm>
            <a:off x="838200" y="0"/>
            <a:ext cx="10515600" cy="1325563"/>
          </a:xfrm>
        </p:spPr>
        <p:txBody>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Our Topic for today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1690688"/>
            <a:ext cx="10515600" cy="4351338"/>
          </a:xfrm>
        </p:spPr>
        <p:txBody>
          <a:bodyPr>
            <a:normAutofit/>
          </a:bodyPr>
          <a:lstStyle/>
          <a:p>
            <a:pPr marL="0" indent="0" algn="ctr">
              <a:buNone/>
            </a:pPr>
            <a:r>
              <a:rPr lang="en-US" sz="3600" dirty="0">
                <a:latin typeface="Tahoma" panose="020B0604030504040204" pitchFamily="34" charset="0"/>
                <a:ea typeface="Tahoma" panose="020B0604030504040204" pitchFamily="34" charset="0"/>
                <a:cs typeface="Tahoma" panose="020B0604030504040204" pitchFamily="34" charset="0"/>
              </a:rPr>
              <a:t>Preparing for </a:t>
            </a:r>
            <a:r>
              <a:rPr lang="en-US" sz="3600" i="1" dirty="0">
                <a:latin typeface="Tahoma" panose="020B0604030504040204" pitchFamily="34" charset="0"/>
                <a:ea typeface="Tahoma" panose="020B0604030504040204" pitchFamily="34" charset="0"/>
                <a:cs typeface="Tahoma" panose="020B0604030504040204" pitchFamily="34" charset="0"/>
              </a:rPr>
              <a:t>Families Forming Disciples</a:t>
            </a:r>
            <a:r>
              <a:rPr lang="en-US" sz="3600" dirty="0">
                <a:latin typeface="Tahoma" panose="020B0604030504040204" pitchFamily="34" charset="0"/>
                <a:ea typeface="Tahoma" panose="020B0604030504040204" pitchFamily="34" charset="0"/>
                <a:cs typeface="Tahoma" panose="020B0604030504040204" pitchFamily="34" charset="0"/>
              </a:rPr>
              <a:t> Program</a:t>
            </a:r>
          </a:p>
        </p:txBody>
      </p:sp>
    </p:spTree>
    <p:extLst>
      <p:ext uri="{BB962C8B-B14F-4D97-AF65-F5344CB8AC3E}">
        <p14:creationId xmlns:p14="http://schemas.microsoft.com/office/powerpoint/2010/main" val="898880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8206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09037" y="142387"/>
            <a:ext cx="2373923" cy="959583"/>
          </a:xfrm>
        </p:spPr>
        <p:txBody>
          <a:bodyPr>
            <a:normAutofit fontScale="90000"/>
          </a:bodyPr>
          <a:lstStyle/>
          <a:p>
            <a:pPr algn="ctr"/>
            <a:r>
              <a:rPr lang="en-US" sz="8000" b="1" baseline="30000" dirty="0" smtClean="0"/>
              <a:t>Content</a:t>
            </a:r>
            <a:endParaRPr lang="en-US" sz="8000" dirty="0"/>
          </a:p>
        </p:txBody>
      </p:sp>
      <p:sp>
        <p:nvSpPr>
          <p:cNvPr id="3" name="Content Placeholder 2"/>
          <p:cNvSpPr>
            <a:spLocks noGrp="1"/>
          </p:cNvSpPr>
          <p:nvPr>
            <p:ph idx="1"/>
          </p:nvPr>
        </p:nvSpPr>
        <p:spPr>
          <a:xfrm>
            <a:off x="574043" y="1101970"/>
            <a:ext cx="11043910" cy="5861538"/>
          </a:xfrm>
        </p:spPr>
        <p:txBody>
          <a:bodyPr>
            <a:normAutofit/>
          </a:bodyPr>
          <a:lstStyle/>
          <a:p>
            <a:pPr marL="914400" lvl="1" indent="-457200">
              <a:buFont typeface="+mj-lt"/>
              <a:buAutoNum type="alphaLcPeriod"/>
            </a:pPr>
            <a:r>
              <a:rPr lang="en-US" dirty="0" smtClean="0"/>
              <a:t>Review </a:t>
            </a:r>
            <a:r>
              <a:rPr lang="en-US" dirty="0"/>
              <a:t>Format for Weeks 1, 2 &amp; 3</a:t>
            </a:r>
            <a:endParaRPr lang="en-US" sz="1800" dirty="0"/>
          </a:p>
          <a:p>
            <a:pPr marL="914400" lvl="1" indent="-457200">
              <a:buFont typeface="+mj-lt"/>
              <a:buAutoNum type="alphaLcPeriod"/>
            </a:pPr>
            <a:r>
              <a:rPr lang="en-US" dirty="0"/>
              <a:t>Four Keys for Practicing Faith (handout)</a:t>
            </a:r>
            <a:endParaRPr lang="en-US" sz="1800" dirty="0"/>
          </a:p>
          <a:p>
            <a:pPr marL="914400" lvl="1" indent="-457200">
              <a:buFont typeface="+mj-lt"/>
              <a:buAutoNum type="alphaLcPeriod"/>
            </a:pPr>
            <a:r>
              <a:rPr lang="en-US" dirty="0"/>
              <a:t>Share </a:t>
            </a:r>
            <a:r>
              <a:rPr lang="en-US" b="1" i="1" dirty="0"/>
              <a:t>Guidelines for FFD Etiquette during Virtual Gatherings</a:t>
            </a:r>
            <a:r>
              <a:rPr lang="en-US" dirty="0"/>
              <a:t> </a:t>
            </a:r>
            <a:r>
              <a:rPr lang="en-US" dirty="0" smtClean="0"/>
              <a:t>:</a:t>
            </a:r>
          </a:p>
          <a:p>
            <a:pPr marL="457200" lvl="1" indent="0">
              <a:buNone/>
            </a:pPr>
            <a:endParaRPr lang="en-US" sz="1800" dirty="0"/>
          </a:p>
          <a:p>
            <a:pPr marL="1428750" lvl="2" indent="-514350">
              <a:buFont typeface="+mj-lt"/>
              <a:buAutoNum type="arabicPeriod"/>
            </a:pPr>
            <a:r>
              <a:rPr lang="en-US" sz="2400" dirty="0"/>
              <a:t>Don’t expect perfection</a:t>
            </a:r>
            <a:endParaRPr lang="en-US" sz="1400" dirty="0"/>
          </a:p>
          <a:p>
            <a:pPr marL="1428750" lvl="2" indent="-514350">
              <a:buFont typeface="+mj-lt"/>
              <a:buAutoNum type="arabicPeriod"/>
            </a:pPr>
            <a:r>
              <a:rPr lang="en-US" sz="2400" dirty="0"/>
              <a:t>Put away and /or turn off any distractions</a:t>
            </a:r>
            <a:endParaRPr lang="en-US" sz="1400" dirty="0"/>
          </a:p>
          <a:p>
            <a:pPr marL="1428750" lvl="2" indent="-514350">
              <a:buFont typeface="+mj-lt"/>
              <a:buAutoNum type="arabicPeriod"/>
            </a:pPr>
            <a:r>
              <a:rPr lang="en-US" sz="2400" dirty="0"/>
              <a:t>Keep pets in another room</a:t>
            </a:r>
            <a:endParaRPr lang="en-US" sz="1400" dirty="0"/>
          </a:p>
          <a:p>
            <a:pPr marL="1428750" lvl="2" indent="-514350">
              <a:buFont typeface="+mj-lt"/>
              <a:buAutoNum type="arabicPeriod"/>
            </a:pPr>
            <a:r>
              <a:rPr lang="en-US" sz="2400" dirty="0"/>
              <a:t>All family members should be appropriately and modestly dressed</a:t>
            </a:r>
            <a:endParaRPr lang="en-US" sz="1400" dirty="0"/>
          </a:p>
          <a:p>
            <a:pPr marL="1428750" lvl="2" indent="-514350">
              <a:buFont typeface="+mj-lt"/>
              <a:buAutoNum type="arabicPeriod"/>
            </a:pPr>
            <a:r>
              <a:rPr lang="en-US" sz="2400" dirty="0"/>
              <a:t>Talk to children about the importance of watching for when to listen and when to share</a:t>
            </a:r>
            <a:endParaRPr lang="en-US" sz="1400" dirty="0"/>
          </a:p>
          <a:p>
            <a:pPr marL="1428750" lvl="2" indent="-514350">
              <a:buFont typeface="+mj-lt"/>
              <a:buAutoNum type="arabicPeriod"/>
            </a:pPr>
            <a:r>
              <a:rPr lang="en-US" sz="2400" dirty="0"/>
              <a:t>Practice good manners with the words we choose, as well as our actions</a:t>
            </a:r>
            <a:endParaRPr lang="en-US" sz="1400" dirty="0"/>
          </a:p>
          <a:p>
            <a:pPr marL="1428750" lvl="2" indent="-514350">
              <a:buFont typeface="+mj-lt"/>
              <a:buAutoNum type="arabicPeriod"/>
            </a:pPr>
            <a:r>
              <a:rPr lang="en-US" sz="2400" dirty="0"/>
              <a:t>This is a Family Program, therefore children are not to attend a virtual session with any catechist without parent involvement</a:t>
            </a:r>
          </a:p>
        </p:txBody>
      </p:sp>
    </p:spTree>
    <p:extLst>
      <p:ext uri="{BB962C8B-B14F-4D97-AF65-F5344CB8AC3E}">
        <p14:creationId xmlns:p14="http://schemas.microsoft.com/office/powerpoint/2010/main" val="2141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l="78" t="21711" r="-78" b="42163"/>
          <a:stretch/>
        </p:blipFill>
        <p:spPr>
          <a:xfrm>
            <a:off x="1" y="0"/>
            <a:ext cx="12191999" cy="6867526"/>
          </a:xfrm>
          <a:prstGeom prst="rect">
            <a:avLst/>
          </a:prstGeom>
        </p:spPr>
      </p:pic>
      <p:sp>
        <p:nvSpPr>
          <p:cNvPr id="5" name="Rectangle 4"/>
          <p:cNvSpPr/>
          <p:nvPr/>
        </p:nvSpPr>
        <p:spPr>
          <a:xfrm>
            <a:off x="-1" y="0"/>
            <a:ext cx="12192000" cy="1488831"/>
          </a:xfrm>
          <a:prstGeom prst="rect">
            <a:avLst/>
          </a:prstGeom>
          <a:solidFill>
            <a:schemeClr val="bg1">
              <a:lumMod val="6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05690" y="163268"/>
            <a:ext cx="5980617" cy="1325563"/>
          </a:xfrm>
        </p:spPr>
        <p:txBody>
          <a:bodyPr/>
          <a:lstStyle/>
          <a:p>
            <a:pPr algn="ctr"/>
            <a:r>
              <a:rPr lang="en-US" dirty="0" smtClean="0">
                <a:latin typeface="Antenna Medium" panose="02000603000000020004" pitchFamily="2" charset="0"/>
              </a:rPr>
              <a:t>Conversation</a:t>
            </a:r>
            <a:endParaRPr lang="en-US" dirty="0">
              <a:latin typeface="Antenna Medium" panose="02000603000000020004" pitchFamily="2" charset="0"/>
            </a:endParaRPr>
          </a:p>
        </p:txBody>
      </p:sp>
      <p:sp>
        <p:nvSpPr>
          <p:cNvPr id="3" name="Content Placeholder 2"/>
          <p:cNvSpPr>
            <a:spLocks noGrp="1"/>
          </p:cNvSpPr>
          <p:nvPr>
            <p:ph idx="1"/>
          </p:nvPr>
        </p:nvSpPr>
        <p:spPr>
          <a:xfrm>
            <a:off x="838200" y="2698229"/>
            <a:ext cx="10515600" cy="3478733"/>
          </a:xfrm>
        </p:spPr>
        <p:txBody>
          <a:bodyPr/>
          <a:lstStyle/>
          <a:p>
            <a:pPr marL="0" indent="0" algn="ctr">
              <a:buNone/>
            </a:pPr>
            <a:r>
              <a:rPr lang="en-US" sz="4000" dirty="0" smtClean="0"/>
              <a:t>Questions? </a:t>
            </a:r>
          </a:p>
          <a:p>
            <a:pPr marL="0" indent="0">
              <a:buNone/>
            </a:pPr>
            <a:endParaRPr lang="en-US" dirty="0"/>
          </a:p>
        </p:txBody>
      </p:sp>
    </p:spTree>
    <p:extLst>
      <p:ext uri="{BB962C8B-B14F-4D97-AF65-F5344CB8AC3E}">
        <p14:creationId xmlns:p14="http://schemas.microsoft.com/office/powerpoint/2010/main" val="608870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9" name="Rectangle 8"/>
          <p:cNvSpPr/>
          <p:nvPr/>
        </p:nvSpPr>
        <p:spPr>
          <a:xfrm>
            <a:off x="146102" y="490028"/>
            <a:ext cx="3378038" cy="5272819"/>
          </a:xfrm>
          <a:prstGeom prst="rect">
            <a:avLst/>
          </a:prstGeom>
          <a:noFill/>
          <a:effectLst>
            <a:outerShdw blurRad="406400" dist="50800" dir="5400000" algn="ctr" rotWithShape="0">
              <a:srgbClr val="000000">
                <a:alpha val="13000"/>
              </a:srgbClr>
            </a:outerShdw>
          </a:effectLst>
        </p:spPr>
        <p:txBody>
          <a:bodyPr wrap="none" lIns="91440" tIns="45720" rIns="91440" bIns="45720">
            <a:noAutofit/>
          </a:bodyPr>
          <a:lstStyle/>
          <a:p>
            <a:pPr algn="ctr"/>
            <a:r>
              <a:rPr lang="en-US" sz="41300" b="1" cap="none" spc="50" dirty="0" smtClean="0">
                <a:ln w="0"/>
                <a:solidFill>
                  <a:schemeClr val="bg2">
                    <a:alpha val="61000"/>
                  </a:schemeClr>
                </a:solidFill>
                <a:effectLst>
                  <a:innerShdw blurRad="63500" dist="50800" dir="13500000">
                    <a:srgbClr val="000000">
                      <a:alpha val="50000"/>
                    </a:srgbClr>
                  </a:innerShdw>
                </a:effectLst>
              </a:rPr>
              <a:t>1</a:t>
            </a:r>
            <a:endParaRPr lang="en-US" sz="41300" b="1" cap="none" spc="50" dirty="0">
              <a:ln w="0"/>
              <a:solidFill>
                <a:schemeClr val="bg2">
                  <a:alpha val="61000"/>
                </a:schemeClr>
              </a:solidFill>
              <a:effectLst>
                <a:innerShdw blurRad="63500" dist="50800" dir="13500000">
                  <a:srgbClr val="000000">
                    <a:alpha val="50000"/>
                  </a:srgbClr>
                </a:innerShdw>
              </a:effectLst>
            </a:endParaRPr>
          </a:p>
        </p:txBody>
      </p:sp>
      <p:sp>
        <p:nvSpPr>
          <p:cNvPr id="6" name="Rectangle 5"/>
          <p:cNvSpPr/>
          <p:nvPr/>
        </p:nvSpPr>
        <p:spPr>
          <a:xfrm>
            <a:off x="0" y="0"/>
            <a:ext cx="12192000" cy="1127982"/>
          </a:xfrm>
          <a:prstGeom prst="rect">
            <a:avLst/>
          </a:prstGeom>
          <a:solidFill>
            <a:srgbClr val="F0B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p:cNvSpPr>
            <a:spLocks noGrp="1"/>
          </p:cNvSpPr>
          <p:nvPr>
            <p:ph type="title"/>
          </p:nvPr>
        </p:nvSpPr>
        <p:spPr>
          <a:xfrm>
            <a:off x="4822581" y="0"/>
            <a:ext cx="2546838" cy="1127981"/>
          </a:xfrm>
        </p:spPr>
        <p:txBody>
          <a:bodyPr>
            <a:normAutofit/>
          </a:bodyPr>
          <a:lstStyle/>
          <a:p>
            <a:pPr algn="ctr"/>
            <a:r>
              <a:rPr lang="en-US" sz="4800" dirty="0" smtClean="0">
                <a:latin typeface="Antenna Medium" panose="02000603000000020004" pitchFamily="2" charset="0"/>
              </a:rPr>
              <a:t>Mission</a:t>
            </a:r>
            <a:endParaRPr lang="en-US" sz="4800" dirty="0">
              <a:latin typeface="Antenna Medium" panose="02000603000000020004" pitchFamily="2" charset="0"/>
            </a:endParaRPr>
          </a:p>
        </p:txBody>
      </p:sp>
      <p:sp>
        <p:nvSpPr>
          <p:cNvPr id="3" name="Content Placeholder 2"/>
          <p:cNvSpPr>
            <a:spLocks noGrp="1"/>
          </p:cNvSpPr>
          <p:nvPr>
            <p:ph idx="1"/>
          </p:nvPr>
        </p:nvSpPr>
        <p:spPr>
          <a:xfrm>
            <a:off x="146101" y="1591083"/>
            <a:ext cx="3310615" cy="4708828"/>
          </a:xfrm>
        </p:spPr>
        <p:txBody>
          <a:bodyPr>
            <a:normAutofit/>
          </a:bodyPr>
          <a:lstStyle/>
          <a:p>
            <a:pPr marL="0" indent="0" algn="ctr">
              <a:buNone/>
            </a:pPr>
            <a:r>
              <a:rPr lang="en-US" sz="3600" b="1" dirty="0" smtClean="0"/>
              <a:t>Introduce Mission     Activities</a:t>
            </a:r>
          </a:p>
          <a:p>
            <a:pPr marL="0" indent="0" algn="ctr">
              <a:buNone/>
            </a:pPr>
            <a:endParaRPr lang="en-US" sz="3600" b="1" dirty="0" smtClean="0"/>
          </a:p>
          <a:p>
            <a:pPr marL="0" indent="0" algn="ctr">
              <a:buNone/>
            </a:pPr>
            <a:r>
              <a:rPr lang="en-US" dirty="0" smtClean="0"/>
              <a:t>Parents </a:t>
            </a:r>
            <a:r>
              <a:rPr lang="en-US" dirty="0"/>
              <a:t>will prepare their family for virtual gatherings</a:t>
            </a:r>
          </a:p>
        </p:txBody>
      </p:sp>
      <p:sp>
        <p:nvSpPr>
          <p:cNvPr id="8" name="Rectangle 7"/>
          <p:cNvSpPr/>
          <p:nvPr/>
        </p:nvSpPr>
        <p:spPr>
          <a:xfrm>
            <a:off x="3867461" y="1127981"/>
            <a:ext cx="4336496" cy="57300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46690" y="563990"/>
            <a:ext cx="3378038" cy="5272819"/>
          </a:xfrm>
          <a:prstGeom prst="rect">
            <a:avLst/>
          </a:prstGeom>
          <a:noFill/>
          <a:effectLst>
            <a:outerShdw blurRad="406400" dist="50800" dir="5400000" algn="ctr" rotWithShape="0">
              <a:srgbClr val="000000">
                <a:alpha val="13000"/>
              </a:srgbClr>
            </a:outerShdw>
          </a:effectLst>
        </p:spPr>
        <p:txBody>
          <a:bodyPr wrap="none" lIns="91440" tIns="45720" rIns="91440" bIns="45720">
            <a:noAutofit/>
          </a:bodyPr>
          <a:lstStyle/>
          <a:p>
            <a:pPr algn="ctr"/>
            <a:r>
              <a:rPr lang="en-US" sz="41300" b="1" cap="none" spc="50" dirty="0" smtClean="0">
                <a:ln w="0"/>
                <a:solidFill>
                  <a:schemeClr val="bg2">
                    <a:alpha val="27000"/>
                  </a:schemeClr>
                </a:solidFill>
                <a:effectLst>
                  <a:innerShdw blurRad="63500" dist="50800" dir="13500000">
                    <a:srgbClr val="000000">
                      <a:alpha val="50000"/>
                    </a:srgbClr>
                  </a:innerShdw>
                </a:effectLst>
              </a:rPr>
              <a:t>2</a:t>
            </a:r>
            <a:endParaRPr lang="en-US" sz="41300" b="1" cap="none" spc="50" dirty="0">
              <a:ln w="0"/>
              <a:solidFill>
                <a:schemeClr val="bg2">
                  <a:alpha val="27000"/>
                </a:schemeClr>
              </a:solidFill>
              <a:effectLst>
                <a:innerShdw blurRad="63500" dist="50800" dir="13500000">
                  <a:srgbClr val="000000">
                    <a:alpha val="50000"/>
                  </a:srgbClr>
                </a:innerShdw>
              </a:effectLst>
            </a:endParaRPr>
          </a:p>
        </p:txBody>
      </p:sp>
      <p:sp>
        <p:nvSpPr>
          <p:cNvPr id="4" name="Content Placeholder 2"/>
          <p:cNvSpPr txBox="1">
            <a:spLocks/>
          </p:cNvSpPr>
          <p:nvPr/>
        </p:nvSpPr>
        <p:spPr>
          <a:xfrm>
            <a:off x="4039122" y="1591083"/>
            <a:ext cx="3993173" cy="4708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smtClean="0"/>
              <a:t>Explain </a:t>
            </a:r>
          </a:p>
          <a:p>
            <a:pPr marL="0" indent="0" algn="ctr">
              <a:buNone/>
            </a:pPr>
            <a:r>
              <a:rPr lang="en-US" sz="3600" b="1" dirty="0" smtClean="0"/>
              <a:t>Activity</a:t>
            </a:r>
            <a:endParaRPr lang="en-US" sz="3600" b="1" dirty="0"/>
          </a:p>
          <a:p>
            <a:pPr marL="0" indent="0" algn="ctr">
              <a:buNone/>
            </a:pPr>
            <a:endParaRPr lang="en-US" dirty="0"/>
          </a:p>
          <a:p>
            <a:pPr marL="0" indent="0" algn="ctr">
              <a:buNone/>
            </a:pPr>
            <a:endParaRPr lang="en-US" dirty="0" smtClean="0"/>
          </a:p>
          <a:p>
            <a:pPr marL="0" indent="0" algn="ctr">
              <a:buNone/>
            </a:pPr>
            <a:r>
              <a:rPr lang="en-US" dirty="0" smtClean="0"/>
              <a:t>Parents </a:t>
            </a:r>
            <a:r>
              <a:rPr lang="en-US" dirty="0"/>
              <a:t>will share the above Guidelines for FFD Etiquette during Virtual Gatherings with their families before next meeting </a:t>
            </a:r>
          </a:p>
        </p:txBody>
      </p:sp>
      <p:sp>
        <p:nvSpPr>
          <p:cNvPr id="11" name="Rectangle 10"/>
          <p:cNvSpPr/>
          <p:nvPr/>
        </p:nvSpPr>
        <p:spPr>
          <a:xfrm>
            <a:off x="8446999" y="490027"/>
            <a:ext cx="3378038" cy="5272819"/>
          </a:xfrm>
          <a:prstGeom prst="rect">
            <a:avLst/>
          </a:prstGeom>
          <a:noFill/>
          <a:effectLst>
            <a:outerShdw blurRad="406400" dist="50800" dir="5400000" algn="ctr" rotWithShape="0">
              <a:srgbClr val="000000">
                <a:alpha val="13000"/>
              </a:srgbClr>
            </a:outerShdw>
          </a:effectLst>
        </p:spPr>
        <p:txBody>
          <a:bodyPr wrap="none" lIns="91440" tIns="45720" rIns="91440" bIns="45720">
            <a:noAutofit/>
          </a:bodyPr>
          <a:lstStyle/>
          <a:p>
            <a:pPr algn="ctr"/>
            <a:r>
              <a:rPr lang="en-US" sz="41300" b="1" cap="none" spc="50" dirty="0" smtClean="0">
                <a:ln w="0"/>
                <a:solidFill>
                  <a:schemeClr val="bg2">
                    <a:alpha val="61000"/>
                  </a:schemeClr>
                </a:solidFill>
                <a:effectLst>
                  <a:innerShdw blurRad="63500" dist="50800" dir="13500000">
                    <a:srgbClr val="000000">
                      <a:alpha val="50000"/>
                    </a:srgbClr>
                  </a:innerShdw>
                </a:effectLst>
              </a:rPr>
              <a:t>3</a:t>
            </a:r>
            <a:endParaRPr lang="en-US" sz="41300" b="1" cap="none" spc="50" dirty="0">
              <a:ln w="0"/>
              <a:solidFill>
                <a:schemeClr val="bg2">
                  <a:alpha val="61000"/>
                </a:schemeClr>
              </a:solidFill>
              <a:effectLst>
                <a:innerShdw blurRad="63500" dist="50800" dir="13500000">
                  <a:srgbClr val="000000">
                    <a:alpha val="50000"/>
                  </a:srgbClr>
                </a:innerShdw>
              </a:effectLst>
            </a:endParaRPr>
          </a:p>
        </p:txBody>
      </p:sp>
      <p:sp>
        <p:nvSpPr>
          <p:cNvPr id="5" name="Content Placeholder 2"/>
          <p:cNvSpPr txBox="1">
            <a:spLocks/>
          </p:cNvSpPr>
          <p:nvPr/>
        </p:nvSpPr>
        <p:spPr>
          <a:xfrm>
            <a:off x="8446998" y="1591083"/>
            <a:ext cx="3539848" cy="4708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smtClean="0"/>
              <a:t>Model for </a:t>
            </a:r>
          </a:p>
          <a:p>
            <a:pPr marL="0" indent="0" algn="ctr">
              <a:buNone/>
            </a:pPr>
            <a:r>
              <a:rPr lang="en-US" sz="3600" b="1" dirty="0" smtClean="0"/>
              <a:t>Parents</a:t>
            </a:r>
            <a:endParaRPr lang="en-US" sz="3600" b="1" dirty="0"/>
          </a:p>
          <a:p>
            <a:pPr marL="0" indent="0" algn="ctr">
              <a:buNone/>
            </a:pPr>
            <a:endParaRPr lang="en-US" sz="3600" b="1" dirty="0" smtClean="0"/>
          </a:p>
          <a:p>
            <a:pPr marL="0" indent="0" algn="ctr">
              <a:buNone/>
            </a:pPr>
            <a:endParaRPr lang="en-US" sz="3600" b="1" dirty="0"/>
          </a:p>
          <a:p>
            <a:pPr marL="0" indent="0" algn="ctr">
              <a:buNone/>
            </a:pPr>
            <a:r>
              <a:rPr lang="en-US" dirty="0" smtClean="0"/>
              <a:t>Explain </a:t>
            </a:r>
            <a:r>
              <a:rPr lang="en-US" dirty="0"/>
              <a:t>to parents how you have followed the guidelines to prepare your own home for today’s </a:t>
            </a:r>
            <a:r>
              <a:rPr lang="en-US" dirty="0" smtClean="0"/>
              <a:t>meeting</a:t>
            </a:r>
          </a:p>
          <a:p>
            <a:pPr marL="0" indent="0" algn="ctr">
              <a:buNone/>
            </a:pPr>
            <a:endParaRPr lang="en-US" dirty="0"/>
          </a:p>
        </p:txBody>
      </p:sp>
    </p:spTree>
    <p:extLst>
      <p:ext uri="{BB962C8B-B14F-4D97-AF65-F5344CB8AC3E}">
        <p14:creationId xmlns:p14="http://schemas.microsoft.com/office/powerpoint/2010/main" val="3730910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6224</TotalTime>
  <Words>383</Words>
  <Application>Microsoft Office PowerPoint</Application>
  <PresentationFormat>Widescreen</PresentationFormat>
  <Paragraphs>57</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Antenna Black</vt:lpstr>
      <vt:lpstr>Antenna Medium</vt:lpstr>
      <vt:lpstr>Arial</vt:lpstr>
      <vt:lpstr>Calibri</vt:lpstr>
      <vt:lpstr>Calibri Light</vt:lpstr>
      <vt:lpstr>Tahoma</vt:lpstr>
      <vt:lpstr>Office Theme</vt:lpstr>
      <vt:lpstr>Families Forming Disciples </vt:lpstr>
      <vt:lpstr>Topic:  Introducing Families Forming Disciples (FFD) to Parents</vt:lpstr>
      <vt:lpstr>PowerPoint Presentation</vt:lpstr>
      <vt:lpstr>PowerPoint Presentation</vt:lpstr>
      <vt:lpstr>Introduction Video from Archbishop Hartmayer</vt:lpstr>
      <vt:lpstr>Our Topic for today</vt:lpstr>
      <vt:lpstr>Content</vt:lpstr>
      <vt:lpstr>Conversation</vt:lpstr>
      <vt:lpstr>Mission</vt:lpstr>
      <vt:lpstr>Review &amp; Close in Prayer </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Forming Disciples</dc:title>
  <dc:creator>Patrick Metts</dc:creator>
  <cp:lastModifiedBy>Patrick Metts</cp:lastModifiedBy>
  <cp:revision>44</cp:revision>
  <dcterms:created xsi:type="dcterms:W3CDTF">2020-07-27T17:11:20Z</dcterms:created>
  <dcterms:modified xsi:type="dcterms:W3CDTF">2020-08-17T17:18:04Z</dcterms:modified>
</cp:coreProperties>
</file>