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0" r:id="rId4"/>
    <p:sldId id="265" r:id="rId5"/>
    <p:sldId id="258" r:id="rId6"/>
    <p:sldId id="259" r:id="rId7"/>
    <p:sldId id="260" r:id="rId8"/>
    <p:sldId id="261" r:id="rId9"/>
    <p:sldId id="266" r:id="rId10"/>
    <p:sldId id="262" r:id="rId11"/>
    <p:sldId id="268" r:id="rId12"/>
    <p:sldId id="267" r:id="rId13"/>
    <p:sldId id="269" r:id="rId14"/>
    <p:sldId id="26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CDF"/>
    <a:srgbClr val="F0BF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3" autoAdjust="0"/>
    <p:restoredTop sz="94660"/>
  </p:normalViewPr>
  <p:slideViewPr>
    <p:cSldViewPr snapToGrid="0">
      <p:cViewPr varScale="1">
        <p:scale>
          <a:sx n="125" d="100"/>
          <a:sy n="125" d="100"/>
        </p:scale>
        <p:origin x="3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5002B5-5786-48D0-95F4-B054B4377C33}"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3360911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5002B5-5786-48D0-95F4-B054B4377C33}"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484069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5002B5-5786-48D0-95F4-B054B4377C33}"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3383285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5002B5-5786-48D0-95F4-B054B4377C33}"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3718755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45002B5-5786-48D0-95F4-B054B4377C33}" type="datetimeFigureOut">
              <a:rPr lang="en-US" smtClean="0"/>
              <a:t>8/27/2020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1514551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5002B5-5786-48D0-95F4-B054B4377C33}"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1006595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5002B5-5786-48D0-95F4-B054B4377C33}" type="datetimeFigureOut">
              <a:rPr lang="en-US" smtClean="0"/>
              <a:t>8/27/2020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881328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5002B5-5786-48D0-95F4-B054B4377C33}" type="datetimeFigureOut">
              <a:rPr lang="en-US" smtClean="0"/>
              <a:t>8/27/2020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1985466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5002B5-5786-48D0-95F4-B054B4377C33}" type="datetimeFigureOut">
              <a:rPr lang="en-US" smtClean="0"/>
              <a:t>8/27/2020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27512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45002B5-5786-48D0-95F4-B054B4377C33}"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55616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45002B5-5786-48D0-95F4-B054B4377C33}" type="datetimeFigureOut">
              <a:rPr lang="en-US" smtClean="0"/>
              <a:t>8/27/2020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92BE7-E67D-49F8-9B1A-CBACC7AA83B6}" type="slidenum">
              <a:rPr lang="en-US" smtClean="0"/>
              <a:t>‹#›</a:t>
            </a:fld>
            <a:endParaRPr lang="en-US"/>
          </a:p>
        </p:txBody>
      </p:sp>
    </p:spTree>
    <p:extLst>
      <p:ext uri="{BB962C8B-B14F-4D97-AF65-F5344CB8AC3E}">
        <p14:creationId xmlns:p14="http://schemas.microsoft.com/office/powerpoint/2010/main" val="2593742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5002B5-5786-48D0-95F4-B054B4377C33}" type="datetimeFigureOut">
              <a:rPr lang="en-US" smtClean="0"/>
              <a:t>8/27/2020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C92BE7-E67D-49F8-9B1A-CBACC7AA83B6}" type="slidenum">
              <a:rPr lang="en-US" smtClean="0"/>
              <a:t>‹#›</a:t>
            </a:fld>
            <a:endParaRPr lang="en-US"/>
          </a:p>
        </p:txBody>
      </p:sp>
    </p:spTree>
    <p:extLst>
      <p:ext uri="{BB962C8B-B14F-4D97-AF65-F5344CB8AC3E}">
        <p14:creationId xmlns:p14="http://schemas.microsoft.com/office/powerpoint/2010/main" val="2221370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https://www.youtube.com/embed/ysOFbJHxQd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86" t="179" r="2219" b="20834"/>
          <a:stretch/>
        </p:blipFill>
        <p:spPr>
          <a:xfrm>
            <a:off x="0" y="-15631"/>
            <a:ext cx="12184185" cy="6869723"/>
          </a:xfrm>
          <a:prstGeom prst="rect">
            <a:avLst/>
          </a:prstGeom>
        </p:spPr>
      </p:pic>
      <p:sp>
        <p:nvSpPr>
          <p:cNvPr id="6" name="Rectangle 5"/>
          <p:cNvSpPr/>
          <p:nvPr/>
        </p:nvSpPr>
        <p:spPr>
          <a:xfrm>
            <a:off x="1523999" y="874395"/>
            <a:ext cx="9220200" cy="893445"/>
          </a:xfrm>
          <a:prstGeom prst="rect">
            <a:avLst/>
          </a:prstGeom>
          <a:solidFill>
            <a:schemeClr val="bg1">
              <a:lumMod val="7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3999" y="1531620"/>
            <a:ext cx="9144000" cy="1108445"/>
          </a:xfrm>
          <a:ln>
            <a:noFill/>
          </a:ln>
        </p:spPr>
        <p:txBody>
          <a:bodyPr>
            <a:normAutofit fontScale="90000"/>
          </a:bodyPr>
          <a:lstStyle/>
          <a:p>
            <a:r>
              <a:rPr lang="en-US" b="1" cap="all" baseline="30000" dirty="0">
                <a:ln>
                  <a:solidFill>
                    <a:schemeClr val="bg1">
                      <a:lumMod val="50000"/>
                    </a:schemeClr>
                  </a:solidFill>
                </a:ln>
                <a:solidFill>
                  <a:schemeClr val="bg1"/>
                </a:solidFill>
                <a:latin typeface="Antenna Black" panose="02000505000000020004" pitchFamily="2" charset="0"/>
              </a:rPr>
              <a:t>Families Forming Disciples</a:t>
            </a:r>
            <a:r>
              <a:rPr lang="en-US" b="1" baseline="30000" dirty="0"/>
              <a:t/>
            </a:r>
            <a:br>
              <a:rPr lang="en-US" b="1" baseline="30000" dirty="0"/>
            </a:br>
            <a:endParaRPr lang="en-US" dirty="0"/>
          </a:p>
        </p:txBody>
      </p:sp>
      <p:sp>
        <p:nvSpPr>
          <p:cNvPr id="8" name="TextBox 7"/>
          <p:cNvSpPr txBox="1"/>
          <p:nvPr/>
        </p:nvSpPr>
        <p:spPr>
          <a:xfrm>
            <a:off x="3180862" y="1767840"/>
            <a:ext cx="5361354" cy="461665"/>
          </a:xfrm>
          <a:prstGeom prst="rect">
            <a:avLst/>
          </a:prstGeom>
          <a:noFill/>
        </p:spPr>
        <p:txBody>
          <a:bodyPr wrap="square" rtlCol="0">
            <a:spAutoFit/>
          </a:bodyPr>
          <a:lstStyle/>
          <a:p>
            <a:pPr algn="ctr"/>
            <a:r>
              <a:rPr lang="en-US" sz="2400" dirty="0" smtClean="0">
                <a:latin typeface="Antenna Black" panose="02000505000000020004" pitchFamily="2" charset="0"/>
              </a:rPr>
              <a:t>Lesson 2 – Week 1</a:t>
            </a:r>
            <a:endParaRPr lang="en-US" sz="2400" dirty="0">
              <a:latin typeface="Antenna Black" panose="02000505000000020004" pitchFamily="2" charset="0"/>
            </a:endParaRPr>
          </a:p>
        </p:txBody>
      </p:sp>
    </p:spTree>
    <p:extLst>
      <p:ext uri="{BB962C8B-B14F-4D97-AF65-F5344CB8AC3E}">
        <p14:creationId xmlns:p14="http://schemas.microsoft.com/office/powerpoint/2010/main" val="9498453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a:ext>
            </a:extLst>
          </a:blip>
          <a:srcRect l="78" t="21711" r="-78" b="42163"/>
          <a:stretch/>
        </p:blipFill>
        <p:spPr>
          <a:xfrm>
            <a:off x="1" y="0"/>
            <a:ext cx="12191999" cy="6867526"/>
          </a:xfrm>
          <a:prstGeom prst="rect">
            <a:avLst/>
          </a:prstGeom>
        </p:spPr>
      </p:pic>
      <p:sp>
        <p:nvSpPr>
          <p:cNvPr id="5" name="Rectangle 4"/>
          <p:cNvSpPr/>
          <p:nvPr/>
        </p:nvSpPr>
        <p:spPr>
          <a:xfrm>
            <a:off x="-1" y="0"/>
            <a:ext cx="12192000" cy="1488831"/>
          </a:xfrm>
          <a:prstGeom prst="rect">
            <a:avLst/>
          </a:prstGeom>
          <a:solidFill>
            <a:schemeClr val="bg1">
              <a:lumMod val="65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05690" y="163268"/>
            <a:ext cx="5980617" cy="1325563"/>
          </a:xfrm>
        </p:spPr>
        <p:txBody>
          <a:bodyPr/>
          <a:lstStyle/>
          <a:p>
            <a:pPr algn="ctr"/>
            <a:r>
              <a:rPr lang="en-US" dirty="0" smtClean="0">
                <a:latin typeface="Antenna Medium" panose="02000603000000020004" pitchFamily="2" charset="0"/>
              </a:rPr>
              <a:t>Family Sharing</a:t>
            </a:r>
            <a:endParaRPr lang="en-US" dirty="0">
              <a:latin typeface="Antenna Medium" panose="02000603000000020004" pitchFamily="2" charset="0"/>
            </a:endParaRPr>
          </a:p>
        </p:txBody>
      </p:sp>
      <p:sp>
        <p:nvSpPr>
          <p:cNvPr id="3" name="Content Placeholder 2"/>
          <p:cNvSpPr>
            <a:spLocks noGrp="1"/>
          </p:cNvSpPr>
          <p:nvPr>
            <p:ph idx="1"/>
          </p:nvPr>
        </p:nvSpPr>
        <p:spPr>
          <a:xfrm>
            <a:off x="838198" y="2199466"/>
            <a:ext cx="10515600" cy="3478733"/>
          </a:xfrm>
        </p:spPr>
        <p:txBody>
          <a:bodyPr>
            <a:normAutofit fontScale="92500" lnSpcReduction="20000"/>
          </a:bodyPr>
          <a:lstStyle/>
          <a:p>
            <a:pPr marL="0" indent="0" algn="ctr">
              <a:buNone/>
            </a:pPr>
            <a:r>
              <a:rPr lang="en-US" sz="4000" dirty="0" smtClean="0"/>
              <a:t>Who is your favorite saint? Why? </a:t>
            </a:r>
          </a:p>
          <a:p>
            <a:pPr marL="0" indent="0" algn="ctr">
              <a:buNone/>
            </a:pPr>
            <a:endParaRPr lang="en-US" sz="4000" dirty="0" smtClean="0"/>
          </a:p>
          <a:p>
            <a:pPr marL="0" indent="0" algn="ctr">
              <a:buNone/>
            </a:pPr>
            <a:r>
              <a:rPr lang="en-US" sz="4000" dirty="0" smtClean="0"/>
              <a:t>When the saints lived on earth were they always perfect? </a:t>
            </a:r>
          </a:p>
          <a:p>
            <a:pPr marL="0" indent="0" algn="ctr">
              <a:buNone/>
            </a:pPr>
            <a:endParaRPr lang="en-US" sz="4000" dirty="0" smtClean="0"/>
          </a:p>
          <a:p>
            <a:pPr marL="0" indent="0" algn="ctr">
              <a:buNone/>
            </a:pPr>
            <a:r>
              <a:rPr lang="en-US" sz="4000" dirty="0" smtClean="0"/>
              <a:t>Can you name any saints whom you know at one time were sinners? </a:t>
            </a:r>
          </a:p>
          <a:p>
            <a:pPr marL="0" indent="0">
              <a:buNone/>
            </a:pPr>
            <a:endParaRPr lang="en-US" dirty="0"/>
          </a:p>
        </p:txBody>
      </p:sp>
    </p:spTree>
    <p:extLst>
      <p:ext uri="{BB962C8B-B14F-4D97-AF65-F5344CB8AC3E}">
        <p14:creationId xmlns:p14="http://schemas.microsoft.com/office/powerpoint/2010/main" val="60887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4400" baseline="30000" dirty="0"/>
              <a:t>Almost every single one of the saints made mistakes and sinned.  Some even made huge mistakes, but what made the difference was that, because they knew God and loved Him, they were sorry for their sins and asked God’s forgiveness.  God our Father can never resist a heart that is truly sorry. </a:t>
            </a:r>
          </a:p>
          <a:p>
            <a:endParaRPr lang="en-US" sz="4400" baseline="30000" dirty="0"/>
          </a:p>
          <a:p>
            <a:r>
              <a:rPr lang="en-US" sz="4400" baseline="30000" dirty="0"/>
              <a:t>However, there is one saint that we know for certain was perfect and never sinned, because God gave her a special grace.  He needed someone who was immaculate, meaning without any sin, so she could carry Jesus within her.  </a:t>
            </a:r>
          </a:p>
          <a:p>
            <a:endParaRPr lang="en-US" dirty="0"/>
          </a:p>
        </p:txBody>
      </p:sp>
      <p:sp>
        <p:nvSpPr>
          <p:cNvPr id="4" name="Rectangle 3"/>
          <p:cNvSpPr/>
          <p:nvPr/>
        </p:nvSpPr>
        <p:spPr>
          <a:xfrm>
            <a:off x="1" y="-19050"/>
            <a:ext cx="12192000" cy="12426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Title 1"/>
          <p:cNvSpPr>
            <a:spLocks noGrp="1"/>
          </p:cNvSpPr>
          <p:nvPr>
            <p:ph type="title"/>
          </p:nvPr>
        </p:nvSpPr>
        <p:spPr>
          <a:xfrm>
            <a:off x="838200" y="539646"/>
            <a:ext cx="10515600" cy="1151042"/>
          </a:xfrm>
        </p:spPr>
        <p:txBody>
          <a:bodyPr>
            <a:normAutofit fontScale="90000"/>
          </a:bodyPr>
          <a:lstStyle/>
          <a:p>
            <a:pPr algn="ctr"/>
            <a:r>
              <a:rPr lang="en-US" sz="8000" b="1" baseline="30000" dirty="0"/>
              <a:t>Content Continued</a:t>
            </a:r>
            <a:r>
              <a:rPr lang="en-US" b="1" baseline="30000" dirty="0"/>
              <a:t/>
            </a:r>
            <a:br>
              <a:rPr lang="en-US" b="1" baseline="30000" dirty="0"/>
            </a:br>
            <a:endParaRPr lang="en-US" dirty="0"/>
          </a:p>
        </p:txBody>
      </p:sp>
    </p:spTree>
    <p:extLst>
      <p:ext uri="{BB962C8B-B14F-4D97-AF65-F5344CB8AC3E}">
        <p14:creationId xmlns:p14="http://schemas.microsoft.com/office/powerpoint/2010/main" val="3382542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cstate="print">
            <a:duotone>
              <a:schemeClr val="accent5">
                <a:shade val="45000"/>
                <a:satMod val="135000"/>
              </a:scheme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457" t="19978" r="38"/>
          <a:stretch/>
        </p:blipFill>
        <p:spPr>
          <a:xfrm>
            <a:off x="-14990" y="-29980"/>
            <a:ext cx="12201993" cy="6887980"/>
          </a:xfrm>
        </p:spPr>
      </p:pic>
      <p:sp>
        <p:nvSpPr>
          <p:cNvPr id="2" name="Title 1"/>
          <p:cNvSpPr>
            <a:spLocks noGrp="1"/>
          </p:cNvSpPr>
          <p:nvPr>
            <p:ph type="title"/>
          </p:nvPr>
        </p:nvSpPr>
        <p:spPr>
          <a:xfrm>
            <a:off x="4781862" y="856385"/>
            <a:ext cx="6377066" cy="1260514"/>
          </a:xfrm>
        </p:spPr>
        <p:txBody>
          <a:bodyPr>
            <a:normAutofit/>
          </a:bodyPr>
          <a:lstStyle/>
          <a:p>
            <a:r>
              <a:rPr lang="en-US" b="1" baseline="30000" dirty="0">
                <a:latin typeface="+mn-lt"/>
              </a:rPr>
              <a:t>Do you know who this person is</a:t>
            </a:r>
            <a:r>
              <a:rPr lang="en-US" b="1" baseline="30000" dirty="0" smtClean="0">
                <a:latin typeface="+mn-lt"/>
              </a:rPr>
              <a:t>?</a:t>
            </a:r>
            <a:r>
              <a:rPr lang="en-US" b="1" baseline="30000" dirty="0" smtClean="0"/>
              <a:t/>
            </a:r>
            <a:br>
              <a:rPr lang="en-US" b="1" baseline="30000" dirty="0" smtClean="0"/>
            </a:br>
            <a:endParaRPr lang="en-US" b="1" dirty="0"/>
          </a:p>
        </p:txBody>
      </p:sp>
      <p:sp>
        <p:nvSpPr>
          <p:cNvPr id="7" name="TextBox 6"/>
          <p:cNvSpPr txBox="1"/>
          <p:nvPr/>
        </p:nvSpPr>
        <p:spPr>
          <a:xfrm>
            <a:off x="4781862" y="2500552"/>
            <a:ext cx="6370820" cy="1641475"/>
          </a:xfrm>
          <a:prstGeom prst="rect">
            <a:avLst/>
          </a:prstGeom>
          <a:noFill/>
        </p:spPr>
        <p:txBody>
          <a:bodyPr wrap="square" rtlCol="0">
            <a:spAutoFit/>
          </a:bodyPr>
          <a:lstStyle/>
          <a:p>
            <a:r>
              <a:rPr lang="en-US" sz="3600" b="1" baseline="30000" dirty="0"/>
              <a:t/>
            </a:r>
            <a:br>
              <a:rPr lang="en-US" sz="3600" b="1" baseline="30000" dirty="0"/>
            </a:br>
            <a:r>
              <a:rPr lang="en-US" sz="4400" b="1" baseline="30000" dirty="0"/>
              <a:t>Does anyone know what that prayer is called? </a:t>
            </a:r>
            <a:r>
              <a:rPr lang="en-US" sz="3600" b="1" baseline="30000" dirty="0"/>
              <a:t/>
            </a:r>
            <a:br>
              <a:rPr lang="en-US" sz="3600" b="1" baseline="30000" dirty="0"/>
            </a:br>
            <a:r>
              <a:rPr lang="en-US" b="1" baseline="30000" dirty="0"/>
              <a:t> </a:t>
            </a:r>
            <a:endParaRPr lang="en-US" dirty="0"/>
          </a:p>
        </p:txBody>
      </p:sp>
      <p:sp>
        <p:nvSpPr>
          <p:cNvPr id="8" name="TextBox 7"/>
          <p:cNvSpPr txBox="1"/>
          <p:nvPr/>
        </p:nvSpPr>
        <p:spPr>
          <a:xfrm>
            <a:off x="4766871" y="4263778"/>
            <a:ext cx="6775554" cy="2677656"/>
          </a:xfrm>
          <a:prstGeom prst="rect">
            <a:avLst/>
          </a:prstGeom>
          <a:noFill/>
        </p:spPr>
        <p:txBody>
          <a:bodyPr wrap="square" rtlCol="0">
            <a:spAutoFit/>
          </a:bodyPr>
          <a:lstStyle/>
          <a:p>
            <a:r>
              <a:rPr lang="en-US" sz="4400" baseline="30000" dirty="0"/>
              <a:t/>
            </a:r>
            <a:br>
              <a:rPr lang="en-US" sz="4400" baseline="30000" dirty="0"/>
            </a:br>
            <a:r>
              <a:rPr lang="en-US" sz="4400" b="1" baseline="30000" dirty="0"/>
              <a:t>Have you ever prayed the Rosary? If yes, when?</a:t>
            </a:r>
            <a:r>
              <a:rPr lang="en-US" sz="4400" baseline="30000" dirty="0"/>
              <a:t/>
            </a:r>
            <a:br>
              <a:rPr lang="en-US" sz="4400" baseline="30000" dirty="0"/>
            </a:br>
            <a:endParaRPr lang="en-US" sz="4400" dirty="0"/>
          </a:p>
          <a:p>
            <a:endParaRPr lang="en-US" sz="3600" dirty="0"/>
          </a:p>
        </p:txBody>
      </p:sp>
    </p:spTree>
    <p:extLst>
      <p:ext uri="{BB962C8B-B14F-4D97-AF65-F5344CB8AC3E}">
        <p14:creationId xmlns:p14="http://schemas.microsoft.com/office/powerpoint/2010/main" val="352679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192000" cy="1078523"/>
          </a:xfrm>
          <a:prstGeom prst="rect">
            <a:avLst/>
          </a:prstGeom>
          <a:solidFill>
            <a:srgbClr val="F2E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6102" y="490028"/>
            <a:ext cx="3378038" cy="5272819"/>
          </a:xfrm>
          <a:prstGeom prst="rect">
            <a:avLst/>
          </a:prstGeom>
          <a:noFill/>
          <a:effectLst>
            <a:outerShdw blurRad="406400" dist="50800" dir="5400000" algn="ctr" rotWithShape="0">
              <a:srgbClr val="000000">
                <a:alpha val="13000"/>
              </a:srgbClr>
            </a:outerShdw>
          </a:effectLst>
        </p:spPr>
        <p:txBody>
          <a:bodyPr wrap="none" lIns="91440" tIns="45720" rIns="91440" bIns="45720">
            <a:noAutofit/>
          </a:bodyPr>
          <a:lstStyle/>
          <a:p>
            <a:pPr algn="ctr"/>
            <a:r>
              <a:rPr lang="en-US" sz="41300" b="1" cap="none" spc="50" dirty="0" smtClean="0">
                <a:ln w="0"/>
                <a:solidFill>
                  <a:schemeClr val="bg2">
                    <a:alpha val="61000"/>
                  </a:schemeClr>
                </a:solidFill>
                <a:effectLst>
                  <a:innerShdw blurRad="63500" dist="50800" dir="13500000">
                    <a:srgbClr val="000000">
                      <a:alpha val="50000"/>
                    </a:srgbClr>
                  </a:innerShdw>
                </a:effectLst>
              </a:rPr>
              <a:t>1</a:t>
            </a:r>
            <a:endParaRPr lang="en-US" sz="41300" b="1" cap="none" spc="50" dirty="0">
              <a:ln w="0"/>
              <a:solidFill>
                <a:schemeClr val="bg2">
                  <a:alpha val="61000"/>
                </a:schemeClr>
              </a:solidFill>
              <a:effectLst>
                <a:innerShdw blurRad="63500" dist="50800" dir="13500000">
                  <a:srgbClr val="000000">
                    <a:alpha val="50000"/>
                  </a:srgbClr>
                </a:innerShdw>
              </a:effectLst>
            </a:endParaRPr>
          </a:p>
        </p:txBody>
      </p:sp>
      <p:sp>
        <p:nvSpPr>
          <p:cNvPr id="2" name="Title 1"/>
          <p:cNvSpPr>
            <a:spLocks noGrp="1"/>
          </p:cNvSpPr>
          <p:nvPr>
            <p:ph type="title"/>
          </p:nvPr>
        </p:nvSpPr>
        <p:spPr>
          <a:xfrm>
            <a:off x="4822581" y="0"/>
            <a:ext cx="2546838" cy="1127981"/>
          </a:xfrm>
        </p:spPr>
        <p:txBody>
          <a:bodyPr>
            <a:normAutofit/>
          </a:bodyPr>
          <a:lstStyle/>
          <a:p>
            <a:pPr algn="ctr"/>
            <a:r>
              <a:rPr lang="en-US" sz="4800" dirty="0" smtClean="0">
                <a:latin typeface="Antenna Medium" panose="02000603000000020004" pitchFamily="2" charset="0"/>
              </a:rPr>
              <a:t>Mission</a:t>
            </a:r>
            <a:endParaRPr lang="en-US" sz="4800" dirty="0">
              <a:latin typeface="Antenna Medium" panose="02000603000000020004" pitchFamily="2" charset="0"/>
            </a:endParaRPr>
          </a:p>
        </p:txBody>
      </p:sp>
      <p:sp>
        <p:nvSpPr>
          <p:cNvPr id="3" name="Content Placeholder 2"/>
          <p:cNvSpPr>
            <a:spLocks noGrp="1"/>
          </p:cNvSpPr>
          <p:nvPr>
            <p:ph idx="1"/>
          </p:nvPr>
        </p:nvSpPr>
        <p:spPr>
          <a:xfrm>
            <a:off x="146101" y="1591083"/>
            <a:ext cx="3310615" cy="4708828"/>
          </a:xfrm>
        </p:spPr>
        <p:txBody>
          <a:bodyPr>
            <a:normAutofit/>
          </a:bodyPr>
          <a:lstStyle/>
          <a:p>
            <a:pPr marL="0" indent="0" algn="ctr">
              <a:buNone/>
            </a:pPr>
            <a:r>
              <a:rPr lang="en-US" sz="3600" b="1" dirty="0" smtClean="0"/>
              <a:t>Introduce Mission     Activities</a:t>
            </a:r>
          </a:p>
          <a:p>
            <a:pPr marL="0" indent="0" algn="ctr">
              <a:buNone/>
            </a:pPr>
            <a:endParaRPr lang="en-US" sz="3600" b="1" dirty="0" smtClean="0"/>
          </a:p>
          <a:p>
            <a:pPr marL="0" indent="0" algn="ctr">
              <a:buNone/>
            </a:pPr>
            <a:r>
              <a:rPr lang="en-US" dirty="0"/>
              <a:t>Mission Activities are to be done at home during Week 2 and to be shared at the </a:t>
            </a:r>
            <a:r>
              <a:rPr lang="en-US" dirty="0" smtClean="0"/>
              <a:t>gathering </a:t>
            </a:r>
            <a:r>
              <a:rPr lang="en-US" dirty="0"/>
              <a:t>of families on Week 3.</a:t>
            </a:r>
          </a:p>
        </p:txBody>
      </p:sp>
      <p:sp>
        <p:nvSpPr>
          <p:cNvPr id="8" name="Rectangle 7"/>
          <p:cNvSpPr/>
          <p:nvPr/>
        </p:nvSpPr>
        <p:spPr>
          <a:xfrm>
            <a:off x="3867461" y="1127981"/>
            <a:ext cx="4336496" cy="573001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346690" y="563990"/>
            <a:ext cx="3378038" cy="5272819"/>
          </a:xfrm>
          <a:prstGeom prst="rect">
            <a:avLst/>
          </a:prstGeom>
          <a:noFill/>
          <a:effectLst>
            <a:outerShdw blurRad="406400" dist="50800" dir="5400000" algn="ctr" rotWithShape="0">
              <a:srgbClr val="000000">
                <a:alpha val="13000"/>
              </a:srgbClr>
            </a:outerShdw>
          </a:effectLst>
        </p:spPr>
        <p:txBody>
          <a:bodyPr wrap="none" lIns="91440" tIns="45720" rIns="91440" bIns="45720">
            <a:noAutofit/>
          </a:bodyPr>
          <a:lstStyle/>
          <a:p>
            <a:pPr algn="ctr"/>
            <a:r>
              <a:rPr lang="en-US" sz="41300" b="1" cap="none" spc="50" dirty="0" smtClean="0">
                <a:ln w="0"/>
                <a:solidFill>
                  <a:schemeClr val="bg2">
                    <a:alpha val="27000"/>
                  </a:schemeClr>
                </a:solidFill>
                <a:effectLst>
                  <a:innerShdw blurRad="63500" dist="50800" dir="13500000">
                    <a:srgbClr val="000000">
                      <a:alpha val="50000"/>
                    </a:srgbClr>
                  </a:innerShdw>
                </a:effectLst>
              </a:rPr>
              <a:t>2</a:t>
            </a:r>
            <a:endParaRPr lang="en-US" sz="41300" b="1" cap="none" spc="50" dirty="0">
              <a:ln w="0"/>
              <a:solidFill>
                <a:schemeClr val="bg2">
                  <a:alpha val="27000"/>
                </a:schemeClr>
              </a:solidFill>
              <a:effectLst>
                <a:innerShdw blurRad="63500" dist="50800" dir="13500000">
                  <a:srgbClr val="000000">
                    <a:alpha val="50000"/>
                  </a:srgbClr>
                </a:innerShdw>
              </a:effectLst>
            </a:endParaRPr>
          </a:p>
        </p:txBody>
      </p:sp>
      <p:sp>
        <p:nvSpPr>
          <p:cNvPr id="4" name="Content Placeholder 2"/>
          <p:cNvSpPr txBox="1">
            <a:spLocks/>
          </p:cNvSpPr>
          <p:nvPr/>
        </p:nvSpPr>
        <p:spPr>
          <a:xfrm>
            <a:off x="4039122" y="1591082"/>
            <a:ext cx="3993173" cy="51544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smtClean="0"/>
              <a:t>Explain </a:t>
            </a:r>
          </a:p>
          <a:p>
            <a:pPr marL="0" indent="0" algn="ctr">
              <a:buNone/>
            </a:pPr>
            <a:r>
              <a:rPr lang="en-US" sz="3600" b="1" dirty="0" smtClean="0"/>
              <a:t>Activity</a:t>
            </a:r>
            <a:endParaRPr lang="en-US" dirty="0"/>
          </a:p>
          <a:p>
            <a:pPr marL="0" indent="0">
              <a:buNone/>
            </a:pPr>
            <a:r>
              <a:rPr lang="en-US" sz="1400" dirty="0"/>
              <a:t>a. During Week 2 you will choose your favorite rosaries (or, if your parish has provided a kit, make your own family rosary together) and place them on your home altar to show at the Week 3 gathering</a:t>
            </a:r>
            <a:r>
              <a:rPr lang="en-US" sz="1400" dirty="0" smtClean="0"/>
              <a:t>.</a:t>
            </a:r>
            <a:endParaRPr lang="en-US" sz="1400" dirty="0"/>
          </a:p>
          <a:p>
            <a:pPr marL="0" indent="0">
              <a:buNone/>
            </a:pPr>
            <a:r>
              <a:rPr lang="en-US" sz="1400" dirty="0"/>
              <a:t>b. Together you will review the Rosary booklet and prayers</a:t>
            </a:r>
            <a:r>
              <a:rPr lang="en-US" sz="1400" dirty="0" smtClean="0"/>
              <a:t>.</a:t>
            </a:r>
            <a:endParaRPr lang="en-US" sz="1400" dirty="0"/>
          </a:p>
          <a:p>
            <a:pPr marL="0" indent="0">
              <a:buNone/>
            </a:pPr>
            <a:r>
              <a:rPr lang="en-US" sz="1400" dirty="0"/>
              <a:t>c. Next, find a picture of a family member or friend of the family who has died that you would like us all to pray for during Week 3, or draw a picture of the person if you don’t have a photo.  Place the photo or picture on your home altar. Be ready to share about who the person is, and why he/she is important to your family.  Also, did that special person have a favorite saint</a:t>
            </a:r>
            <a:r>
              <a:rPr lang="en-US" sz="1400" dirty="0" smtClean="0"/>
              <a:t>?</a:t>
            </a:r>
            <a:endParaRPr lang="en-US" sz="1400" dirty="0"/>
          </a:p>
          <a:p>
            <a:pPr marL="0" indent="0">
              <a:buNone/>
            </a:pPr>
            <a:r>
              <a:rPr lang="en-US" sz="1400" dirty="0"/>
              <a:t>d. Gather around your prayer altar as a family, take a moment to be silent with God together, and then say a prayer for your family member and for one another. </a:t>
            </a:r>
          </a:p>
        </p:txBody>
      </p:sp>
      <p:sp>
        <p:nvSpPr>
          <p:cNvPr id="11" name="Rectangle 10"/>
          <p:cNvSpPr/>
          <p:nvPr/>
        </p:nvSpPr>
        <p:spPr>
          <a:xfrm>
            <a:off x="8446999" y="490027"/>
            <a:ext cx="3378038" cy="5272819"/>
          </a:xfrm>
          <a:prstGeom prst="rect">
            <a:avLst/>
          </a:prstGeom>
          <a:noFill/>
          <a:effectLst>
            <a:outerShdw blurRad="406400" dist="50800" dir="5400000" algn="ctr" rotWithShape="0">
              <a:srgbClr val="000000">
                <a:alpha val="13000"/>
              </a:srgbClr>
            </a:outerShdw>
          </a:effectLst>
        </p:spPr>
        <p:txBody>
          <a:bodyPr wrap="none" lIns="91440" tIns="45720" rIns="91440" bIns="45720">
            <a:noAutofit/>
          </a:bodyPr>
          <a:lstStyle/>
          <a:p>
            <a:pPr algn="ctr"/>
            <a:r>
              <a:rPr lang="en-US" sz="41300" b="1" cap="none" spc="50" dirty="0" smtClean="0">
                <a:ln w="0"/>
                <a:solidFill>
                  <a:schemeClr val="bg2">
                    <a:alpha val="61000"/>
                  </a:schemeClr>
                </a:solidFill>
                <a:effectLst>
                  <a:innerShdw blurRad="63500" dist="50800" dir="13500000">
                    <a:srgbClr val="000000">
                      <a:alpha val="50000"/>
                    </a:srgbClr>
                  </a:innerShdw>
                </a:effectLst>
              </a:rPr>
              <a:t>3</a:t>
            </a:r>
            <a:endParaRPr lang="en-US" sz="41300" b="1" cap="none" spc="50" dirty="0">
              <a:ln w="0"/>
              <a:solidFill>
                <a:schemeClr val="bg2">
                  <a:alpha val="61000"/>
                </a:schemeClr>
              </a:solidFill>
              <a:effectLst>
                <a:innerShdw blurRad="63500" dist="50800" dir="13500000">
                  <a:srgbClr val="000000">
                    <a:alpha val="50000"/>
                  </a:srgbClr>
                </a:innerShdw>
              </a:effectLst>
            </a:endParaRPr>
          </a:p>
        </p:txBody>
      </p:sp>
      <p:sp>
        <p:nvSpPr>
          <p:cNvPr id="5" name="Content Placeholder 2"/>
          <p:cNvSpPr txBox="1">
            <a:spLocks/>
          </p:cNvSpPr>
          <p:nvPr/>
        </p:nvSpPr>
        <p:spPr>
          <a:xfrm>
            <a:off x="8446998" y="1591083"/>
            <a:ext cx="3539848" cy="470882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smtClean="0"/>
              <a:t>Model for </a:t>
            </a:r>
          </a:p>
          <a:p>
            <a:pPr marL="0" indent="0" algn="ctr">
              <a:buNone/>
            </a:pPr>
            <a:r>
              <a:rPr lang="en-US" sz="3600" b="1" dirty="0" smtClean="0"/>
              <a:t>Parents</a:t>
            </a:r>
            <a:endParaRPr lang="en-US" sz="3600" b="1" dirty="0"/>
          </a:p>
          <a:p>
            <a:pPr marL="0" indent="0" algn="ctr">
              <a:buNone/>
            </a:pPr>
            <a:endParaRPr lang="en-US" sz="3600" b="1" dirty="0" smtClean="0"/>
          </a:p>
          <a:p>
            <a:pPr marL="0" indent="0" algn="ctr">
              <a:buNone/>
            </a:pPr>
            <a:endParaRPr lang="en-US" sz="4400" b="1" dirty="0"/>
          </a:p>
          <a:p>
            <a:pPr marL="0" indent="0" algn="ctr">
              <a:buNone/>
            </a:pPr>
            <a:r>
              <a:rPr lang="en-US" sz="3600" baseline="30000" dirty="0"/>
              <a:t>Show them your home altar and telling them about the rosary you have placed there, as well as the picture of a special person you would like to pray for at the Week 3 gathering.</a:t>
            </a:r>
          </a:p>
          <a:p>
            <a:pPr marL="0" indent="0" algn="ctr">
              <a:buNone/>
            </a:pPr>
            <a:endParaRPr lang="en-US" dirty="0"/>
          </a:p>
        </p:txBody>
      </p:sp>
    </p:spTree>
    <p:extLst>
      <p:ext uri="{BB962C8B-B14F-4D97-AF65-F5344CB8AC3E}">
        <p14:creationId xmlns:p14="http://schemas.microsoft.com/office/powerpoint/2010/main" val="290103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ECDF"/>
        </a:solidFill>
        <a:effectLst/>
      </p:bgPr>
    </p:bg>
    <p:spTree>
      <p:nvGrpSpPr>
        <p:cNvPr id="1" name=""/>
        <p:cNvGrpSpPr/>
        <p:nvPr/>
      </p:nvGrpSpPr>
      <p:grpSpPr>
        <a:xfrm>
          <a:off x="0" y="0"/>
          <a:ext cx="0" cy="0"/>
          <a:chOff x="0" y="0"/>
          <a:chExt cx="0" cy="0"/>
        </a:xfrm>
      </p:grpSpPr>
      <p:sp>
        <p:nvSpPr>
          <p:cNvPr id="4" name="Rectangle 3"/>
          <p:cNvSpPr/>
          <p:nvPr/>
        </p:nvSpPr>
        <p:spPr>
          <a:xfrm>
            <a:off x="0" y="-23446"/>
            <a:ext cx="12192000" cy="114886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60000"/>
                  <a:lumOff val="40000"/>
                </a:schemeClr>
              </a:solidFill>
            </a:endParaRPr>
          </a:p>
        </p:txBody>
      </p:sp>
      <p:sp>
        <p:nvSpPr>
          <p:cNvPr id="2" name="Title 1"/>
          <p:cNvSpPr>
            <a:spLocks noGrp="1"/>
          </p:cNvSpPr>
          <p:nvPr>
            <p:ph type="title"/>
          </p:nvPr>
        </p:nvSpPr>
        <p:spPr>
          <a:xfrm>
            <a:off x="2677512" y="645624"/>
            <a:ext cx="6836974" cy="1006475"/>
          </a:xfrm>
        </p:spPr>
        <p:txBody>
          <a:bodyPr>
            <a:normAutofit fontScale="90000"/>
          </a:bodyPr>
          <a:lstStyle/>
          <a:p>
            <a:pPr algn="ctr"/>
            <a:r>
              <a:rPr lang="en-US" sz="6000" b="1" baseline="30000" dirty="0">
                <a:latin typeface="Antenna Medium" panose="02000603000000020004" pitchFamily="2" charset="0"/>
              </a:rPr>
              <a:t>Review &amp; Close in Prayer</a:t>
            </a:r>
            <a:r>
              <a:rPr lang="en-US" b="1" baseline="30000" dirty="0"/>
              <a:t/>
            </a:r>
            <a:br>
              <a:rPr lang="en-US" b="1" baseline="30000" dirty="0"/>
            </a:br>
            <a:endParaRPr lang="en-US" dirty="0"/>
          </a:p>
        </p:txBody>
      </p:sp>
      <p:sp>
        <p:nvSpPr>
          <p:cNvPr id="3" name="Content Placeholder 2"/>
          <p:cNvSpPr>
            <a:spLocks noGrp="1"/>
          </p:cNvSpPr>
          <p:nvPr>
            <p:ph idx="1"/>
          </p:nvPr>
        </p:nvSpPr>
        <p:spPr>
          <a:xfrm>
            <a:off x="838200" y="2297723"/>
            <a:ext cx="10515600" cy="3391233"/>
          </a:xfrm>
        </p:spPr>
        <p:txBody>
          <a:bodyPr>
            <a:normAutofit/>
          </a:bodyPr>
          <a:lstStyle/>
          <a:p>
            <a:pPr marL="0" lvl="0" indent="0" algn="ctr">
              <a:buNone/>
            </a:pPr>
            <a:r>
              <a:rPr lang="en-US" sz="3600" dirty="0"/>
              <a:t>Review key point and close in </a:t>
            </a:r>
            <a:r>
              <a:rPr lang="en-US" sz="3600" dirty="0" smtClean="0"/>
              <a:t>prayer</a:t>
            </a:r>
            <a:endParaRPr lang="en-US" sz="3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2868" y="4642337"/>
            <a:ext cx="1286263" cy="1992923"/>
          </a:xfrm>
          <a:prstGeom prst="rect">
            <a:avLst/>
          </a:prstGeom>
        </p:spPr>
      </p:pic>
    </p:spTree>
    <p:extLst>
      <p:ext uri="{BB962C8B-B14F-4D97-AF65-F5344CB8AC3E}">
        <p14:creationId xmlns:p14="http://schemas.microsoft.com/office/powerpoint/2010/main" val="39498501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65000"/>
            <a:alpha val="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0" y="9526"/>
            <a:ext cx="12192000" cy="6877050"/>
          </a:xfrm>
          <a:prstGeom prst="rect">
            <a:avLst/>
          </a:prstGeom>
        </p:spPr>
      </p:pic>
      <p:sp>
        <p:nvSpPr>
          <p:cNvPr id="26" name="Rectangle 25"/>
          <p:cNvSpPr/>
          <p:nvPr/>
        </p:nvSpPr>
        <p:spPr>
          <a:xfrm>
            <a:off x="0" y="0"/>
            <a:ext cx="12192000" cy="169068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3369" y="365125"/>
            <a:ext cx="10515600" cy="1325563"/>
          </a:xfrm>
        </p:spPr>
        <p:txBody>
          <a:bodyPr>
            <a:noAutofit/>
          </a:bodyPr>
          <a:lstStyle/>
          <a:p>
            <a:r>
              <a:rPr lang="en-US" sz="2400" b="1" dirty="0">
                <a:latin typeface="Antenna Medium" panose="02000603000000020004" pitchFamily="2" charset="0"/>
              </a:rPr>
              <a:t>Topic:  </a:t>
            </a:r>
            <a:r>
              <a:rPr lang="en-US" sz="2400" dirty="0">
                <a:latin typeface="Antenna Medium" panose="02000603000000020004" pitchFamily="2" charset="0"/>
              </a:rPr>
              <a:t>The Family Rosary as praying with Mary, looking to Jesus with her; Preparing for All Saints Day &amp; All Souls Day</a:t>
            </a:r>
          </a:p>
        </p:txBody>
      </p:sp>
      <p:sp>
        <p:nvSpPr>
          <p:cNvPr id="3" name="Content Placeholder 2"/>
          <p:cNvSpPr>
            <a:spLocks noGrp="1"/>
          </p:cNvSpPr>
          <p:nvPr>
            <p:ph idx="1"/>
          </p:nvPr>
        </p:nvSpPr>
        <p:spPr>
          <a:xfrm>
            <a:off x="1241301" y="2507604"/>
            <a:ext cx="3863523" cy="632903"/>
          </a:xfrm>
        </p:spPr>
        <p:txBody>
          <a:bodyPr>
            <a:noAutofit/>
          </a:bodyPr>
          <a:lstStyle/>
          <a:p>
            <a:pPr marL="0" indent="0" algn="ctr">
              <a:buNone/>
            </a:pPr>
            <a:r>
              <a:rPr lang="en-US" sz="4400" dirty="0" smtClean="0">
                <a:latin typeface="Tahoma" panose="020B0604030504040204" pitchFamily="34" charset="0"/>
                <a:ea typeface="Tahoma" panose="020B0604030504040204" pitchFamily="34" charset="0"/>
                <a:cs typeface="Tahoma" panose="020B0604030504040204" pitchFamily="34" charset="0"/>
              </a:rPr>
              <a:t>REFERENCES: </a:t>
            </a:r>
            <a:endParaRPr lang="en-US" sz="44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9904" y="3360822"/>
            <a:ext cx="4186318" cy="3206022"/>
          </a:xfrm>
          <a:prstGeom prst="rect">
            <a:avLst/>
          </a:prstGeom>
        </p:spPr>
      </p:pic>
      <p:sp>
        <p:nvSpPr>
          <p:cNvPr id="4" name="Content Placeholder 2"/>
          <p:cNvSpPr txBox="1">
            <a:spLocks/>
          </p:cNvSpPr>
          <p:nvPr/>
        </p:nvSpPr>
        <p:spPr>
          <a:xfrm>
            <a:off x="1577544" y="3914662"/>
            <a:ext cx="3191035" cy="18746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baseline="30000" dirty="0"/>
              <a:t>CCC: 971, 2674, 2683</a:t>
            </a:r>
          </a:p>
          <a:p>
            <a:pPr marL="0" indent="0" algn="ctr">
              <a:buNone/>
            </a:pPr>
            <a:r>
              <a:rPr lang="en-US" sz="3600" b="1" baseline="30000" dirty="0"/>
              <a:t>Lk 1:28, 42</a:t>
            </a:r>
          </a:p>
          <a:p>
            <a:pPr marL="0" indent="0" algn="ctr">
              <a:buNone/>
            </a:pPr>
            <a:r>
              <a:rPr lang="en-US" sz="3600" b="1" baseline="30000" dirty="0" err="1"/>
              <a:t>Jn</a:t>
            </a:r>
            <a:r>
              <a:rPr lang="en-US" sz="3600" b="1" baseline="30000" dirty="0"/>
              <a:t> 19:26-27</a:t>
            </a:r>
          </a:p>
          <a:p>
            <a:pPr marL="0" indent="0" algn="ctr">
              <a:buNone/>
            </a:pPr>
            <a:r>
              <a:rPr lang="en-US" sz="3600" b="1" baseline="30000" dirty="0"/>
              <a:t>Acts 2:42</a:t>
            </a:r>
            <a:endParaRPr lang="en-US" sz="6000" b="1" baseline="30000" dirty="0">
              <a:latin typeface="Tahoma" panose="020B0604030504040204" pitchFamily="34" charset="0"/>
              <a:ea typeface="Tahoma" panose="020B0604030504040204" pitchFamily="34" charset="0"/>
              <a:cs typeface="Tahoma" panose="020B0604030504040204" pitchFamily="34" charset="0"/>
            </a:endParaRPr>
          </a:p>
        </p:txBody>
      </p:sp>
      <p:sp>
        <p:nvSpPr>
          <p:cNvPr id="24" name="Content Placeholder 2"/>
          <p:cNvSpPr txBox="1">
            <a:spLocks/>
          </p:cNvSpPr>
          <p:nvPr/>
        </p:nvSpPr>
        <p:spPr>
          <a:xfrm>
            <a:off x="7644599" y="2507604"/>
            <a:ext cx="3863523" cy="632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dirty="0" smtClean="0">
                <a:latin typeface="Tahoma" panose="020B0604030504040204" pitchFamily="34" charset="0"/>
                <a:ea typeface="Tahoma" panose="020B0604030504040204" pitchFamily="34" charset="0"/>
                <a:cs typeface="Tahoma" panose="020B0604030504040204" pitchFamily="34" charset="0"/>
              </a:rPr>
              <a:t>GOALS: </a:t>
            </a:r>
            <a:endParaRPr lang="en-US" sz="4400" dirty="0">
              <a:latin typeface="Tahoma" panose="020B0604030504040204" pitchFamily="34" charset="0"/>
              <a:ea typeface="Tahoma" panose="020B0604030504040204" pitchFamily="34" charset="0"/>
              <a:cs typeface="Tahoma" panose="020B0604030504040204" pitchFamily="34" charset="0"/>
            </a:endParaRPr>
          </a:p>
        </p:txBody>
      </p:sp>
      <p:sp>
        <p:nvSpPr>
          <p:cNvPr id="25" name="Content Placeholder 2"/>
          <p:cNvSpPr txBox="1">
            <a:spLocks/>
          </p:cNvSpPr>
          <p:nvPr/>
        </p:nvSpPr>
        <p:spPr>
          <a:xfrm>
            <a:off x="7195279" y="3477718"/>
            <a:ext cx="4751882" cy="24281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aseline="30000" dirty="0" smtClean="0"/>
              <a:t>• </a:t>
            </a:r>
            <a:r>
              <a:rPr lang="en-US" sz="3600" baseline="30000" dirty="0"/>
              <a:t>To introduce the Family </a:t>
            </a:r>
            <a:r>
              <a:rPr lang="en-US" sz="3600" baseline="30000" dirty="0" smtClean="0"/>
              <a:t>Rosary</a:t>
            </a:r>
            <a:endParaRPr lang="en-US" sz="3600" baseline="30000" dirty="0"/>
          </a:p>
          <a:p>
            <a:pPr marL="0" indent="0">
              <a:buNone/>
            </a:pPr>
            <a:r>
              <a:rPr lang="en-US" sz="3600" baseline="30000" dirty="0" smtClean="0"/>
              <a:t>• </a:t>
            </a:r>
            <a:r>
              <a:rPr lang="en-US" sz="3600" baseline="30000" dirty="0"/>
              <a:t>To learn about the assistance the saints in Heaven give to us</a:t>
            </a:r>
          </a:p>
          <a:p>
            <a:pPr marL="0" indent="0">
              <a:buNone/>
            </a:pPr>
            <a:r>
              <a:rPr lang="en-US" sz="3600" baseline="30000" dirty="0" smtClean="0"/>
              <a:t>• </a:t>
            </a:r>
            <a:r>
              <a:rPr lang="en-US" sz="3600" baseline="30000" dirty="0"/>
              <a:t>To encourage families to pray for one another and for their </a:t>
            </a:r>
            <a:r>
              <a:rPr lang="en-US" sz="3600" baseline="30000" dirty="0" smtClean="0"/>
              <a:t>loved </a:t>
            </a:r>
            <a:r>
              <a:rPr lang="en-US" sz="3600" baseline="30000" dirty="0"/>
              <a:t>ones who have died</a:t>
            </a:r>
          </a:p>
        </p:txBody>
      </p:sp>
    </p:spTree>
    <p:extLst>
      <p:ext uri="{BB962C8B-B14F-4D97-AF65-F5344CB8AC3E}">
        <p14:creationId xmlns:p14="http://schemas.microsoft.com/office/powerpoint/2010/main" val="38383628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340" y="0"/>
            <a:ext cx="12245340" cy="1493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b="1" dirty="0" smtClean="0">
                <a:latin typeface="Antenna Black" panose="02000505000000020004" pitchFamily="2" charset="0"/>
              </a:rPr>
              <a:t>MATERIALS</a:t>
            </a:r>
            <a:r>
              <a:rPr lang="en-US" b="1" dirty="0" smtClean="0"/>
              <a:t> </a:t>
            </a:r>
            <a:endParaRPr lang="en-US" b="1" dirty="0"/>
          </a:p>
        </p:txBody>
      </p:sp>
      <p:sp>
        <p:nvSpPr>
          <p:cNvPr id="3" name="Content Placeholder 2"/>
          <p:cNvSpPr>
            <a:spLocks noGrp="1"/>
          </p:cNvSpPr>
          <p:nvPr>
            <p:ph idx="1"/>
          </p:nvPr>
        </p:nvSpPr>
        <p:spPr>
          <a:xfrm>
            <a:off x="2923082" y="2055813"/>
            <a:ext cx="8430718" cy="4121150"/>
          </a:xfrm>
        </p:spPr>
        <p:txBody>
          <a:bodyPr>
            <a:normAutofit lnSpcReduction="10000"/>
          </a:bodyPr>
          <a:lstStyle/>
          <a:p>
            <a:r>
              <a:rPr lang="en-US" sz="5400" baseline="30000" dirty="0"/>
              <a:t>Parishes provide 1  pamphlet or booklet per family (</a:t>
            </a:r>
            <a:r>
              <a:rPr lang="en-US" sz="5400" baseline="30000" dirty="0" smtClean="0"/>
              <a:t>or offer </a:t>
            </a:r>
            <a:r>
              <a:rPr lang="en-US" sz="5400" baseline="30000" dirty="0"/>
              <a:t>an online resource that could be printed)</a:t>
            </a:r>
          </a:p>
          <a:p>
            <a:endParaRPr lang="en-US" sz="5400" baseline="30000" dirty="0"/>
          </a:p>
          <a:p>
            <a:r>
              <a:rPr lang="en-US" sz="5400" baseline="30000" dirty="0" smtClean="0"/>
              <a:t>Parishes </a:t>
            </a:r>
            <a:r>
              <a:rPr lang="en-US" sz="5400" baseline="30000" dirty="0"/>
              <a:t>may provide a rosary kit to be completed during the Week 2 </a:t>
            </a:r>
            <a:r>
              <a:rPr lang="en-US" sz="5400" baseline="30000" dirty="0" smtClean="0"/>
              <a:t>At-Home </a:t>
            </a:r>
            <a:r>
              <a:rPr lang="en-US" sz="5400" baseline="30000" dirty="0"/>
              <a:t>Mission Activity, or ask families to provide their own rosaries</a:t>
            </a:r>
            <a:endParaRPr lang="en-US" sz="5400" b="1" baseline="30000"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349" y="1493520"/>
            <a:ext cx="2069668" cy="3954780"/>
          </a:xfrm>
          <a:prstGeom prst="rect">
            <a:avLst/>
          </a:prstGeom>
        </p:spPr>
      </p:pic>
    </p:spTree>
    <p:extLst>
      <p:ext uri="{BB962C8B-B14F-4D97-AF65-F5344CB8AC3E}">
        <p14:creationId xmlns:p14="http://schemas.microsoft.com/office/powerpoint/2010/main" val="30511559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2133600" y="175041"/>
            <a:ext cx="10058400" cy="6706404"/>
          </a:xfrm>
          <a:prstGeom prst="rect">
            <a:avLst/>
          </a:prstGeom>
        </p:spPr>
      </p:pic>
      <p:sp>
        <p:nvSpPr>
          <p:cNvPr id="5" name="Content Placeholder 2"/>
          <p:cNvSpPr txBox="1">
            <a:spLocks/>
          </p:cNvSpPr>
          <p:nvPr/>
        </p:nvSpPr>
        <p:spPr>
          <a:xfrm>
            <a:off x="1179069" y="1714183"/>
            <a:ext cx="9833861" cy="3387435"/>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aseline="30000" dirty="0"/>
              <a:t>Come, Holy Spirit, Lord of Life, bless us and grant us the grace of loving our families, as Jesus calls us to do. Help us to build peace in our hearts, in our homes, and in our world. </a:t>
            </a:r>
          </a:p>
          <a:p>
            <a:pPr marL="0" indent="0">
              <a:buNone/>
            </a:pPr>
            <a:r>
              <a:rPr lang="en-US" sz="4800" baseline="30000" dirty="0"/>
              <a:t>Our Father…</a:t>
            </a:r>
          </a:p>
          <a:p>
            <a:pPr marL="0" indent="0">
              <a:buNone/>
            </a:pPr>
            <a:endParaRPr lang="en-US" sz="4800" baseline="30000" dirty="0"/>
          </a:p>
          <a:p>
            <a:pPr marL="0" indent="0">
              <a:buNone/>
            </a:pPr>
            <a:r>
              <a:rPr lang="en-US" dirty="0"/>
              <a:t>(adapted from Catholics For </a:t>
            </a:r>
            <a:r>
              <a:rPr lang="en-US" dirty="0" smtClean="0"/>
              <a:t>Family Peace) </a:t>
            </a:r>
            <a:endParaRPr lang="en-US" dirty="0"/>
          </a:p>
          <a:p>
            <a:pPr marL="0" indent="0" fontAlgn="base">
              <a:buNone/>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0" indent="0" fontAlgn="base">
              <a:buNone/>
            </a:pPr>
            <a:endParaRPr lang="en-US" sz="2400" dirty="0" smtClean="0">
              <a:latin typeface="Tahoma" panose="020B0604030504040204" pitchFamily="34" charset="0"/>
              <a:ea typeface="Tahoma" panose="020B0604030504040204" pitchFamily="34" charset="0"/>
              <a:cs typeface="Tahoma" panose="020B0604030504040204" pitchFamily="34" charset="0"/>
            </a:endParaRPr>
          </a:p>
          <a:p>
            <a:pPr marL="0" indent="0" fontAlgn="base">
              <a:buNone/>
            </a:pPr>
            <a:endParaRPr lang="en-US" sz="24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US" sz="1600" i="1" baseline="30000" dirty="0" smtClean="0"/>
          </a:p>
        </p:txBody>
      </p:sp>
      <p:sp>
        <p:nvSpPr>
          <p:cNvPr id="9" name="Rectangle 8"/>
          <p:cNvSpPr/>
          <p:nvPr/>
        </p:nvSpPr>
        <p:spPr>
          <a:xfrm>
            <a:off x="0" y="0"/>
            <a:ext cx="12192000" cy="10785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p:cNvSpPr txBox="1">
            <a:spLocks/>
          </p:cNvSpPr>
          <p:nvPr/>
        </p:nvSpPr>
        <p:spPr>
          <a:xfrm>
            <a:off x="2783497" y="40298"/>
            <a:ext cx="6537082" cy="149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cap="all" baseline="30000" dirty="0" smtClean="0">
                <a:latin typeface="Antenna Black" panose="02000505000000020004" pitchFamily="2" charset="0"/>
              </a:rPr>
              <a:t>Opening Prayer</a:t>
            </a:r>
            <a:endParaRPr lang="en-US" cap="all" baseline="30000" dirty="0">
              <a:latin typeface="Antenna Black" panose="02000505000000020004" pitchFamily="2" charset="0"/>
            </a:endParaRPr>
          </a:p>
        </p:txBody>
      </p:sp>
    </p:spTree>
    <p:extLst>
      <p:ext uri="{BB962C8B-B14F-4D97-AF65-F5344CB8AC3E}">
        <p14:creationId xmlns:p14="http://schemas.microsoft.com/office/powerpoint/2010/main" val="4537990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p:cNvSpPr/>
          <p:nvPr/>
        </p:nvSpPr>
        <p:spPr>
          <a:xfrm>
            <a:off x="0" y="0"/>
            <a:ext cx="12192000" cy="1078523"/>
          </a:xfrm>
          <a:prstGeom prst="rect">
            <a:avLst/>
          </a:prstGeom>
          <a:solidFill>
            <a:srgbClr val="F2E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4379302" y="118941"/>
            <a:ext cx="3626828" cy="1498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cap="all" baseline="30000" dirty="0" smtClean="0">
                <a:latin typeface="Antenna Black" panose="02000505000000020004" pitchFamily="2" charset="0"/>
              </a:rPr>
              <a:t>Ice Breaker</a:t>
            </a:r>
            <a:endParaRPr lang="en-US" sz="4800" cap="all" baseline="30000" dirty="0">
              <a:latin typeface="Antenna Black" panose="02000505000000020004" pitchFamily="2" charset="0"/>
            </a:endParaRPr>
          </a:p>
        </p:txBody>
      </p:sp>
      <p:sp>
        <p:nvSpPr>
          <p:cNvPr id="7" name="Content Placeholder 2"/>
          <p:cNvSpPr txBox="1">
            <a:spLocks/>
          </p:cNvSpPr>
          <p:nvPr/>
        </p:nvSpPr>
        <p:spPr>
          <a:xfrm>
            <a:off x="493852" y="2003878"/>
            <a:ext cx="3885450" cy="44680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baseline="30000" dirty="0" smtClean="0"/>
              <a:t>Who do </a:t>
            </a:r>
            <a:r>
              <a:rPr lang="en-US" sz="6600" baseline="30000" dirty="0"/>
              <a:t>you think is the best superhero and why?</a:t>
            </a:r>
          </a:p>
        </p:txBody>
      </p:sp>
    </p:spTree>
    <p:extLst>
      <p:ext uri="{BB962C8B-B14F-4D97-AF65-F5344CB8AC3E}">
        <p14:creationId xmlns:p14="http://schemas.microsoft.com/office/powerpoint/2010/main" val="2153307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0" y="0"/>
            <a:ext cx="12192000" cy="7181884"/>
          </a:xfrm>
          <a:prstGeom prst="rect">
            <a:avLst/>
          </a:prstGeom>
        </p:spPr>
      </p:pic>
      <p:sp>
        <p:nvSpPr>
          <p:cNvPr id="2" name="Title 1"/>
          <p:cNvSpPr>
            <a:spLocks noGrp="1"/>
          </p:cNvSpPr>
          <p:nvPr>
            <p:ph type="title"/>
          </p:nvPr>
        </p:nvSpPr>
        <p:spPr>
          <a:xfrm>
            <a:off x="838200" y="2683239"/>
            <a:ext cx="10515600" cy="1325563"/>
          </a:xfrm>
        </p:spPr>
        <p:txBody>
          <a:bodyPr>
            <a:noAutofit/>
          </a:bodyPr>
          <a:lstStyle/>
          <a:p>
            <a:pPr algn="ctr"/>
            <a:r>
              <a:rPr lang="en-US" sz="11500" b="1" baseline="30000" dirty="0">
                <a:solidFill>
                  <a:schemeClr val="bg1">
                    <a:lumMod val="95000"/>
                  </a:schemeClr>
                </a:solidFill>
              </a:rPr>
              <a:t>Name </a:t>
            </a:r>
            <a:r>
              <a:rPr lang="en-US" sz="11500" b="1" baseline="30000" dirty="0" smtClean="0">
                <a:solidFill>
                  <a:schemeClr val="bg1">
                    <a:lumMod val="95000"/>
                  </a:schemeClr>
                </a:solidFill>
              </a:rPr>
              <a:t>two things </a:t>
            </a:r>
            <a:r>
              <a:rPr lang="en-US" sz="11500" b="1" baseline="30000" dirty="0">
                <a:solidFill>
                  <a:schemeClr val="bg1">
                    <a:lumMod val="95000"/>
                  </a:schemeClr>
                </a:solidFill>
              </a:rPr>
              <a:t>that you know about saints. </a:t>
            </a:r>
          </a:p>
        </p:txBody>
      </p:sp>
    </p:spTree>
    <p:extLst>
      <p:ext uri="{BB962C8B-B14F-4D97-AF65-F5344CB8AC3E}">
        <p14:creationId xmlns:p14="http://schemas.microsoft.com/office/powerpoint/2010/main" val="5386977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hqprint">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 y="-19050"/>
            <a:ext cx="12192000" cy="6867525"/>
          </a:xfrm>
          <a:prstGeom prst="rect">
            <a:avLst/>
          </a:prstGeom>
        </p:spPr>
      </p:pic>
      <p:sp>
        <p:nvSpPr>
          <p:cNvPr id="5" name="Rectangle 4"/>
          <p:cNvSpPr/>
          <p:nvPr/>
        </p:nvSpPr>
        <p:spPr>
          <a:xfrm>
            <a:off x="1" y="-19050"/>
            <a:ext cx="12192000" cy="124264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2" name="Title 1"/>
          <p:cNvSpPr>
            <a:spLocks noGrp="1"/>
          </p:cNvSpPr>
          <p:nvPr>
            <p:ph type="title"/>
          </p:nvPr>
        </p:nvSpPr>
        <p:spPr>
          <a:xfrm>
            <a:off x="838200" y="0"/>
            <a:ext cx="10515600" cy="1325563"/>
          </a:xfrm>
        </p:spPr>
        <p:txBody>
          <a:bodyPr/>
          <a:lstStyle/>
          <a:p>
            <a:pPr algn="ctr"/>
            <a:r>
              <a:rPr lang="en-US" dirty="0" smtClean="0">
                <a:latin typeface="Tahoma" panose="020B0604030504040204" pitchFamily="34" charset="0"/>
                <a:ea typeface="Tahoma" panose="020B0604030504040204" pitchFamily="34" charset="0"/>
                <a:cs typeface="Tahoma" panose="020B0604030504040204" pitchFamily="34" charset="0"/>
              </a:rPr>
              <a:t>Our Topic for today</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p:cNvSpPr>
            <a:spLocks noGrp="1"/>
          </p:cNvSpPr>
          <p:nvPr>
            <p:ph idx="1"/>
          </p:nvPr>
        </p:nvSpPr>
        <p:spPr>
          <a:xfrm>
            <a:off x="838200" y="2308484"/>
            <a:ext cx="10515600" cy="3733541"/>
          </a:xfrm>
        </p:spPr>
        <p:txBody>
          <a:bodyPr>
            <a:normAutofit/>
          </a:bodyPr>
          <a:lstStyle/>
          <a:p>
            <a:pPr marL="0" indent="0" algn="ctr">
              <a:buNone/>
            </a:pPr>
            <a:r>
              <a:rPr lang="en-US" sz="4400" baseline="30000" dirty="0" smtClean="0"/>
              <a:t>Saints are people in Heaven who are praying for us so we can get to Heaven too</a:t>
            </a:r>
            <a:r>
              <a:rPr lang="en-US" sz="4400" baseline="30000" dirty="0"/>
              <a:t>.  Mother Mary is the Queen of all the Saints, and her prayers for us are extremely powerful</a:t>
            </a:r>
            <a:r>
              <a:rPr lang="en-US" sz="4400" baseline="30000" dirty="0" smtClean="0"/>
              <a:t>.</a:t>
            </a:r>
            <a:endParaRPr lang="en-US" sz="4400" baseline="30000" dirty="0"/>
          </a:p>
        </p:txBody>
      </p:sp>
    </p:spTree>
    <p:extLst>
      <p:ext uri="{BB962C8B-B14F-4D97-AF65-F5344CB8AC3E}">
        <p14:creationId xmlns:p14="http://schemas.microsoft.com/office/powerpoint/2010/main" val="8988806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ECDF"/>
        </a:solidFill>
        <a:effectLst/>
      </p:bgPr>
    </p:bg>
    <p:spTree>
      <p:nvGrpSpPr>
        <p:cNvPr id="1" name=""/>
        <p:cNvGrpSpPr/>
        <p:nvPr/>
      </p:nvGrpSpPr>
      <p:grpSpPr>
        <a:xfrm>
          <a:off x="0" y="0"/>
          <a:ext cx="0" cy="0"/>
          <a:chOff x="0" y="0"/>
          <a:chExt cx="0" cy="0"/>
        </a:xfrm>
      </p:grpSpPr>
      <p:sp>
        <p:nvSpPr>
          <p:cNvPr id="5" name="Rectangle 4"/>
          <p:cNvSpPr/>
          <p:nvPr/>
        </p:nvSpPr>
        <p:spPr>
          <a:xfrm>
            <a:off x="0" y="0"/>
            <a:ext cx="12192000" cy="8206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09037" y="142387"/>
            <a:ext cx="2373923" cy="959583"/>
          </a:xfrm>
        </p:spPr>
        <p:txBody>
          <a:bodyPr>
            <a:normAutofit fontScale="90000"/>
          </a:bodyPr>
          <a:lstStyle/>
          <a:p>
            <a:pPr algn="ctr"/>
            <a:r>
              <a:rPr lang="en-US" sz="8000" b="1" baseline="30000" dirty="0" smtClean="0"/>
              <a:t>Content</a:t>
            </a:r>
            <a:endParaRPr lang="en-US" sz="8000" dirty="0"/>
          </a:p>
        </p:txBody>
      </p:sp>
      <p:sp>
        <p:nvSpPr>
          <p:cNvPr id="3" name="Content Placeholder 2"/>
          <p:cNvSpPr>
            <a:spLocks noGrp="1"/>
          </p:cNvSpPr>
          <p:nvPr>
            <p:ph idx="1"/>
          </p:nvPr>
        </p:nvSpPr>
        <p:spPr>
          <a:xfrm>
            <a:off x="574043" y="1746548"/>
            <a:ext cx="11043910" cy="1926043"/>
          </a:xfrm>
        </p:spPr>
        <p:txBody>
          <a:bodyPr>
            <a:noAutofit/>
          </a:bodyPr>
          <a:lstStyle/>
          <a:p>
            <a:pPr marL="0" indent="0">
              <a:buNone/>
            </a:pPr>
            <a:r>
              <a:rPr lang="en-US" sz="4400" baseline="30000" dirty="0"/>
              <a:t>What is a Saint?  Simply put, a saint is someone who is in Heaven with God our Father.  He/she can be a famous person to whom the Catholic Church gives special recognition and celebrates (canonizes), but most saints are not famous.  Rather, they are ordinary people who loved the Lord and who fully accepted His love as beloved daughters and sons.  They gave their whole lives to Jesus. They got to know Him really well and they relied on the Holy Spirit.</a:t>
            </a:r>
          </a:p>
        </p:txBody>
      </p:sp>
    </p:spTree>
    <p:extLst>
      <p:ext uri="{BB962C8B-B14F-4D97-AF65-F5344CB8AC3E}">
        <p14:creationId xmlns:p14="http://schemas.microsoft.com/office/powerpoint/2010/main" val="21412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9511"/>
            <a:ext cx="10515600" cy="1325563"/>
          </a:xfrm>
        </p:spPr>
        <p:txBody>
          <a:bodyPr/>
          <a:lstStyle/>
          <a:p>
            <a:pPr algn="ctr"/>
            <a:r>
              <a:rPr lang="en-US" dirty="0" smtClean="0"/>
              <a:t>What is a Saint?</a:t>
            </a:r>
            <a:endParaRPr lang="en-US" dirty="0"/>
          </a:p>
        </p:txBody>
      </p:sp>
      <p:pic>
        <p:nvPicPr>
          <p:cNvPr id="4" name="ysOFbJHxQdM"/>
          <p:cNvPicPr>
            <a:picLocks noGrp="1" noRot="1" noChangeAspect="1"/>
          </p:cNvPicPr>
          <p:nvPr>
            <p:ph idx="1"/>
            <a:videoFile r:link="rId1"/>
          </p:nvPr>
        </p:nvPicPr>
        <p:blipFill>
          <a:blip r:embed="rId3"/>
          <a:stretch>
            <a:fillRect/>
          </a:stretch>
        </p:blipFill>
        <p:spPr>
          <a:xfrm>
            <a:off x="715364" y="804784"/>
            <a:ext cx="10761272" cy="6053216"/>
          </a:xfrm>
          <a:prstGeom prst="rect">
            <a:avLst/>
          </a:prstGeom>
        </p:spPr>
      </p:pic>
    </p:spTree>
    <p:extLst>
      <p:ext uri="{BB962C8B-B14F-4D97-AF65-F5344CB8AC3E}">
        <p14:creationId xmlns:p14="http://schemas.microsoft.com/office/powerpoint/2010/main" val="252412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25044</TotalTime>
  <Words>793</Words>
  <Application>Microsoft Office PowerPoint</Application>
  <PresentationFormat>Widescreen</PresentationFormat>
  <Paragraphs>64</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Antenna Black</vt:lpstr>
      <vt:lpstr>Antenna Medium</vt:lpstr>
      <vt:lpstr>Arial</vt:lpstr>
      <vt:lpstr>Calibri</vt:lpstr>
      <vt:lpstr>Calibri Light</vt:lpstr>
      <vt:lpstr>Tahoma</vt:lpstr>
      <vt:lpstr>Office Theme</vt:lpstr>
      <vt:lpstr>Families Forming Disciples </vt:lpstr>
      <vt:lpstr>Topic:  The Family Rosary as praying with Mary, looking to Jesus with her; Preparing for All Saints Day &amp; All Souls Day</vt:lpstr>
      <vt:lpstr>MATERIALS </vt:lpstr>
      <vt:lpstr>PowerPoint Presentation</vt:lpstr>
      <vt:lpstr>PowerPoint Presentation</vt:lpstr>
      <vt:lpstr>Name two things that you know about saints. </vt:lpstr>
      <vt:lpstr>Our Topic for today</vt:lpstr>
      <vt:lpstr>Content</vt:lpstr>
      <vt:lpstr>What is a Saint?</vt:lpstr>
      <vt:lpstr>Family Sharing</vt:lpstr>
      <vt:lpstr>Content Continued </vt:lpstr>
      <vt:lpstr>Do you know who this person is? </vt:lpstr>
      <vt:lpstr>Mission</vt:lpstr>
      <vt:lpstr>Review &amp; Close in Prayer </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Families Forming Disciples</dc:title>
  <dc:creator>Patrick Metts</dc:creator>
  <cp:lastModifiedBy>Patrick Metts</cp:lastModifiedBy>
  <cp:revision>58</cp:revision>
  <dcterms:created xsi:type="dcterms:W3CDTF">2020-07-27T17:11:20Z</dcterms:created>
  <dcterms:modified xsi:type="dcterms:W3CDTF">2020-08-31T16:31:05Z</dcterms:modified>
</cp:coreProperties>
</file>