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8" r:id="rId3"/>
    <p:sldId id="259" r:id="rId4"/>
    <p:sldId id="260" r:id="rId5"/>
    <p:sldId id="286" r:id="rId6"/>
    <p:sldId id="285" r:id="rId7"/>
    <p:sldId id="271" r:id="rId8"/>
    <p:sldId id="284" r:id="rId9"/>
    <p:sldId id="277"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7" d="100"/>
          <a:sy n="87" d="100"/>
        </p:scale>
        <p:origin x="10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05/01/2023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05/01/2023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05/01/2023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05/01/2023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05/01/2023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05/01/2023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05/01/2023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251" y="0"/>
            <a:ext cx="12236335" cy="6874625"/>
          </a:xfrm>
          <a:prstGeom prst="rect">
            <a:avLst/>
          </a:prstGeom>
        </p:spPr>
      </p:pic>
      <p:sp>
        <p:nvSpPr>
          <p:cNvPr id="2" name="Subtitle 1"/>
          <p:cNvSpPr>
            <a:spLocks noGrp="1"/>
          </p:cNvSpPr>
          <p:nvPr>
            <p:ph type="subTitle" idx="1"/>
          </p:nvPr>
        </p:nvSpPr>
        <p:spPr>
          <a:xfrm>
            <a:off x="838201" y="5497350"/>
            <a:ext cx="10364708" cy="448888"/>
          </a:xfrm>
          <a:solidFill>
            <a:schemeClr val="bg1">
              <a:lumMod val="65000"/>
              <a:alpha val="78000"/>
            </a:schemeClr>
          </a:solidFill>
        </p:spPr>
        <p:txBody>
          <a:bodyPr>
            <a:noAutofit/>
          </a:bodyPr>
          <a:lstStyle/>
          <a:p>
            <a:r>
              <a:rPr lang="es-MX" sz="2800" dirty="0"/>
              <a:t>LA VIDA DE CRISTO: LOS MISTERIOS LUMINOSOS</a:t>
            </a:r>
            <a:endParaRPr lang="en-US" sz="2800" dirty="0">
              <a:latin typeface="Antenna Black" panose="02000505000000020004" pitchFamily="2" charset="0"/>
            </a:endParaRPr>
          </a:p>
        </p:txBody>
      </p:sp>
      <p:sp>
        <p:nvSpPr>
          <p:cNvPr id="8" name="Subtitle 1"/>
          <p:cNvSpPr txBox="1">
            <a:spLocks/>
          </p:cNvSpPr>
          <p:nvPr/>
        </p:nvSpPr>
        <p:spPr>
          <a:xfrm>
            <a:off x="2644049" y="6169598"/>
            <a:ext cx="7194014" cy="481666"/>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dirty="0"/>
              <a:t>LA </a:t>
            </a:r>
            <a:r>
              <a:rPr lang="es-MX" dirty="0" smtClean="0"/>
              <a:t>TRANSFIGURACIÓN </a:t>
            </a:r>
            <a:r>
              <a:rPr lang="es-MX" dirty="0"/>
              <a:t>y </a:t>
            </a:r>
            <a:r>
              <a:rPr lang="es-MX" dirty="0" smtClean="0"/>
              <a:t>LA </a:t>
            </a:r>
            <a:r>
              <a:rPr lang="es-MX" dirty="0"/>
              <a:t>EPIFANÍA  </a:t>
            </a:r>
            <a:endParaRPr lang="es-MX" sz="2800" dirty="0">
              <a:latin typeface="Antenna Black" panose="02000505000000020004"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73" y="1474659"/>
            <a:ext cx="10492596" cy="1560276"/>
          </a:xfrm>
          <a:prstGeom prst="rect">
            <a:avLst/>
          </a:prstGeom>
        </p:spPr>
      </p:pic>
    </p:spTree>
    <p:extLst>
      <p:ext uri="{BB962C8B-B14F-4D97-AF65-F5344CB8AC3E}">
        <p14:creationId xmlns:p14="http://schemas.microsoft.com/office/powerpoint/2010/main" val="3336791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2834" y="1456179"/>
            <a:ext cx="8864168" cy="4401205"/>
          </a:xfrm>
          <a:prstGeom prst="rect">
            <a:avLst/>
          </a:prstGeom>
        </p:spPr>
        <p:txBody>
          <a:bodyPr wrap="square">
            <a:spAutoFit/>
          </a:bodyPr>
          <a:lstStyle/>
          <a:p>
            <a:endParaRPr lang="en-US" sz="2800" dirty="0"/>
          </a:p>
          <a:p>
            <a:r>
              <a:rPr lang="es-MX" sz="2800" dirty="0"/>
              <a:t>Señor Jesucristo, Te encomendamos a nuestra familia y te pedimos tu bendición y protección. Te amamos Señor Jesús con todo nuestro corazón y te pedimos que ayudes a nuestra familia a ser más como la Sagrada Familia. Ayúdanos a ser amables, amorosos y pacientes unos con otros. Danos toda la gracia que necesitamos para convertirnos en santos y tus fieles discípulos. </a:t>
            </a:r>
            <a:endParaRPr lang="es-MX" sz="2800" dirty="0" smtClean="0"/>
          </a:p>
          <a:p>
            <a:endParaRPr lang="es-MX" sz="2800" dirty="0"/>
          </a:p>
          <a:p>
            <a:r>
              <a:rPr lang="es-MX" sz="2800" dirty="0" smtClean="0"/>
              <a:t>Amén</a:t>
            </a:r>
            <a:r>
              <a:rPr lang="es-MX" sz="2800" dirty="0"/>
              <a:t>.</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t>ORACIÓN DE APERTURA</a:t>
            </a:r>
            <a:endParaRPr lang="en-US" cap="all" baseline="30000" dirty="0">
              <a:latin typeface="Antenna Black" panose="02000505000000020004" pitchFamily="2" charset="0"/>
            </a:endParaRPr>
          </a:p>
        </p:txBody>
      </p:sp>
      <p:pic>
        <p:nvPicPr>
          <p:cNvPr id="7" name="Picture 6" descr="Download St. Mary Png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57" y="2242457"/>
            <a:ext cx="4615543" cy="4615543"/>
          </a:xfrm>
          <a:prstGeom prst="rect">
            <a:avLst/>
          </a:prstGeom>
        </p:spPr>
      </p:pic>
    </p:spTree>
    <p:extLst>
      <p:ext uri="{BB962C8B-B14F-4D97-AF65-F5344CB8AC3E}">
        <p14:creationId xmlns:p14="http://schemas.microsoft.com/office/powerpoint/2010/main" val="1150303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4110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Rompehielos </a:t>
            </a:r>
            <a:endParaRPr lang="en-US" sz="4800" cap="all" baseline="30000" dirty="0">
              <a:latin typeface="Antenna Black" panose="02000505000000020004" pitchFamily="2" charset="0"/>
            </a:endParaRPr>
          </a:p>
        </p:txBody>
      </p:sp>
      <p:sp>
        <p:nvSpPr>
          <p:cNvPr id="7" name="TextBox 6"/>
          <p:cNvSpPr txBox="1"/>
          <p:nvPr/>
        </p:nvSpPr>
        <p:spPr>
          <a:xfrm>
            <a:off x="2155994" y="1323401"/>
            <a:ext cx="8276617" cy="2554545"/>
          </a:xfrm>
          <a:prstGeom prst="rect">
            <a:avLst/>
          </a:prstGeom>
          <a:noFill/>
        </p:spPr>
        <p:txBody>
          <a:bodyPr wrap="square" rtlCol="0">
            <a:spAutoFit/>
          </a:bodyPr>
          <a:lstStyle/>
          <a:p>
            <a:r>
              <a:rPr lang="es-MX" sz="4000" b="1" i="1" dirty="0"/>
              <a:t>Encuentra a alguien que….. </a:t>
            </a:r>
            <a:endParaRPr lang="es-MX" sz="4000" b="1" i="1" dirty="0" smtClean="0"/>
          </a:p>
          <a:p>
            <a:endParaRPr lang="es-MX" sz="4000" b="1" i="1" dirty="0" smtClean="0"/>
          </a:p>
          <a:p>
            <a:r>
              <a:rPr lang="es-MX" sz="4000" dirty="0" smtClean="0"/>
              <a:t>Busca </a:t>
            </a:r>
            <a:r>
              <a:rPr lang="es-MX" sz="4000" dirty="0"/>
              <a:t>a una persona diferente para cada </a:t>
            </a:r>
            <a:r>
              <a:rPr lang="es-MX" sz="4000" dirty="0" smtClean="0"/>
              <a:t>cuadro</a:t>
            </a:r>
            <a:endParaRPr lang="en-US" sz="4000" dirty="0"/>
          </a:p>
        </p:txBody>
      </p:sp>
      <p:pic>
        <p:nvPicPr>
          <p:cNvPr id="2" name="Picture 1" descr="AMIGOS PROMOVEM BINGO BENEFICENTE EM PROL DE IVAN MECÂNICO - Claudi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4606213"/>
            <a:ext cx="5715000" cy="1981200"/>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353051" y="45444"/>
            <a:ext cx="7485895" cy="1015663"/>
          </a:xfrm>
          <a:prstGeom prst="rect">
            <a:avLst/>
          </a:prstGeom>
          <a:noFill/>
        </p:spPr>
        <p:txBody>
          <a:bodyPr wrap="none" rtlCol="0">
            <a:spAutoFit/>
          </a:bodyPr>
          <a:lstStyle/>
          <a:p>
            <a:r>
              <a:rPr lang="en-US" sz="6000" dirty="0" smtClean="0"/>
              <a:t> </a:t>
            </a:r>
            <a:r>
              <a:rPr lang="es-MX" sz="3600" dirty="0"/>
              <a:t>LA TRANSFIGURACIÓN y LA EPIFANÍA  </a:t>
            </a:r>
            <a:endParaRPr lang="es-MX" sz="4800" dirty="0">
              <a:latin typeface="Antenna Black" panose="02000505000000020004" pitchFamily="2"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38999" y="-17417"/>
            <a:ext cx="7714001" cy="6900596"/>
          </a:xfrm>
          <a:prstGeom prst="rect">
            <a:avLst/>
          </a:prstGeom>
        </p:spPr>
      </p:pic>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g Pananaw ng Isang Simpleng Inhinyero: THE CIVIL ENGINEER'S PRAYE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814647"/>
            <a:ext cx="12192000" cy="6113507"/>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55403" y="195313"/>
            <a:ext cx="5293437" cy="769441"/>
          </a:xfrm>
          <a:prstGeom prst="rect">
            <a:avLst/>
          </a:prstGeom>
          <a:noFill/>
        </p:spPr>
        <p:txBody>
          <a:bodyPr wrap="none" rtlCol="0">
            <a:spAutoFit/>
          </a:bodyPr>
          <a:lstStyle/>
          <a:p>
            <a:r>
              <a:rPr lang="en-US" sz="4400" dirty="0"/>
              <a:t> </a:t>
            </a:r>
            <a:r>
              <a:rPr lang="en-US" sz="4400" b="1" dirty="0" smtClean="0"/>
              <a:t>EN </a:t>
            </a:r>
            <a:r>
              <a:rPr lang="es-MX" sz="4400" b="1" dirty="0"/>
              <a:t>GRUPO PEQUEÑO</a:t>
            </a:r>
            <a:endParaRPr lang="es-MX" sz="4400" b="1" dirty="0"/>
          </a:p>
        </p:txBody>
      </p:sp>
      <p:sp>
        <p:nvSpPr>
          <p:cNvPr id="2" name="TextBox 1"/>
          <p:cNvSpPr txBox="1"/>
          <p:nvPr/>
        </p:nvSpPr>
        <p:spPr>
          <a:xfrm>
            <a:off x="594238" y="1177484"/>
            <a:ext cx="7718490" cy="2554545"/>
          </a:xfrm>
          <a:prstGeom prst="rect">
            <a:avLst/>
          </a:prstGeom>
          <a:noFill/>
        </p:spPr>
        <p:txBody>
          <a:bodyPr wrap="square" rtlCol="0">
            <a:spAutoFit/>
          </a:bodyPr>
          <a:lstStyle/>
          <a:p>
            <a:r>
              <a:rPr lang="es-MX" sz="3200" dirty="0"/>
              <a:t>¿Alguna vez has pasado por un momento difícil y algo que recordaste de Dios te dio esperanza y te ayudó</a:t>
            </a:r>
            <a:r>
              <a:rPr lang="es-MX" sz="3200" dirty="0" smtClean="0"/>
              <a:t>?</a:t>
            </a:r>
          </a:p>
          <a:p>
            <a:endParaRPr lang="es-MX" sz="3200" dirty="0"/>
          </a:p>
          <a:p>
            <a:r>
              <a:rPr lang="es-MX" sz="3200" dirty="0" smtClean="0"/>
              <a:t> </a:t>
            </a:r>
            <a:r>
              <a:rPr lang="es-MX" sz="3200" dirty="0"/>
              <a:t>Comparte sobre esa época. </a:t>
            </a:r>
            <a:endParaRPr lang="en-US" sz="2400" i="1" dirty="0">
              <a:solidFill>
                <a:schemeClr val="tx2">
                  <a:lumMod val="75000"/>
                </a:schemeClr>
              </a:solidFill>
            </a:endParaRPr>
          </a:p>
        </p:txBody>
      </p:sp>
    </p:spTree>
    <p:extLst>
      <p:ext uri="{BB962C8B-B14F-4D97-AF65-F5344CB8AC3E}">
        <p14:creationId xmlns:p14="http://schemas.microsoft.com/office/powerpoint/2010/main" val="149834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785797" y="1577220"/>
            <a:ext cx="6323887" cy="4031873"/>
          </a:xfrm>
          <a:prstGeom prst="rect">
            <a:avLst/>
          </a:prstGeom>
          <a:noFill/>
        </p:spPr>
        <p:txBody>
          <a:bodyPr wrap="square" rtlCol="0">
            <a:spAutoFit/>
          </a:bodyPr>
          <a:lstStyle/>
          <a:p>
            <a:r>
              <a:rPr lang="es-MX" sz="3200" dirty="0"/>
              <a:t>C</a:t>
            </a:r>
            <a:r>
              <a:rPr lang="es-MX" sz="3200" dirty="0" smtClean="0"/>
              <a:t>ada </a:t>
            </a:r>
            <a:r>
              <a:rPr lang="es-MX" sz="3200" dirty="0"/>
              <a:t>familia que </a:t>
            </a:r>
            <a:r>
              <a:rPr lang="es-MX" sz="3200" dirty="0" smtClean="0"/>
              <a:t>comparte </a:t>
            </a:r>
            <a:r>
              <a:rPr lang="es-MX" sz="3200" dirty="0"/>
              <a:t>sobre su experiencia de Bendición de Epifanía Familiar y </a:t>
            </a:r>
            <a:r>
              <a:rPr lang="es-MX" sz="3200" dirty="0" smtClean="0"/>
              <a:t>muestra fotos de </a:t>
            </a:r>
            <a:r>
              <a:rPr lang="es-MX" sz="3200" dirty="0"/>
              <a:t>sus puertas de entrada. </a:t>
            </a:r>
            <a:endParaRPr lang="es-MX" sz="3200" dirty="0" smtClean="0"/>
          </a:p>
          <a:p>
            <a:endParaRPr lang="es-MX" sz="3200" dirty="0" smtClean="0"/>
          </a:p>
          <a:p>
            <a:r>
              <a:rPr lang="es-MX" sz="3200" dirty="0" smtClean="0"/>
              <a:t>¿</a:t>
            </a:r>
            <a:r>
              <a:rPr lang="es-MX" sz="3200" dirty="0"/>
              <a:t>Cómo describirían su experiencia? ¿Cómo los hizo sentir acerca de su familia, su hogar, ellos mismos? </a:t>
            </a:r>
            <a:endParaRPr lang="en-US" sz="2800" dirty="0" smtClean="0"/>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s-MX" sz="4400" dirty="0" smtClean="0"/>
              <a:t>EN GRUPO </a:t>
            </a:r>
            <a:r>
              <a:rPr lang="es-MX" sz="4400" dirty="0"/>
              <a:t>GRANDE</a:t>
            </a:r>
            <a:endParaRPr lang="es-MX" sz="4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230" y="1294620"/>
            <a:ext cx="3317943" cy="5350070"/>
          </a:xfrm>
          <a:prstGeom prst="rect">
            <a:avLst/>
          </a:prstGeom>
        </p:spPr>
      </p:pic>
    </p:spTree>
    <p:extLst>
      <p:ext uri="{BB962C8B-B14F-4D97-AF65-F5344CB8AC3E}">
        <p14:creationId xmlns:p14="http://schemas.microsoft.com/office/powerpoint/2010/main" val="303370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54541"/>
            <a:ext cx="6327359" cy="769441"/>
          </a:xfrm>
          <a:prstGeom prst="rect">
            <a:avLst/>
          </a:prstGeom>
          <a:noFill/>
        </p:spPr>
        <p:txBody>
          <a:bodyPr wrap="square" rtlCol="0">
            <a:spAutoFit/>
          </a:bodyPr>
          <a:lstStyle/>
          <a:p>
            <a:pPr algn="ctr"/>
            <a:r>
              <a:rPr lang="en-US" sz="4400" dirty="0" smtClean="0"/>
              <a:t> MATEO </a:t>
            </a:r>
            <a:r>
              <a:rPr lang="en-US" sz="4400" dirty="0" smtClean="0"/>
              <a:t>2:1-12</a:t>
            </a:r>
            <a:endParaRPr lang="es-MX" sz="16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0025" y="2491898"/>
            <a:ext cx="6819307" cy="4667437"/>
          </a:xfrm>
          <a:prstGeom prst="rect">
            <a:avLst/>
          </a:prstGeom>
          <a:scene3d>
            <a:camera prst="orthographicFront">
              <a:rot lat="0" lon="10799999" rev="0"/>
            </a:camera>
            <a:lightRig rig="threePt" dir="t"/>
          </a:scene3d>
        </p:spPr>
      </p:pic>
      <p:sp>
        <p:nvSpPr>
          <p:cNvPr id="4" name="TextBox 3"/>
          <p:cNvSpPr txBox="1"/>
          <p:nvPr/>
        </p:nvSpPr>
        <p:spPr>
          <a:xfrm>
            <a:off x="457201" y="1357053"/>
            <a:ext cx="6168043" cy="4862870"/>
          </a:xfrm>
          <a:prstGeom prst="rect">
            <a:avLst/>
          </a:prstGeom>
          <a:noFill/>
        </p:spPr>
        <p:txBody>
          <a:bodyPr wrap="square" rtlCol="0">
            <a:spAutoFit/>
          </a:bodyPr>
          <a:lstStyle/>
          <a:p>
            <a:r>
              <a:rPr lang="es-MX" sz="2400" b="1" u="sng" dirty="0" smtClean="0"/>
              <a:t>Conversación </a:t>
            </a:r>
            <a:r>
              <a:rPr lang="es-MX" sz="2400" b="1" u="sng" dirty="0"/>
              <a:t>familiar: </a:t>
            </a:r>
            <a:endParaRPr lang="es-MX" sz="2400" b="1" u="sng" dirty="0" smtClean="0"/>
          </a:p>
          <a:p>
            <a:r>
              <a:rPr lang="es-MX" sz="2200" dirty="0" smtClean="0"/>
              <a:t>Los </a:t>
            </a:r>
            <a:r>
              <a:rPr lang="es-MX" sz="2200" dirty="0"/>
              <a:t>tres reyes magos siguieron una estrella brillante que brillaba en la oscuridad y que los llevó al Niño Jesús. La luz era importante aquí para los magos, como lo fue para Pedro, Santiago y Juan durante la Transfiguración de Jesús. </a:t>
            </a:r>
            <a:endParaRPr lang="es-MX" sz="2200" dirty="0" smtClean="0"/>
          </a:p>
          <a:p>
            <a:endParaRPr lang="es-MX" sz="2200" dirty="0" smtClean="0"/>
          </a:p>
          <a:p>
            <a:r>
              <a:rPr lang="es-MX" sz="2200" dirty="0" smtClean="0"/>
              <a:t>¿</a:t>
            </a:r>
            <a:r>
              <a:rPr lang="es-MX" sz="2200" dirty="0"/>
              <a:t>Cuáles son algunos ejemplos de cómo la luz de la gracia de Dios te lleva a ti y a tu familia a Jesús</a:t>
            </a:r>
            <a:r>
              <a:rPr lang="es-MX" sz="2200" dirty="0" smtClean="0"/>
              <a:t>?</a:t>
            </a:r>
          </a:p>
          <a:p>
            <a:r>
              <a:rPr lang="es-MX" sz="2200" dirty="0" smtClean="0"/>
              <a:t>¿</a:t>
            </a:r>
            <a:r>
              <a:rPr lang="es-MX" sz="2200" dirty="0"/>
              <a:t>Su gracia los lleva a orar juntos como familia? </a:t>
            </a:r>
            <a:endParaRPr lang="es-MX" sz="2200" dirty="0" smtClean="0"/>
          </a:p>
          <a:p>
            <a:r>
              <a:rPr lang="es-MX" sz="2200" dirty="0" smtClean="0"/>
              <a:t>¿</a:t>
            </a:r>
            <a:r>
              <a:rPr lang="es-MX" sz="2200" dirty="0"/>
              <a:t>Su gracia los lleva a perdonarse unos a otros? </a:t>
            </a:r>
            <a:endParaRPr lang="es-MX" sz="2200" dirty="0" smtClean="0"/>
          </a:p>
          <a:p>
            <a:r>
              <a:rPr lang="es-MX" sz="2200" dirty="0" smtClean="0"/>
              <a:t>¿</a:t>
            </a:r>
            <a:r>
              <a:rPr lang="es-MX" sz="2200" dirty="0"/>
              <a:t>Su gracia los lleva a ayudarse unos a otros? </a:t>
            </a:r>
            <a:endParaRPr lang="es-MX" sz="2200" dirty="0" smtClean="0"/>
          </a:p>
          <a:p>
            <a:endParaRPr lang="es-MX" sz="2200" dirty="0"/>
          </a:p>
          <a:p>
            <a:r>
              <a:rPr lang="es-MX" sz="2200" dirty="0" smtClean="0"/>
              <a:t>Da </a:t>
            </a:r>
            <a:r>
              <a:rPr lang="es-MX" sz="2200" dirty="0"/>
              <a:t>algunos ejemplos.</a:t>
            </a:r>
            <a:endParaRPr lang="en-US" sz="2200" dirty="0"/>
          </a:p>
        </p:txBody>
      </p:sp>
    </p:spTree>
    <p:extLst>
      <p:ext uri="{BB962C8B-B14F-4D97-AF65-F5344CB8AC3E}">
        <p14:creationId xmlns:p14="http://schemas.microsoft.com/office/powerpoint/2010/main" val="156514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gregational Renewal Stories and Resourc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41344"/>
            <a:ext cx="5216236" cy="4816656"/>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759825" y="1294620"/>
            <a:ext cx="6672347" cy="646331"/>
          </a:xfrm>
          <a:prstGeom prst="rect">
            <a:avLst/>
          </a:prstGeom>
          <a:solidFill>
            <a:schemeClr val="bg2"/>
          </a:solidFill>
          <a:ln>
            <a:solidFill>
              <a:schemeClr val="accent1">
                <a:lumMod val="60000"/>
                <a:lumOff val="40000"/>
              </a:schemeClr>
            </a:solidFill>
          </a:ln>
        </p:spPr>
        <p:txBody>
          <a:bodyPr wrap="square" rtlCol="0">
            <a:spAutoFit/>
          </a:bodyPr>
          <a:lstStyle/>
          <a:p>
            <a:pPr algn="ctr"/>
            <a:r>
              <a:rPr lang="es-MX" sz="3600" dirty="0"/>
              <a:t>¿Qué regalo le darás a Jesús?</a:t>
            </a:r>
            <a:endParaRPr lang="en-US" sz="4800" dirty="0"/>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s-MX" sz="4400" dirty="0"/>
              <a:t>ACTIVIDAD FAMILIAR</a:t>
            </a:r>
            <a:endParaRPr lang="es-MX" sz="4400" b="1" dirty="0"/>
          </a:p>
        </p:txBody>
      </p:sp>
      <p:sp>
        <p:nvSpPr>
          <p:cNvPr id="6" name="TextBox 5"/>
          <p:cNvSpPr txBox="1"/>
          <p:nvPr/>
        </p:nvSpPr>
        <p:spPr>
          <a:xfrm>
            <a:off x="5320144" y="2326013"/>
            <a:ext cx="6754091" cy="3970318"/>
          </a:xfrm>
          <a:prstGeom prst="rect">
            <a:avLst/>
          </a:prstGeom>
          <a:noFill/>
        </p:spPr>
        <p:txBody>
          <a:bodyPr wrap="square" rtlCol="0">
            <a:spAutoFit/>
          </a:bodyPr>
          <a:lstStyle/>
          <a:p>
            <a:r>
              <a:rPr lang="es-MX" dirty="0" smtClean="0"/>
              <a:t>Consideren en </a:t>
            </a:r>
            <a:r>
              <a:rPr lang="es-MX" dirty="0"/>
              <a:t>oración </a:t>
            </a:r>
            <a:r>
              <a:rPr lang="es-MX" dirty="0" smtClean="0"/>
              <a:t>lo </a:t>
            </a:r>
            <a:r>
              <a:rPr lang="es-MX" dirty="0"/>
              <a:t>que pueden </a:t>
            </a:r>
            <a:r>
              <a:rPr lang="es-MX" dirty="0" smtClean="0"/>
              <a:t>traer </a:t>
            </a:r>
            <a:r>
              <a:rPr lang="es-MX" dirty="0"/>
              <a:t>a Jesucristo nuestro Rey este </a:t>
            </a:r>
            <a:r>
              <a:rPr lang="es-MX" dirty="0" smtClean="0"/>
              <a:t>año. Ore unos </a:t>
            </a:r>
            <a:r>
              <a:rPr lang="es-MX" dirty="0"/>
              <a:t>minutos </a:t>
            </a:r>
            <a:r>
              <a:rPr lang="es-MX" dirty="0" smtClean="0"/>
              <a:t>y pida </a:t>
            </a:r>
            <a:r>
              <a:rPr lang="es-MX" dirty="0"/>
              <a:t>a Dios que </a:t>
            </a:r>
            <a:r>
              <a:rPr lang="es-MX" dirty="0" smtClean="0"/>
              <a:t>se </a:t>
            </a:r>
            <a:r>
              <a:rPr lang="es-MX" dirty="0"/>
              <a:t>lo muestre. </a:t>
            </a:r>
            <a:r>
              <a:rPr lang="es-MX" dirty="0" smtClean="0"/>
              <a:t>  Escriba una oración que empiece: “Porque </a:t>
            </a:r>
            <a:r>
              <a:rPr lang="es-MX" dirty="0"/>
              <a:t>Jesús es el Rey de mi vida, voy a ______________”. </a:t>
            </a:r>
            <a:r>
              <a:rPr lang="es-MX" dirty="0" smtClean="0"/>
              <a:t> Y llene el espacio.</a:t>
            </a:r>
          </a:p>
          <a:p>
            <a:r>
              <a:rPr lang="en-US" dirty="0" smtClean="0"/>
              <a:t>(</a:t>
            </a:r>
            <a:r>
              <a:rPr lang="es-MX" dirty="0"/>
              <a:t>ejemplos: “Porque Jesús es el Rey de mi vida, mostraré bondad a aquellos a quienes a veces me resulta difícil amar.” o, “Porque Jesús es el Rey de mi vida, pasaré más tiempo en oración hablando con Jesús.” o, “Porque Jesús es el Rey de mi vida, </a:t>
            </a:r>
            <a:r>
              <a:rPr lang="es-MX" dirty="0" smtClean="0"/>
              <a:t>pasaré </a:t>
            </a:r>
            <a:r>
              <a:rPr lang="es-MX" dirty="0"/>
              <a:t>más tiempo leyendo la Biblia</a:t>
            </a:r>
            <a:r>
              <a:rPr lang="es-MX" dirty="0" smtClean="0"/>
              <a:t>.</a:t>
            </a:r>
            <a:r>
              <a:rPr lang="en-US" dirty="0" smtClean="0"/>
              <a:t>”)</a:t>
            </a:r>
            <a:endParaRPr lang="en-US" dirty="0"/>
          </a:p>
          <a:p>
            <a:r>
              <a:rPr lang="en-US" dirty="0"/>
              <a:t> </a:t>
            </a:r>
          </a:p>
          <a:p>
            <a:r>
              <a:rPr lang="es-MX" dirty="0"/>
              <a:t>Cada familia decora una pequeña caja de cartón </a:t>
            </a:r>
            <a:r>
              <a:rPr lang="es-MX" dirty="0" smtClean="0"/>
              <a:t>y coloca ahí sus oraciones. </a:t>
            </a:r>
          </a:p>
          <a:p>
            <a:r>
              <a:rPr lang="es-MX" dirty="0" smtClean="0"/>
              <a:t>Lleven su </a:t>
            </a:r>
            <a:r>
              <a:rPr lang="es-MX" dirty="0"/>
              <a:t>cajas a casa y </a:t>
            </a:r>
            <a:r>
              <a:rPr lang="es-MX" dirty="0" smtClean="0"/>
              <a:t>colóquenla </a:t>
            </a:r>
            <a:r>
              <a:rPr lang="es-MX" dirty="0"/>
              <a:t>en </a:t>
            </a:r>
            <a:r>
              <a:rPr lang="es-MX" dirty="0" smtClean="0"/>
              <a:t>su altar </a:t>
            </a:r>
            <a:r>
              <a:rPr lang="es-MX" dirty="0"/>
              <a:t>de </a:t>
            </a:r>
            <a:r>
              <a:rPr lang="es-MX" dirty="0" smtClean="0"/>
              <a:t>casa, como </a:t>
            </a:r>
            <a:r>
              <a:rPr lang="es-MX" dirty="0"/>
              <a:t>un recordatorio de los regalos que le traerán a Jesús este año</a:t>
            </a:r>
            <a:endParaRPr lang="en-US" dirty="0"/>
          </a:p>
        </p:txBody>
      </p:sp>
    </p:spTree>
    <p:extLst>
      <p:ext uri="{BB962C8B-B14F-4D97-AF65-F5344CB8AC3E}">
        <p14:creationId xmlns:p14="http://schemas.microsoft.com/office/powerpoint/2010/main" val="121387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a:xfrm>
            <a:off x="0" y="862445"/>
            <a:ext cx="12192000" cy="6005946"/>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extBox 1"/>
          <p:cNvSpPr txBox="1"/>
          <p:nvPr/>
        </p:nvSpPr>
        <p:spPr>
          <a:xfrm>
            <a:off x="343235" y="1233065"/>
            <a:ext cx="5185930" cy="5386090"/>
          </a:xfrm>
          <a:prstGeom prst="rect">
            <a:avLst/>
          </a:prstGeom>
          <a:noFill/>
        </p:spPr>
        <p:txBody>
          <a:bodyPr wrap="square" rtlCol="0">
            <a:spAutoFit/>
          </a:bodyPr>
          <a:lstStyle/>
          <a:p>
            <a:r>
              <a:rPr lang="es-MX" sz="2800" dirty="0">
                <a:solidFill>
                  <a:schemeClr val="bg1">
                    <a:lumMod val="95000"/>
                  </a:schemeClr>
                </a:solidFill>
              </a:rPr>
              <a:t>Oh Dios, por la guía de una estrella manifestaste a Tu único Hijo a los pueblos de la tierra: Condúcenos, que te conocemos ahora por la fe y no por la vista, a Tu presencia. , donde podamos ver tu gloria cara a cara; por Jesucristo nuestro Señor, que vive y reina contigo en la unidad del Espíritu Santo, Dios, por los siglos de los siglos. Amén.</a:t>
            </a:r>
            <a:endParaRPr lang="en-US" dirty="0">
              <a:solidFill>
                <a:schemeClr val="bg1">
                  <a:lumMod val="95000"/>
                </a:schemeClr>
              </a:solidFill>
            </a:endParaRPr>
          </a:p>
          <a:p>
            <a:endParaRPr lang="en-US" dirty="0" smtClean="0">
              <a:solidFill>
                <a:schemeClr val="bg1"/>
              </a:solidFill>
            </a:endParaRPr>
          </a:p>
          <a:p>
            <a:r>
              <a:rPr lang="en-US" dirty="0" smtClean="0">
                <a:solidFill>
                  <a:schemeClr val="bg1"/>
                </a:solidFill>
              </a:rPr>
              <a:t>Adaptado de KathyrnShirey.com</a:t>
            </a:r>
            <a:endParaRPr lang="en-US" dirty="0">
              <a:solidFill>
                <a:schemeClr val="bg1"/>
              </a:solidFill>
            </a:endParaRPr>
          </a:p>
        </p:txBody>
      </p:sp>
      <p:sp>
        <p:nvSpPr>
          <p:cNvPr id="6" name="TextBox 5"/>
          <p:cNvSpPr txBox="1"/>
          <p:nvPr/>
        </p:nvSpPr>
        <p:spPr>
          <a:xfrm>
            <a:off x="853736" y="154541"/>
            <a:ext cx="10484528" cy="769441"/>
          </a:xfrm>
          <a:prstGeom prst="rect">
            <a:avLst/>
          </a:prstGeom>
          <a:noFill/>
        </p:spPr>
        <p:txBody>
          <a:bodyPr wrap="square" rtlCol="0">
            <a:spAutoFit/>
          </a:bodyPr>
          <a:lstStyle/>
          <a:p>
            <a:pPr algn="ctr"/>
            <a:r>
              <a:rPr lang="en-US" sz="4400" dirty="0" smtClean="0"/>
              <a:t>ORACION FINAL</a:t>
            </a:r>
            <a:endParaRPr lang="en-US" sz="4400" i="1" dirty="0"/>
          </a:p>
        </p:txBody>
      </p:sp>
    </p:spTree>
    <p:extLst>
      <p:ext uri="{BB962C8B-B14F-4D97-AF65-F5344CB8AC3E}">
        <p14:creationId xmlns:p14="http://schemas.microsoft.com/office/powerpoint/2010/main" val="3882569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18562</TotalTime>
  <Words>547</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Monica Oppermann</cp:lastModifiedBy>
  <cp:revision>147</cp:revision>
  <dcterms:created xsi:type="dcterms:W3CDTF">2021-11-19T16:04:10Z</dcterms:created>
  <dcterms:modified xsi:type="dcterms:W3CDTF">2023-01-05T17:40:24Z</dcterms:modified>
</cp:coreProperties>
</file>