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bjhxi_la2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tjK_-wRse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4662" r="-2821" b="16055"/>
          <a:stretch/>
        </p:blipFill>
        <p:spPr>
          <a:xfrm>
            <a:off x="-1519195" y="0"/>
            <a:ext cx="15924767" cy="688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07570"/>
            <a:ext cx="9144000" cy="1009773"/>
          </a:xfrm>
        </p:spPr>
        <p:txBody>
          <a:bodyPr>
            <a:normAutofit fontScale="90000"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DISCÍPULOS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620" y="1711360"/>
            <a:ext cx="7490758" cy="1125897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endParaRPr lang="es-ES" sz="2800" b="1" baseline="30000" dirty="0" smtClean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  <a:latin typeface="Antenna Black" panose="02000505000000020004" pitchFamily="2" charset="0"/>
              </a:rPr>
              <a:t>PLAN PARA LA LECCIÓN DE LA SEMANA 1</a:t>
            </a:r>
          </a:p>
        </p:txBody>
      </p:sp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77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baseline="30000" dirty="0" smtClean="0"/>
              <a:t>REPASO  y</a:t>
            </a:r>
            <a:r>
              <a:rPr lang="en-US" sz="4900" b="1" dirty="0" smtClean="0"/>
              <a:t> </a:t>
            </a:r>
            <a:r>
              <a:rPr lang="en-US" sz="4900" b="1" baseline="30000" dirty="0" smtClean="0"/>
              <a:t> </a:t>
            </a:r>
            <a:r>
              <a:rPr lang="en-US" sz="4900" b="1" baseline="30000" dirty="0"/>
              <a:t>ORACIÓN </a:t>
            </a:r>
            <a:r>
              <a:rPr lang="en-US" sz="4900" b="1" baseline="30000" dirty="0" smtClean="0"/>
              <a:t>FINAL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aseline="30000" dirty="0" smtClean="0"/>
              <a:t>Metas </a:t>
            </a:r>
            <a:r>
              <a:rPr lang="es-ES" baseline="30000" dirty="0"/>
              <a:t>de la lección </a:t>
            </a:r>
            <a:endParaRPr lang="es-ES" baseline="30000" dirty="0" smtClean="0"/>
          </a:p>
          <a:p>
            <a:pPr marL="0" indent="0" algn="ctr">
              <a:buNone/>
            </a:pPr>
            <a:r>
              <a:rPr lang="es-ES" baseline="30000" dirty="0"/>
              <a:t>E</a:t>
            </a:r>
            <a:r>
              <a:rPr lang="es-ES" baseline="30000" dirty="0" smtClean="0"/>
              <a:t>xpectativas </a:t>
            </a:r>
            <a:r>
              <a:rPr lang="es-ES" baseline="30000" dirty="0"/>
              <a:t>para las semanas 2 y 3</a:t>
            </a:r>
          </a:p>
          <a:p>
            <a:pPr marL="0" indent="0">
              <a:buNone/>
            </a:pPr>
            <a:endParaRPr lang="en-US" sz="3200" baseline="30000" dirty="0" smtClean="0">
              <a:latin typeface="Adobe Garamond Pro" panose="02020502060506020403" pitchFamily="18" charset="0"/>
            </a:endParaRPr>
          </a:p>
          <a:p>
            <a:pPr marL="0" indent="0" algn="ctr">
              <a:buNone/>
            </a:pPr>
            <a:r>
              <a:rPr lang="es-ES" sz="3600" b="1" baseline="30000" dirty="0"/>
              <a:t>Opción 1:</a:t>
            </a:r>
            <a:r>
              <a:rPr lang="es-ES" sz="3600" baseline="30000" dirty="0"/>
              <a:t> Oren juntos el </a:t>
            </a:r>
            <a:r>
              <a:rPr lang="es-ES" sz="3600" baseline="30000" dirty="0" smtClean="0"/>
              <a:t>Padre Nuestro</a:t>
            </a:r>
          </a:p>
          <a:p>
            <a:pPr marL="0" indent="0" algn="ctr">
              <a:buNone/>
            </a:pPr>
            <a:r>
              <a:rPr lang="es-ES" sz="3600" b="1" baseline="30000" dirty="0" smtClean="0"/>
              <a:t>Opción </a:t>
            </a:r>
            <a:r>
              <a:rPr lang="es-ES" sz="3600" b="1" baseline="30000" dirty="0"/>
              <a:t>2:</a:t>
            </a:r>
            <a:r>
              <a:rPr lang="es-ES" sz="3600" baseline="30000" dirty="0"/>
              <a:t> Señor, bendice a cada una de las familias que se han reunido el día de hoy.  Ayúdanos a acercarnos a ti cada vez más.  Te lo pedimos en el nombre de Jesucristo Nuestro Señor, Amén. </a:t>
            </a:r>
            <a:endParaRPr lang="en-US" sz="40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baseline="30000" dirty="0">
                <a:solidFill>
                  <a:srgbClr val="FFFFFF"/>
                </a:solidFill>
                <a:latin typeface="Montserrat ExtraBold" panose="00000900000000000000" pitchFamily="50" charset="0"/>
              </a:rPr>
              <a:t>TEMA:  LA IGLESIA DOMÉSTICA Y LOS PADRES COMO PRIMEROS EDUCADORES DE LA 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9" y="1825625"/>
            <a:ext cx="10515600" cy="632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baseline="30000" dirty="0"/>
              <a:t>REFERENCIAS: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4" y="3360822"/>
            <a:ext cx="4186318" cy="320602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88191" y="3830747"/>
            <a:ext cx="3769744" cy="2266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baseline="30000" dirty="0" smtClean="0"/>
              <a:t>CIC</a:t>
            </a:r>
            <a:r>
              <a:rPr lang="en-US" sz="5400" b="1" baseline="30000" dirty="0"/>
              <a:t>: 2223</a:t>
            </a:r>
          </a:p>
          <a:p>
            <a:pPr marL="0" indent="0" algn="ctr">
              <a:buNone/>
            </a:pPr>
            <a:r>
              <a:rPr lang="en-US" sz="5400" b="1" baseline="30000" dirty="0" smtClean="0"/>
              <a:t>Pr 22,</a:t>
            </a:r>
            <a:r>
              <a:rPr lang="en-US" sz="5400" b="1" dirty="0" smtClean="0"/>
              <a:t> </a:t>
            </a:r>
            <a:r>
              <a:rPr lang="en-US" sz="5400" b="1" baseline="30000" dirty="0" smtClean="0"/>
              <a:t>6</a:t>
            </a:r>
          </a:p>
          <a:p>
            <a:pPr marL="0" indent="0" algn="ctr">
              <a:buNone/>
            </a:pPr>
            <a:r>
              <a:rPr lang="en-US" sz="5400" b="1" baseline="30000" dirty="0" smtClean="0"/>
              <a:t>Ef 6,</a:t>
            </a:r>
            <a:r>
              <a:rPr lang="en-US" sz="5400" b="1" dirty="0" smtClean="0"/>
              <a:t> </a:t>
            </a:r>
            <a:r>
              <a:rPr lang="en-US" sz="5400" b="1" baseline="30000" dirty="0" smtClean="0"/>
              <a:t>1-4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41" y="3366877"/>
            <a:ext cx="3491123" cy="349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3" y="3366875"/>
            <a:ext cx="3491123" cy="3491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0" y="3366876"/>
            <a:ext cx="3491123" cy="3491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82" y="3366877"/>
            <a:ext cx="3491123" cy="3491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57900" y="2678842"/>
            <a:ext cx="208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CCC PASSAGES: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6054" y="3294452"/>
            <a:ext cx="12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CREDO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4457" y="3294452"/>
            <a:ext cx="138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LITURGIA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9474" y="3312145"/>
            <a:ext cx="100931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VIDA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31053" y="3294452"/>
            <a:ext cx="136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ORACIÓN</a:t>
            </a:r>
            <a:endParaRPr lang="en-US" sz="2400" baseline="30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8086" y="4209321"/>
            <a:ext cx="8244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ntenna Medium" panose="02000603000000020004" pitchFamily="2" charset="0"/>
              </a:rPr>
              <a:t>núm</a:t>
            </a:r>
            <a:r>
              <a:rPr lang="en-US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531-534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8650" y="4222219"/>
            <a:ext cx="82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núm.</a:t>
            </a:r>
            <a:endParaRPr lang="en-US" dirty="0">
              <a:solidFill>
                <a:schemeClr val="bg1"/>
              </a:solidFill>
              <a:latin typeface="Antenna Medium" panose="02000603000000020004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ntenna Medium" panose="02000603000000020004" pitchFamily="2" charset="0"/>
            </a:endParaRP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1655-1658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1239" y="4209321"/>
            <a:ext cx="82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núm.</a:t>
            </a:r>
            <a:r>
              <a:rPr lang="en-US" sz="2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ntenna Medium" panose="02000603000000020004" pitchFamily="2" charset="0"/>
            </a:endParaRP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2214-2233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0521" y="4209321"/>
            <a:ext cx="824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núm</a:t>
            </a:r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.</a:t>
            </a:r>
          </a:p>
          <a:p>
            <a:pPr algn="ctr"/>
            <a:endParaRPr lang="en-US" sz="2400" baseline="30000" dirty="0" smtClean="0">
              <a:solidFill>
                <a:schemeClr val="bg1"/>
              </a:solidFill>
              <a:latin typeface="Antenna Medium" panose="02000603000000020004" pitchFamily="2" charset="0"/>
            </a:endParaRP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2685</a:t>
            </a: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&amp;</a:t>
            </a: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latin typeface="Antenna Medium" panose="02000603000000020004" pitchFamily="2" charset="0"/>
              </a:rPr>
              <a:t>2688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192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9492" y="1294760"/>
            <a:ext cx="9554307" cy="364178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aseline="30000" dirty="0" smtClean="0"/>
              <a:t>¡O Señor!, bendecimos tu nombre, </a:t>
            </a:r>
          </a:p>
          <a:p>
            <a:pPr marL="0" indent="0">
              <a:buNone/>
            </a:pPr>
            <a:r>
              <a:rPr lang="es-MX" baseline="30000" dirty="0" smtClean="0"/>
              <a:t>Tú que enviaste a tu Hijo encarnado</a:t>
            </a:r>
          </a:p>
          <a:p>
            <a:pPr marL="0" indent="0">
              <a:buNone/>
            </a:pPr>
            <a:r>
              <a:rPr lang="es-MX" baseline="30000" dirty="0" smtClean="0"/>
              <a:t>a ser parte de una familia,</a:t>
            </a:r>
          </a:p>
          <a:p>
            <a:pPr marL="0" indent="0">
              <a:buNone/>
            </a:pPr>
            <a:r>
              <a:rPr lang="es-MX" baseline="30000" dirty="0" smtClean="0"/>
              <a:t>para que al vivir su vida en ella</a:t>
            </a:r>
          </a:p>
          <a:p>
            <a:pPr marL="0" indent="0">
              <a:buNone/>
            </a:pPr>
            <a:r>
              <a:rPr lang="es-MX" baseline="30000" dirty="0" smtClean="0"/>
              <a:t>pudiera experimentar sus preocupaciones</a:t>
            </a:r>
          </a:p>
          <a:p>
            <a:pPr marL="0" indent="0">
              <a:buNone/>
            </a:pPr>
            <a:r>
              <a:rPr lang="es-MX" baseline="30000" dirty="0" smtClean="0"/>
              <a:t> y sus alegrías.</a:t>
            </a:r>
          </a:p>
          <a:p>
            <a:pPr marL="0" indent="0">
              <a:buNone/>
            </a:pPr>
            <a:endParaRPr lang="es-MX" baseline="30000" dirty="0" smtClean="0"/>
          </a:p>
          <a:p>
            <a:pPr marL="0" indent="0">
              <a:buNone/>
            </a:pPr>
            <a:endParaRPr lang="es-MX" baseline="30000" dirty="0" smtClean="0"/>
          </a:p>
          <a:p>
            <a:pPr marL="0" indent="0">
              <a:buNone/>
            </a:pPr>
            <a:endParaRPr lang="es-MX" baseline="30000" dirty="0" smtClean="0"/>
          </a:p>
          <a:p>
            <a:pPr marL="0" indent="0">
              <a:buNone/>
            </a:pPr>
            <a:r>
              <a:rPr lang="es-MX" baseline="30000" dirty="0" smtClean="0"/>
              <a:t>Te pedimos Señor,</a:t>
            </a:r>
          </a:p>
          <a:p>
            <a:pPr marL="0" indent="0">
              <a:buNone/>
            </a:pPr>
            <a:r>
              <a:rPr lang="es-MX" baseline="30000" dirty="0" smtClean="0"/>
              <a:t>que protejas y cuides a esta familia,</a:t>
            </a:r>
          </a:p>
          <a:p>
            <a:pPr marL="0" indent="0">
              <a:buNone/>
            </a:pPr>
            <a:r>
              <a:rPr lang="es-MX" baseline="30000" dirty="0" smtClean="0"/>
              <a:t>para que, en la fortaleza de tu gracia,</a:t>
            </a:r>
          </a:p>
          <a:p>
            <a:pPr marL="0" indent="0">
              <a:buNone/>
            </a:pPr>
            <a:r>
              <a:rPr lang="es-MX" baseline="30000" dirty="0" smtClean="0"/>
              <a:t>sus miembros puedan disfrutar de la prosperidad,</a:t>
            </a:r>
          </a:p>
          <a:p>
            <a:pPr marL="0" indent="0">
              <a:buNone/>
            </a:pPr>
            <a:r>
              <a:rPr lang="es-MX" baseline="30000" dirty="0" smtClean="0"/>
              <a:t>poseer el don de tu paz y,</a:t>
            </a:r>
          </a:p>
          <a:p>
            <a:pPr marL="0" indent="0">
              <a:buNone/>
            </a:pPr>
            <a:r>
              <a:rPr lang="es-MX" baseline="30000" dirty="0" smtClean="0"/>
              <a:t>como Iglesia viva en el hogar,</a:t>
            </a:r>
          </a:p>
          <a:p>
            <a:pPr marL="0" indent="0">
              <a:buNone/>
            </a:pPr>
            <a:r>
              <a:rPr lang="es-MX" baseline="30000" dirty="0" smtClean="0"/>
              <a:t>dar testimonio en este mundo de tu gloria.</a:t>
            </a:r>
          </a:p>
          <a:p>
            <a:pPr marL="0" indent="0">
              <a:buNone/>
            </a:pPr>
            <a:r>
              <a:rPr lang="es-MX" baseline="30000" dirty="0" smtClean="0"/>
              <a:t>Te lo pedimos por Jesucristo Nuestro Señor.</a:t>
            </a:r>
            <a:endParaRPr lang="es-MX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Oración inicial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492" y="5866183"/>
            <a:ext cx="850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Catholic Household Blessings &amp; Prayers</a:t>
            </a:r>
            <a:r>
              <a:rPr lang="en-US" baseline="30000" dirty="0"/>
              <a:t> © 2007, USCCB Publishing. All rights reserved. </a:t>
            </a:r>
          </a:p>
          <a:p>
            <a:r>
              <a:rPr lang="en-US" baseline="30000" dirty="0"/>
              <a:t>Used with permission of the International Commission on English in the Liturgy Corporation.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9" y="3115654"/>
            <a:ext cx="1929484" cy="1929484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9302" y="0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baseline="30000" dirty="0">
                <a:latin typeface="Antenna Black" panose="02000505000000020004" pitchFamily="2" charset="0"/>
              </a:rPr>
              <a:t>ROMPEHIELOS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170" y="1736726"/>
            <a:ext cx="10791092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baseline="30000" dirty="0"/>
              <a:t>1ª Opción: Sueño de Infancia</a:t>
            </a:r>
          </a:p>
          <a:p>
            <a:pPr marL="0" indent="0">
              <a:buNone/>
            </a:pPr>
            <a:r>
              <a:rPr lang="es-ES" sz="3200" baseline="30000" dirty="0" smtClean="0"/>
              <a:t>Compartan </a:t>
            </a:r>
            <a:r>
              <a:rPr lang="es-ES" sz="3200" baseline="30000" dirty="0"/>
              <a:t>un sueño de infancia (lo que quieren/querían ser o hacer cuando crezcan/crecieran</a:t>
            </a:r>
            <a:r>
              <a:rPr lang="es-ES" sz="3200" baseline="30000" dirty="0" smtClean="0"/>
              <a:t>).  Después</a:t>
            </a:r>
            <a:r>
              <a:rPr lang="es-ES" sz="3200" dirty="0"/>
              <a:t> </a:t>
            </a:r>
            <a:r>
              <a:rPr lang="es-ES" sz="3200" baseline="30000" dirty="0" smtClean="0"/>
              <a:t>reflexionen de qué manera ese sueño se relaciona con sus aspiraciones actuales.</a:t>
            </a:r>
          </a:p>
          <a:p>
            <a:pPr marL="0" indent="0">
              <a:buNone/>
            </a:pPr>
            <a:r>
              <a:rPr lang="es-ES" sz="3200" dirty="0" smtClean="0"/>
              <a:t> </a:t>
            </a:r>
            <a:endParaRPr lang="en-US" sz="3200" b="1" baseline="30000" dirty="0" smtClean="0"/>
          </a:p>
          <a:p>
            <a:pPr marL="0" indent="0">
              <a:buNone/>
            </a:pPr>
            <a:r>
              <a:rPr lang="es-ES" sz="3200" b="1" baseline="30000" dirty="0" smtClean="0"/>
              <a:t>2ª </a:t>
            </a:r>
            <a:r>
              <a:rPr lang="es-ES" sz="3200" b="1" baseline="30000" dirty="0"/>
              <a:t>Opción: La Máquina del Tiempo </a:t>
            </a:r>
          </a:p>
          <a:p>
            <a:pPr marL="0" indent="0">
              <a:buNone/>
            </a:pPr>
            <a:r>
              <a:rPr lang="es-ES" sz="3200" baseline="30000" dirty="0" smtClean="0"/>
              <a:t>Si usted pudiera </a:t>
            </a:r>
            <a:r>
              <a:rPr lang="es-ES" sz="3200" baseline="30000" dirty="0"/>
              <a:t>viajar a través del tiempo, ¿Qué período le gustaría visitar y por qué</a:t>
            </a:r>
            <a:r>
              <a:rPr lang="es-ES" sz="3200" baseline="30000" dirty="0" smtClean="0"/>
              <a:t>? </a:t>
            </a:r>
          </a:p>
          <a:p>
            <a:pPr marL="0" indent="0">
              <a:buNone/>
            </a:pPr>
            <a:r>
              <a:rPr lang="es-ES" sz="3200" baseline="30000" dirty="0" smtClean="0"/>
              <a:t>Si </a:t>
            </a:r>
            <a:r>
              <a:rPr lang="es-ES" sz="3200" baseline="30000" dirty="0"/>
              <a:t>hubiera una persona con quien pudiera encontrarse nuevamente, </a:t>
            </a:r>
            <a:r>
              <a:rPr lang="es-ES" sz="3200" baseline="30000" dirty="0" smtClean="0"/>
              <a:t>¿Quién </a:t>
            </a:r>
            <a:r>
              <a:rPr lang="es-ES" sz="3200" baseline="30000" dirty="0"/>
              <a:t>sería y por qué?</a:t>
            </a:r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72" y="0"/>
            <a:ext cx="10964056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ntenna Medium" panose="02000603000000020004" pitchFamily="2" charset="0"/>
              </a:rPr>
              <a:t>¿Quién te enseñó acerca de Dios y nuestra fe?</a:t>
            </a:r>
            <a:endParaRPr lang="en-US" sz="3600" dirty="0">
              <a:latin typeface="Antenna Medium" panose="02000603000000020004" pitchFamily="2" charset="0"/>
            </a:endParaRPr>
          </a:p>
        </p:txBody>
      </p:sp>
      <p:pic>
        <p:nvPicPr>
          <p:cNvPr id="5" name="Objhxi_la2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6918" y="997783"/>
            <a:ext cx="10418164" cy="58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636"/>
            <a:ext cx="10515600" cy="770927"/>
          </a:xfrm>
        </p:spPr>
        <p:txBody>
          <a:bodyPr>
            <a:normAutofit/>
          </a:bodyPr>
          <a:lstStyle/>
          <a:p>
            <a:pPr algn="ctr"/>
            <a:r>
              <a:rPr lang="en-US" sz="7200" b="1" baseline="30000" dirty="0">
                <a:latin typeface="Antenna Medium" panose="02000603000000020004" pitchFamily="2" charset="0"/>
              </a:rPr>
              <a:t>E</a:t>
            </a:r>
            <a:r>
              <a:rPr lang="en-US" sz="7200" b="1" baseline="30000" dirty="0" smtClean="0">
                <a:latin typeface="Antenna Medium" panose="02000603000000020004" pitchFamily="2" charset="0"/>
              </a:rPr>
              <a:t>l Tema</a:t>
            </a:r>
            <a:endParaRPr lang="en-US" sz="7200" b="1" baseline="30000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aseline="30000" dirty="0"/>
              <a:t>La Iglesia Doméstica y los </a:t>
            </a:r>
            <a:r>
              <a:rPr lang="es-ES" sz="4400" baseline="30000" dirty="0" smtClean="0"/>
              <a:t>Padres</a:t>
            </a:r>
          </a:p>
          <a:p>
            <a:pPr marL="0" indent="0" algn="ctr">
              <a:buNone/>
            </a:pPr>
            <a:r>
              <a:rPr lang="es-ES" sz="4400" baseline="30000" dirty="0" smtClean="0"/>
              <a:t>como</a:t>
            </a:r>
            <a:r>
              <a:rPr lang="es-ES" sz="4400" dirty="0" smtClean="0"/>
              <a:t> </a:t>
            </a:r>
            <a:r>
              <a:rPr lang="es-ES" sz="4400" baseline="30000" dirty="0" smtClean="0"/>
              <a:t>los </a:t>
            </a:r>
            <a:r>
              <a:rPr lang="es-ES" sz="4400" baseline="30000" dirty="0"/>
              <a:t>educadores primarios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2686050"/>
            <a:ext cx="37242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037" y="187358"/>
            <a:ext cx="2373923" cy="959583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/>
              <a:t>CONTENIDO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49" y="1047760"/>
            <a:ext cx="5392618" cy="51991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MX" sz="1800" dirty="0" smtClean="0">
                <a:latin typeface="+mj-lt"/>
              </a:rPr>
              <a:t>Puntos del video:   aprendizaje de la fe en casa y vivencia en un ambiente rico en tradiciones católicas, es indispensable para nutrir la vida de fe personal.</a:t>
            </a:r>
          </a:p>
          <a:p>
            <a:pPr>
              <a:lnSpc>
                <a:spcPct val="120000"/>
              </a:lnSpc>
            </a:pPr>
            <a:r>
              <a:rPr lang="es-MX" sz="1800" dirty="0" smtClean="0">
                <a:latin typeface="+mj-lt"/>
              </a:rPr>
              <a:t>“Iglesia Doméstica” - Es en el hogar en dónde encontramos a Jesús y a nuestra fe y nuestras parroquias apoyan a las familias en esa vida de fe.  </a:t>
            </a:r>
          </a:p>
          <a:p>
            <a:pPr>
              <a:lnSpc>
                <a:spcPct val="120000"/>
              </a:lnSpc>
            </a:pPr>
            <a:r>
              <a:rPr lang="es-MX" sz="1800" dirty="0" smtClean="0">
                <a:latin typeface="+mj-lt"/>
              </a:rPr>
              <a:t>Los padres son los “educadores primarios” en la fe y que nadie está mejor ataviado o posicionado para enseñar la fe a sus hijos.  </a:t>
            </a:r>
          </a:p>
          <a:p>
            <a:pPr marL="0" indent="0">
              <a:buNone/>
            </a:pPr>
            <a:endParaRPr lang="es-MX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8" y="1007974"/>
            <a:ext cx="6002218" cy="455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MX" sz="1800" dirty="0">
                <a:latin typeface="+mj-lt"/>
              </a:rPr>
              <a:t>E</a:t>
            </a:r>
            <a:r>
              <a:rPr lang="es-MX" sz="1800" dirty="0" smtClean="0">
                <a:latin typeface="+mj-lt"/>
              </a:rPr>
              <a:t>jemplo</a:t>
            </a:r>
            <a:r>
              <a:rPr lang="es-MX" sz="1800" dirty="0">
                <a:latin typeface="+mj-lt"/>
              </a:rPr>
              <a:t>: la experiencia </a:t>
            </a:r>
            <a:r>
              <a:rPr lang="es-MX" sz="1800" dirty="0" smtClean="0">
                <a:latin typeface="+mj-lt"/>
              </a:rPr>
              <a:t>de orar, asistir a Misa, </a:t>
            </a:r>
            <a:r>
              <a:rPr lang="es-MX" sz="1800" dirty="0">
                <a:latin typeface="+mj-lt"/>
              </a:rPr>
              <a:t>aprender y trabajar desde la casa durante la crisis del Covid-19</a:t>
            </a:r>
            <a:r>
              <a:rPr lang="es-MX" sz="1800" dirty="0" smtClean="0">
                <a:latin typeface="+mj-lt"/>
              </a:rPr>
              <a:t>. </a:t>
            </a:r>
            <a:r>
              <a:rPr lang="es-ES" sz="1800" dirty="0" smtClean="0">
                <a:latin typeface="+mj-lt"/>
              </a:rPr>
              <a:t>Nuestros </a:t>
            </a:r>
            <a:r>
              <a:rPr lang="es-ES" sz="1800" dirty="0">
                <a:latin typeface="+mj-lt"/>
              </a:rPr>
              <a:t>hogares son verdaderas iglesias - iglesias domésticas- en donde encontramos a </a:t>
            </a:r>
            <a:r>
              <a:rPr lang="es-ES" sz="1800" dirty="0" smtClean="0">
                <a:latin typeface="+mj-lt"/>
              </a:rPr>
              <a:t>Jesús. </a:t>
            </a:r>
          </a:p>
          <a:p>
            <a:pPr>
              <a:lnSpc>
                <a:spcPct val="100000"/>
              </a:lnSpc>
            </a:pPr>
            <a:r>
              <a:rPr lang="es-ES" sz="1800" dirty="0" smtClean="0">
                <a:latin typeface="+mj-lt"/>
              </a:rPr>
              <a:t>Nuestros </a:t>
            </a:r>
            <a:r>
              <a:rPr lang="es-ES" sz="1800" dirty="0">
                <a:latin typeface="+mj-lt"/>
              </a:rPr>
              <a:t>hogares </a:t>
            </a:r>
            <a:r>
              <a:rPr lang="es-ES" sz="1800" dirty="0" smtClean="0">
                <a:latin typeface="+mj-lt"/>
              </a:rPr>
              <a:t>son </a:t>
            </a:r>
            <a:r>
              <a:rPr lang="es-ES" sz="1800" dirty="0">
                <a:latin typeface="+mj-lt"/>
              </a:rPr>
              <a:t>lugares “en donde la ternura, el perdón, el respeto y la fidelidad” puedan crecer y florecer. </a:t>
            </a:r>
          </a:p>
          <a:p>
            <a:pPr>
              <a:lnSpc>
                <a:spcPct val="100000"/>
              </a:lnSpc>
            </a:pPr>
            <a:r>
              <a:rPr lang="es-ES" sz="1800" dirty="0" smtClean="0">
                <a:latin typeface="+mj-lt"/>
              </a:rPr>
              <a:t>Vida de Jesús </a:t>
            </a:r>
            <a:r>
              <a:rPr lang="es-ES" sz="1800" dirty="0">
                <a:latin typeface="+mj-lt"/>
              </a:rPr>
              <a:t>vivió la mayor parte de Su vida en la tierra en la intimidad, las alegrías, los trabajos y los sufrimientos de la vida </a:t>
            </a:r>
            <a:r>
              <a:rPr lang="es-ES" sz="1800" dirty="0" smtClean="0">
                <a:latin typeface="+mj-lt"/>
              </a:rPr>
              <a:t>familiar.</a:t>
            </a:r>
          </a:p>
          <a:p>
            <a:pPr>
              <a:lnSpc>
                <a:spcPct val="100000"/>
              </a:lnSpc>
            </a:pPr>
            <a:r>
              <a:rPr lang="es-ES" sz="1800" dirty="0" smtClean="0">
                <a:latin typeface="+mj-lt"/>
              </a:rPr>
              <a:t>Dios </a:t>
            </a:r>
            <a:r>
              <a:rPr lang="es-ES" sz="1800" dirty="0">
                <a:latin typeface="+mj-lt"/>
              </a:rPr>
              <a:t>Hijo vino a nosotros a través de una familia, la Sagrada Familia, y al hacerlo se unió de cierta manera a cada </a:t>
            </a:r>
            <a:r>
              <a:rPr lang="es-ES" sz="1800" dirty="0" smtClean="0">
                <a:latin typeface="+mj-lt"/>
              </a:rPr>
              <a:t>familia. </a:t>
            </a:r>
            <a:r>
              <a:rPr lang="es-ES" sz="1800" dirty="0">
                <a:latin typeface="+mj-lt"/>
              </a:rPr>
              <a:t>Jesús está con nosotros.  Su presencia y gracia en los sacramentos convierte a nuestras familias en Iglesias </a:t>
            </a:r>
            <a:r>
              <a:rPr lang="es-ES" sz="1800" dirty="0" smtClean="0">
                <a:latin typeface="+mj-lt"/>
              </a:rPr>
              <a:t>Domésticas</a:t>
            </a:r>
            <a:endParaRPr lang="en-US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049" y="5790657"/>
            <a:ext cx="111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ES" dirty="0" smtClean="0"/>
              <a:t>¡</a:t>
            </a:r>
            <a:r>
              <a:rPr lang="es-ES" dirty="0"/>
              <a:t>Señor, ayúdanos a confiar más en Ti y en Tu gracia, y a que podamos compartirte como María y José, con el mundo!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>
            <a:normAutofit/>
          </a:bodyPr>
          <a:lstStyle/>
          <a:p>
            <a:pPr algn="ctr"/>
            <a:r>
              <a:rPr lang="es-MX" sz="5400" b="1" cap="all" baseline="30000" dirty="0" smtClean="0"/>
              <a:t>Conversación</a:t>
            </a:r>
            <a:r>
              <a:rPr lang="en-US" sz="5400" b="1" baseline="30000" dirty="0" smtClean="0"/>
              <a:t> </a:t>
            </a:r>
            <a:r>
              <a:rPr lang="en-US" sz="5400" b="1" baseline="30000" dirty="0"/>
              <a:t>EN FAMILIA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4000" b="1" baseline="30000" dirty="0"/>
              <a:t>¿Quién, en tu familia, te enseña o te ha enseñado más sobre Dios?</a:t>
            </a:r>
          </a:p>
          <a:p>
            <a:pPr marL="0" indent="0" algn="ctr">
              <a:buNone/>
            </a:pPr>
            <a:endParaRPr lang="es-ES" baseline="30000" dirty="0" smtClean="0"/>
          </a:p>
          <a:p>
            <a:pPr marL="0" indent="0" algn="ctr">
              <a:buNone/>
            </a:pPr>
            <a:r>
              <a:rPr lang="es-ES" baseline="30000" dirty="0" smtClean="0"/>
              <a:t>Primero </a:t>
            </a:r>
            <a:r>
              <a:rPr lang="es-ES" baseline="30000" dirty="0"/>
              <a:t>en la familia se reflexiona juntos y conversa privadamente sobre la pregunta </a:t>
            </a:r>
          </a:p>
          <a:p>
            <a:pPr marL="0" indent="0" algn="ctr">
              <a:buNone/>
            </a:pPr>
            <a:r>
              <a:rPr lang="es-ES" baseline="30000" dirty="0"/>
              <a:t>L</a:t>
            </a:r>
            <a:r>
              <a:rPr lang="es-ES" baseline="30000" dirty="0" smtClean="0"/>
              <a:t>uego se comparte </a:t>
            </a:r>
            <a:r>
              <a:rPr lang="es-ES" baseline="30000" dirty="0"/>
              <a:t>en </a:t>
            </a:r>
            <a:r>
              <a:rPr lang="es-ES" baseline="30000" dirty="0" smtClean="0"/>
              <a:t>el grupo grande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581" y="0"/>
            <a:ext cx="2546838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ntenna Medium" panose="02000603000000020004" pitchFamily="2" charset="0"/>
              </a:rPr>
              <a:t>Misión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77" y="1100948"/>
            <a:ext cx="3089319" cy="23363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/>
              <a:t>Paso 1:</a:t>
            </a:r>
          </a:p>
          <a:p>
            <a:pPr marL="0" indent="0">
              <a:buNone/>
            </a:pPr>
            <a:r>
              <a:rPr lang="en-US" sz="3800" b="1" dirty="0" err="1" smtClean="0"/>
              <a:t>Actividades</a:t>
            </a:r>
            <a:r>
              <a:rPr lang="en-US" sz="3800" b="1" dirty="0" smtClean="0"/>
              <a:t> </a:t>
            </a:r>
            <a:endParaRPr lang="en-US" sz="3800" b="1" dirty="0"/>
          </a:p>
          <a:p>
            <a:pPr marL="0" indent="0">
              <a:buNone/>
            </a:pPr>
            <a:r>
              <a:rPr lang="en-US" sz="3800" b="1" dirty="0" err="1"/>
              <a:t>Misioneras</a:t>
            </a:r>
            <a:endParaRPr lang="en-US" sz="3800" b="1" dirty="0"/>
          </a:p>
          <a:p>
            <a:pPr marL="0" indent="0">
              <a:buNone/>
            </a:pPr>
            <a:r>
              <a:rPr lang="es-ES" dirty="0"/>
              <a:t>Las Actividades Misioneras se hacen en casa durante la Semana 2 y se comparten la reunión de familias de la Semana 3.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999" y="1217872"/>
            <a:ext cx="3171092" cy="217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baseline="30000" dirty="0"/>
              <a:t>Paso 2:</a:t>
            </a:r>
          </a:p>
          <a:p>
            <a:pPr marL="0" indent="0">
              <a:buNone/>
            </a:pPr>
            <a:r>
              <a:rPr lang="en-US" sz="3200" b="1" baseline="30000" dirty="0" err="1" smtClean="0"/>
              <a:t>Explicacián</a:t>
            </a:r>
            <a:r>
              <a:rPr lang="en-US" sz="3200" b="1" baseline="30000" dirty="0" smtClean="0"/>
              <a:t> de </a:t>
            </a:r>
            <a:r>
              <a:rPr lang="en-US" sz="3200" b="1" baseline="30000" dirty="0"/>
              <a:t>la </a:t>
            </a:r>
            <a:r>
              <a:rPr lang="en-US" sz="3200" b="1" baseline="30000" dirty="0" err="1"/>
              <a:t>Actividad</a:t>
            </a:r>
            <a:endParaRPr lang="en-US" sz="3200" b="1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s-ES" baseline="30000" dirty="0" smtClean="0"/>
              <a:t>Vean </a:t>
            </a:r>
            <a:r>
              <a:rPr lang="es-ES" baseline="30000" dirty="0"/>
              <a:t>este </a:t>
            </a:r>
            <a:r>
              <a:rPr lang="es-ES" baseline="30000" dirty="0" smtClean="0"/>
              <a:t>video </a:t>
            </a:r>
            <a:r>
              <a:rPr lang="es-ES" baseline="30000" dirty="0"/>
              <a:t>y preparen un lugar de oración en su casa.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54452" y="1286364"/>
            <a:ext cx="3532394" cy="2109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baseline="30000" dirty="0"/>
              <a:t>Paso 3:</a:t>
            </a:r>
          </a:p>
          <a:p>
            <a:pPr marL="0" indent="0">
              <a:buNone/>
            </a:pPr>
            <a:r>
              <a:rPr lang="en-US" sz="3200" b="1" baseline="30000" dirty="0"/>
              <a:t>Las </a:t>
            </a:r>
            <a:r>
              <a:rPr lang="en-US" sz="3200" b="1" baseline="30000" dirty="0" err="1"/>
              <a:t>Familias</a:t>
            </a:r>
            <a:r>
              <a:rPr lang="en-US" sz="3200" b="1" baseline="30000" dirty="0"/>
              <a:t> </a:t>
            </a:r>
            <a:r>
              <a:rPr lang="en-US" sz="3200" b="1" baseline="30000" dirty="0" err="1" smtClean="0"/>
              <a:t>Comparten</a:t>
            </a:r>
            <a:endParaRPr lang="en-US" sz="1100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1600" dirty="0"/>
              <a:t>Cada familia presentará un ejemplo visual para compartir con las demás familias </a:t>
            </a:r>
            <a:r>
              <a:rPr lang="es-ES" sz="1600" dirty="0" smtClean="0"/>
              <a:t>de </a:t>
            </a:r>
            <a:r>
              <a:rPr lang="es-ES" sz="1600" dirty="0" err="1" smtClean="0"/>
              <a:t>cómo</a:t>
            </a:r>
            <a:r>
              <a:rPr lang="es-ES" sz="1600" dirty="0" smtClean="0"/>
              <a:t> </a:t>
            </a:r>
            <a:r>
              <a:rPr lang="es-ES" sz="1600" dirty="0"/>
              <a:t>prepararon su lugar de </a:t>
            </a:r>
            <a:r>
              <a:rPr lang="es-ES" sz="1600" dirty="0" err="1"/>
              <a:t>oración</a:t>
            </a:r>
            <a:r>
              <a:rPr lang="es-ES" sz="1600" dirty="0"/>
              <a:t> y </a:t>
            </a:r>
            <a:r>
              <a:rPr lang="es-ES" sz="1600" dirty="0" err="1"/>
              <a:t>cómo</a:t>
            </a:r>
            <a:r>
              <a:rPr lang="es-ES" sz="1600" dirty="0"/>
              <a:t> </a:t>
            </a:r>
            <a:r>
              <a:rPr lang="es-ES" sz="1600" dirty="0" err="1"/>
              <a:t>están</a:t>
            </a:r>
            <a:r>
              <a:rPr lang="es-ES" sz="1600" dirty="0"/>
              <a:t> llevando su vida de </a:t>
            </a:r>
            <a:r>
              <a:rPr lang="es-ES" sz="1600" dirty="0" err="1"/>
              <a:t>oración</a:t>
            </a:r>
            <a:r>
              <a:rPr lang="es-ES" sz="1600" dirty="0"/>
              <a:t>. </a:t>
            </a:r>
          </a:p>
        </p:txBody>
      </p:sp>
      <p:pic>
        <p:nvPicPr>
          <p:cNvPr id="8" name="HtjK_-wRse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2400" y="3395839"/>
            <a:ext cx="6023548" cy="33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738</Words>
  <Application>Microsoft Office PowerPoint</Application>
  <PresentationFormat>Widescreen</PresentationFormat>
  <Paragraphs>90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Garamond Pro</vt:lpstr>
      <vt:lpstr>Antenna Black</vt:lpstr>
      <vt:lpstr>Antenna Medium</vt:lpstr>
      <vt:lpstr>Arial</vt:lpstr>
      <vt:lpstr>Calibri</vt:lpstr>
      <vt:lpstr>Calibri Light</vt:lpstr>
      <vt:lpstr>Montserrat ExtraBold</vt:lpstr>
      <vt:lpstr>Office Theme</vt:lpstr>
      <vt:lpstr>FAMILIAS FORMANDO DISCÍPULOS</vt:lpstr>
      <vt:lpstr>TEMA:  LA IGLESIA DOMÉSTICA Y LOS PADRES COMO PRIMEROS EDUCADORES DE LA FE</vt:lpstr>
      <vt:lpstr>PowerPoint Presentation</vt:lpstr>
      <vt:lpstr>PowerPoint Presentation</vt:lpstr>
      <vt:lpstr>¿Quién te enseñó acerca de Dios y nuestra fe?</vt:lpstr>
      <vt:lpstr>El Tema</vt:lpstr>
      <vt:lpstr>CONTENIDO</vt:lpstr>
      <vt:lpstr>Conversación EN FAMILIA</vt:lpstr>
      <vt:lpstr>Misión</vt:lpstr>
      <vt:lpstr>REPASO  y  ORACIÓN FINAL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35</cp:revision>
  <dcterms:created xsi:type="dcterms:W3CDTF">2020-07-27T17:11:20Z</dcterms:created>
  <dcterms:modified xsi:type="dcterms:W3CDTF">2020-10-01T17:11:50Z</dcterms:modified>
</cp:coreProperties>
</file>