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9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9" r:id="rId11"/>
    <p:sldId id="266" r:id="rId12"/>
    <p:sldId id="267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C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1" autoAdjust="0"/>
    <p:restoredTop sz="96327"/>
  </p:normalViewPr>
  <p:slideViewPr>
    <p:cSldViewPr snapToGrid="0" snapToObjects="1">
      <p:cViewPr varScale="1">
        <p:scale>
          <a:sx n="113" d="100"/>
          <a:sy n="113" d="100"/>
        </p:scale>
        <p:origin x="1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6D76-1243-A146-9D25-A1633450B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8060B6-C59E-8C46-A609-B086C2F61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EB056-C0E9-8444-BF63-6F1B63A83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F227B-692B-AB4D-B195-E6C0C0CF0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40473-D842-3D46-A1BD-D1B668B78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99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D8D1E-791A-2540-B413-1855BD3FD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53302-7C47-2E47-9D55-87B9BA73C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C0BCF-EBD3-5C4E-8884-14E03AC2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A2D73-39CD-7548-B6AD-2E6A52BC0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9F5C1-6A47-D24E-A29E-417112E82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52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132F4-94A6-B449-A484-296E9DDD0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D2B90-5653-254A-A7B1-349738862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38745-1FC2-AB4A-B531-D0BB31F09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C055D-932E-2641-B6CB-91823B59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A445F-82A7-C74F-891E-A18C1124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8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82647-1C32-574D-AF5E-09AA9DDF1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F3526-BA5C-4F4D-8C6F-B6EEE86D5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06F61-3A82-FF44-A2B6-41A03E56E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2E0AE-9BD1-F948-A1A9-40A12719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69F60-12F1-3948-A839-70E37289E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462A2-95C9-A24D-97A1-D976D32EB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3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6534D-6433-D84B-BC76-8410B36FA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533C3-95A2-CF4B-A13E-E11F0F88C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CF2E7-D6EB-B94F-A2C1-03EF6276B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5F79-C20E-8C41-B9E0-F6E41638A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768F26-B72A-154A-AD91-9B09412A6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CF9AAF-027E-6D4F-BDAD-D635F9BF6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EDA64C-92A6-5040-B9C3-1AB21975F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9181ED-0C3E-624A-841A-9B1C49C5D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26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3F4E8-731E-2E4F-8B95-F29B7F95D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D17B4-1400-EA47-9F14-0DF7CA0A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E67CBC-F969-5341-9A51-6D6ED8ECC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042510-2068-4F45-A972-02B2DF2B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7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A6D228-7A7D-1C46-9AE8-A6A9A0FD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2E90F2-C0D6-5840-8064-A0A5CE079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9419A-3FF3-1143-A73E-F0587551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0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8057B-AA82-AF47-B950-C4F2C7ABA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1CFDF-5D3E-3F48-944D-FD3C8233B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BC54A-0DC0-A641-886A-0ACCA0F2D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18A33-222E-E248-926B-B8CAD81CD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F212D-CC80-F148-A34D-68713BB04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FA765A-C3FA-8E43-97B0-84D48E55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0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DA4F-C9D3-6D4C-BB44-EA9A3E00E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C3C22F-406C-6C40-B7F5-28B939C580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0854E-1909-6D4E-8340-9986E8217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9FC37-084B-C749-8973-FFC86804F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FC95CE-E307-E540-B65C-FB116770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F4D72-B7CC-C54F-9AA5-E8FCBD6E4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3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EAC83-497B-3F4C-8529-5C4B84B5A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5EC95D-0187-A840-96C4-5E08F7883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2C2A2-A06C-934D-BE12-DBA394D33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F5006-88E4-3947-A176-E6B909DC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E2464-DDF7-A74B-ABBF-6B11B5B1F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9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7B101F-C9FD-4646-8042-C2FF40E75B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830EA6-985B-2743-A932-31B58592B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C4698-17F4-BF49-81E4-935B609D2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5EC41-13E6-D842-B8DE-685366F8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A0687-1DAF-1A4A-8509-7491420F5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42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38EE2B-82C8-A744-A3D4-6B3628BC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5CC14-20A0-C040-AF8B-59EC8AF9A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AB12A-8FDC-2C42-BCDC-D1294C393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48355-841A-F546-83D7-1F944305AFBF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6F4EB-92FA-1D45-B292-F15666E9F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C3601-EED7-DD4B-B809-FA44A91648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06626-1B4D-3D4C-A30D-747A7FE0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2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9Ayl9Q-YLY" TargetMode="Externa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d9Ayl9Q-YLY" TargetMode="Externa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gNuZDQwvEM" TargetMode="Externa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YgNuZDQwvEM" TargetMode="Externa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https://www.youtube.com/embed/Opw6Kw47IrI" TargetMode="External"/><Relationship Id="rId1" Type="http://schemas.openxmlformats.org/officeDocument/2006/relationships/video" Target="https://www.youtube.com/embed/XBKzg5fq6Uo" TargetMode="External"/><Relationship Id="rId6" Type="http://schemas.openxmlformats.org/officeDocument/2006/relationships/image" Target="../media/image12.jpeg"/><Relationship Id="rId5" Type="http://schemas.openxmlformats.org/officeDocument/2006/relationships/hyperlink" Target="https://youtu.be/Opw6Kw47IrI" TargetMode="Externa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41563"/>
            <a:ext cx="12192000" cy="68995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0" y="713423"/>
            <a:ext cx="9220200" cy="893445"/>
          </a:xfrm>
          <a:prstGeom prst="rect">
            <a:avLst/>
          </a:prstGeom>
          <a:solidFill>
            <a:schemeClr val="bg1">
              <a:lumMod val="7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DC40354-507C-CA4A-BA32-E42228239492}"/>
              </a:ext>
            </a:extLst>
          </p:cNvPr>
          <p:cNvSpPr txBox="1">
            <a:spLocks/>
          </p:cNvSpPr>
          <p:nvPr/>
        </p:nvSpPr>
        <p:spPr>
          <a:xfrm>
            <a:off x="1447800" y="821801"/>
            <a:ext cx="9144000" cy="11084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baseline="30000" dirty="0">
                <a:solidFill>
                  <a:schemeClr val="bg1">
                    <a:lumMod val="95000"/>
                  </a:schemeClr>
                </a:solidFill>
              </a:rPr>
              <a:t>FAMILIAS FORMANDO DISCÍPULOS</a:t>
            </a:r>
            <a:endParaRPr lang="en-US" sz="7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A5635C-F0A1-044A-B13A-14B62BE90416}"/>
              </a:ext>
            </a:extLst>
          </p:cNvPr>
          <p:cNvSpPr txBox="1"/>
          <p:nvPr/>
        </p:nvSpPr>
        <p:spPr>
          <a:xfrm>
            <a:off x="3453423" y="2688938"/>
            <a:ext cx="5361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baseline="30000" dirty="0">
                <a:solidFill>
                  <a:schemeClr val="bg1"/>
                </a:solidFill>
              </a:rPr>
              <a:t>LECCIÓN 6 - SEMANA 1</a:t>
            </a:r>
          </a:p>
        </p:txBody>
      </p:sp>
    </p:spTree>
    <p:extLst>
      <p:ext uri="{BB962C8B-B14F-4D97-AF65-F5344CB8AC3E}">
        <p14:creationId xmlns:p14="http://schemas.microsoft.com/office/powerpoint/2010/main" val="2837667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A0FE2F-CA23-BA45-B0FA-7B805C5BF4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930B41-B0FF-7944-9C52-1DEFBE8F6834}"/>
              </a:ext>
            </a:extLst>
          </p:cNvPr>
          <p:cNvSpPr/>
          <p:nvPr/>
        </p:nvSpPr>
        <p:spPr>
          <a:xfrm>
            <a:off x="586740" y="1646396"/>
            <a:ext cx="1115568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400" baseline="30000" dirty="0"/>
              <a:t>Ven, Espíritu de Piedad, y bendice a todos los niños, a los jóvenes y a sus padres para que puedan resistir las tentaciones que los alejan de una vida santa y feliz. Que tengan buenos ejemplos en sus hogares, escuelas y sociedad, y se conviertan en verdaderos testigos del amor de Dios en el mundo.</a:t>
            </a:r>
          </a:p>
          <a:p>
            <a:endParaRPr lang="es-ES_tradnl" sz="4400" baseline="30000" dirty="0"/>
          </a:p>
          <a:p>
            <a:r>
              <a:rPr lang="es-ES_tradnl" sz="4400" i="1" baseline="30000" dirty="0"/>
              <a:t>Dios te Salve María</a:t>
            </a:r>
            <a:r>
              <a:rPr lang="es-ES_tradnl" sz="4400" baseline="30000" dirty="0"/>
              <a:t>…</a:t>
            </a:r>
            <a:endParaRPr lang="es-ES_tradnl" sz="2400" baseline="30000" dirty="0"/>
          </a:p>
          <a:p>
            <a:r>
              <a:rPr lang="es-ES_tradnl" sz="2400" baseline="30000" dirty="0"/>
              <a:t>	</a:t>
            </a:r>
          </a:p>
          <a:p>
            <a:r>
              <a:rPr lang="es-ES_tradnl" sz="2400" baseline="30000" dirty="0"/>
              <a:t>(adaptado de </a:t>
            </a:r>
            <a:r>
              <a:rPr lang="en-US" sz="2400" baseline="30000" dirty="0"/>
              <a:t>Catholics For Family Peace</a:t>
            </a:r>
            <a:r>
              <a:rPr lang="es-ES_tradnl" sz="2400" baseline="30000" dirty="0"/>
              <a:t>) </a:t>
            </a:r>
          </a:p>
          <a:p>
            <a:endParaRPr lang="es-ES_tradnl" sz="4400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078524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4800" dirty="0">
                <a:solidFill>
                  <a:schemeClr val="bg1"/>
                </a:solidFill>
              </a:rPr>
              <a:t>Oración</a:t>
            </a:r>
            <a:r>
              <a:rPr lang="en-US" dirty="0">
                <a:solidFill>
                  <a:srgbClr val="F0BF67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552516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77468"/>
            <a:ext cx="12287182" cy="58805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1078524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F6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>
                <a:solidFill>
                  <a:schemeClr val="bg1"/>
                </a:solidFill>
                <a:latin typeface="+mn-lt"/>
              </a:rPr>
              <a:t>Metas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E12D71-EFDE-CF44-BEFD-72F0C8FAC6D3}"/>
              </a:ext>
            </a:extLst>
          </p:cNvPr>
          <p:cNvSpPr/>
          <p:nvPr/>
        </p:nvSpPr>
        <p:spPr>
          <a:xfrm>
            <a:off x="714894" y="1545908"/>
            <a:ext cx="10194521" cy="598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400" baseline="30000" dirty="0"/>
              <a:t>• Las familias reflexionarán sobre cómo Jesús se preparó/entrenó espiritualmente para comenzar Su misión durante Su tiempo en el desierto.</a:t>
            </a:r>
          </a:p>
          <a:p>
            <a:endParaRPr lang="es-ES_tradnl" sz="4400" baseline="30000" dirty="0"/>
          </a:p>
          <a:p>
            <a:r>
              <a:rPr lang="es-ES_tradnl" sz="4400" baseline="30000" dirty="0"/>
              <a:t>• Las familias reflexionarán sobre el poder de unir nuestros sacrificios con el sacrificio de Jesús.</a:t>
            </a:r>
          </a:p>
          <a:p>
            <a:endParaRPr lang="es-ES_tradnl" sz="4400" baseline="30000" dirty="0"/>
          </a:p>
          <a:p>
            <a:r>
              <a:rPr lang="es-ES_tradnl" sz="4400" baseline="30000" dirty="0"/>
              <a:t>• Las familias harán sus </a:t>
            </a:r>
            <a:r>
              <a:rPr lang="es-ES_tradnl" sz="4400" i="1" baseline="30000" dirty="0"/>
              <a:t>Planes de Cuaresma Familiares </a:t>
            </a:r>
            <a:r>
              <a:rPr lang="es-ES_tradnl" sz="4400" baseline="30000" dirty="0"/>
              <a:t>para prepararse espiritualmente / entrenarse para la misión que Dios les ha dado a través de su práctica de oración, ayuno y limosna.</a:t>
            </a:r>
          </a:p>
          <a:p>
            <a:endParaRPr lang="es-ES_tradnl" sz="4400" baseline="300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_tradnl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2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12F9F5-58CB-2847-8189-10F73D5CF1F9}"/>
              </a:ext>
            </a:extLst>
          </p:cNvPr>
          <p:cNvSpPr/>
          <p:nvPr/>
        </p:nvSpPr>
        <p:spPr>
          <a:xfrm>
            <a:off x="891540" y="1693456"/>
            <a:ext cx="10408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_tradnl" sz="7200" baseline="30000"/>
              <a:t>Biblias, crucifijo (para la semana 1)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_tradnl" sz="7200" baseline="30000"/>
              <a:t>Rocas y marcadores Sharpie (para la semana 3)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s-ES_tradnl" sz="7200" baseline="30000"/>
          </a:p>
        </p:txBody>
      </p:sp>
      <p:sp>
        <p:nvSpPr>
          <p:cNvPr id="4" name="Rectangle 3"/>
          <p:cNvSpPr/>
          <p:nvPr/>
        </p:nvSpPr>
        <p:spPr>
          <a:xfrm>
            <a:off x="-76200" y="-1"/>
            <a:ext cx="12268200" cy="1078524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F67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38200" y="-1235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700" b="1" dirty="0">
                <a:solidFill>
                  <a:schemeClr val="bg1"/>
                </a:solidFill>
                <a:latin typeface="+mn-lt"/>
              </a:rPr>
              <a:t>Materiales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3369684"/>
            <a:ext cx="47625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346" y="2262536"/>
            <a:ext cx="4440382" cy="44403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6F3A0F-14A7-794D-ABA7-D957D7E8C505}"/>
              </a:ext>
            </a:extLst>
          </p:cNvPr>
          <p:cNvSpPr/>
          <p:nvPr/>
        </p:nvSpPr>
        <p:spPr>
          <a:xfrm>
            <a:off x="2009567" y="1482566"/>
            <a:ext cx="88613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0" b="1" i="1" baseline="30000" dirty="0">
                <a:latin typeface="Chaparral Pro Light" panose="02060403030505090203" pitchFamily="18" charset="0"/>
              </a:rPr>
              <a:t>Si pudieras elegir un súper poder, </a:t>
            </a:r>
          </a:p>
          <a:p>
            <a:pPr algn="ctr"/>
            <a:r>
              <a:rPr lang="es-ES_tradnl" sz="6000" b="1" i="1" baseline="30000" dirty="0">
                <a:latin typeface="Chaparral Pro Light" panose="02060403030505090203" pitchFamily="18" charset="0"/>
              </a:rPr>
              <a:t>¿cuál sería y por qué?</a:t>
            </a:r>
            <a:endParaRPr lang="es-ES_tradnl" sz="6000" b="1" baseline="30000" dirty="0">
              <a:latin typeface="Chaparral Pro Light" panose="020604030305050902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057"/>
            <a:ext cx="12268200" cy="1078524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F67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700" b="1" dirty="0">
                <a:solidFill>
                  <a:schemeClr val="bg1"/>
                </a:solidFill>
                <a:latin typeface="+mn-lt"/>
              </a:rPr>
              <a:t>Rompehielos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770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727" b="19125"/>
          <a:stretch/>
        </p:blipFill>
        <p:spPr>
          <a:xfrm>
            <a:off x="0" y="0"/>
            <a:ext cx="12192000" cy="69088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C84949-FF17-2744-B4C9-0DEC17DA331F}"/>
              </a:ext>
            </a:extLst>
          </p:cNvPr>
          <p:cNvSpPr/>
          <p:nvPr/>
        </p:nvSpPr>
        <p:spPr>
          <a:xfrm>
            <a:off x="539262" y="1491137"/>
            <a:ext cx="11306487" cy="325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8800" b="1" baseline="30000">
                <a:solidFill>
                  <a:schemeClr val="bg1"/>
                </a:solidFill>
                <a:latin typeface="Chaparral Pro Light" panose="02060403030505090203" pitchFamily="18" charset="0"/>
              </a:rPr>
              <a:t>Cuando piensas en el término “Cuaresma”, ¿Cuáles son las dos palabras que te vienen a la mente? </a:t>
            </a:r>
            <a:endParaRPr lang="es-ES_tradnl" sz="16600">
              <a:solidFill>
                <a:schemeClr val="bg1"/>
              </a:solidFill>
              <a:latin typeface="Chaparral Pro Light" panose="0206040303050509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104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045" y="548640"/>
            <a:ext cx="12225045" cy="63093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DE95F2-6676-D840-88A6-FDD60B160EE5}"/>
              </a:ext>
            </a:extLst>
          </p:cNvPr>
          <p:cNvSpPr/>
          <p:nvPr/>
        </p:nvSpPr>
        <p:spPr>
          <a:xfrm>
            <a:off x="371698" y="1325563"/>
            <a:ext cx="1146516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5400" baseline="30000" dirty="0"/>
              <a:t>La Cuaresma es un tiempo en el que preparamos nuestro corazón para recordar el sufrimiento redentor y la Muerte de Nuestro Señor Jesucristo, y nos preparamos para celebrar Su Resurrección. Hoy comenzaremos a reflexionar sobre nuestras prácticas de Cuaresma y decidiremos cuáles serán nuestros </a:t>
            </a:r>
            <a:r>
              <a:rPr lang="es-ES_tradnl" sz="5400" i="1" baseline="30000" dirty="0"/>
              <a:t>Planes Familiares de Cuaresma</a:t>
            </a:r>
            <a:r>
              <a:rPr lang="es-ES_tradnl" sz="5400" baseline="30000" dirty="0"/>
              <a:t>. </a:t>
            </a:r>
            <a:endParaRPr lang="es-ES_tradnl" sz="8000" dirty="0"/>
          </a:p>
        </p:txBody>
      </p:sp>
      <p:sp>
        <p:nvSpPr>
          <p:cNvPr id="4" name="Rectangle 3"/>
          <p:cNvSpPr/>
          <p:nvPr/>
        </p:nvSpPr>
        <p:spPr>
          <a:xfrm>
            <a:off x="-29817" y="-1"/>
            <a:ext cx="12268200" cy="1203569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C066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700" b="1" dirty="0">
                <a:solidFill>
                  <a:schemeClr val="bg1"/>
                </a:solidFill>
                <a:latin typeface="+mn-lt"/>
              </a:rPr>
              <a:t>Tema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639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268200" cy="1117601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C066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76300" y="-609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7200" dirty="0">
                <a:solidFill>
                  <a:schemeClr val="bg1"/>
                </a:solidFill>
                <a:latin typeface="+mn-lt"/>
              </a:rPr>
              <a:t>Compartiendo en Familia</a:t>
            </a:r>
            <a:endParaRPr lang="es-ES_tradn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4276" y="1828800"/>
            <a:ext cx="1010827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baseline="30000" dirty="0"/>
              <a:t>a. (Para padres) Cuando era usted pequeño, ¿cómo se preparaba su familia para la Pascua durante la Cuaresma?</a:t>
            </a:r>
          </a:p>
          <a:p>
            <a:pPr algn="ctr"/>
            <a:endParaRPr lang="es-ES_tradnl" sz="4800" baseline="30000" dirty="0"/>
          </a:p>
          <a:p>
            <a:pPr algn="ctr"/>
            <a:r>
              <a:rPr lang="es-ES_tradnl" sz="4800" baseline="30000" dirty="0"/>
              <a:t>b. (Para toda la familia) ¿Cuáles son sus actividades favoritas durante la Cuaresma?</a:t>
            </a:r>
          </a:p>
          <a:p>
            <a:pPr algn="ctr"/>
            <a:endParaRPr lang="es-ES_tradnl" sz="4800" baseline="30000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33356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F135610-A65A-2646-BFFE-2CF2C7639E4D}"/>
              </a:ext>
            </a:extLst>
          </p:cNvPr>
          <p:cNvSpPr/>
          <p:nvPr/>
        </p:nvSpPr>
        <p:spPr>
          <a:xfrm>
            <a:off x="2235308" y="1029769"/>
            <a:ext cx="77975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3600" dirty="0">
                <a:latin typeface="Chaparral Pro Light" panose="02060403030505090203" pitchFamily="18" charset="0"/>
              </a:rPr>
              <a:t>Entonces, ¿qué es exactamente la Cuaresma?</a:t>
            </a:r>
            <a:endParaRPr lang="es-ES_tradnl" sz="3200" dirty="0">
              <a:latin typeface="Chaparral Pro Light" panose="020604030305050902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268200" cy="1117601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F67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latin typeface="+mn-lt"/>
              </a:rPr>
              <a:t>Contenido</a:t>
            </a:r>
            <a:endParaRPr lang="en-US" sz="3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D5011A-4211-5642-9823-F30F7E5EA032}"/>
              </a:ext>
            </a:extLst>
          </p:cNvPr>
          <p:cNvSpPr/>
          <p:nvPr/>
        </p:nvSpPr>
        <p:spPr>
          <a:xfrm>
            <a:off x="3086100" y="615080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4B4B4B"/>
                </a:solidFill>
                <a:latin typeface="adobe-clean"/>
              </a:rPr>
              <a:t>¿QUÉ ES LA CUARESMA? | CATOLIKIDS (5:38) </a:t>
            </a:r>
            <a:r>
              <a:rPr lang="en-US" dirty="0">
                <a:solidFill>
                  <a:srgbClr val="0D66D0"/>
                </a:solidFill>
                <a:latin typeface="adobe-clean"/>
                <a:hlinkClick r:id="rId3"/>
              </a:rPr>
              <a:t>https://youtu.be/d9Ayl9Q-YLY</a:t>
            </a:r>
            <a:r>
              <a:rPr lang="en-US" dirty="0">
                <a:solidFill>
                  <a:srgbClr val="4B4B4B"/>
                </a:solidFill>
                <a:latin typeface="adobe-clean"/>
              </a:rPr>
              <a:t> </a:t>
            </a:r>
            <a:endParaRPr lang="en-US" dirty="0"/>
          </a:p>
        </p:txBody>
      </p:sp>
      <p:pic>
        <p:nvPicPr>
          <p:cNvPr id="4" name="d9Ayl9Q-YLY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70100" y="1621664"/>
            <a:ext cx="8051800" cy="452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66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8100" y="-51887"/>
            <a:ext cx="12268200" cy="1117601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F67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38200" y="-15586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latin typeface="+mn-lt"/>
              </a:rPr>
              <a:t>Contenido</a:t>
            </a:r>
            <a:endParaRPr lang="en-US" sz="3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3777A-438F-5046-A33F-263E32BC8B1D}"/>
              </a:ext>
            </a:extLst>
          </p:cNvPr>
          <p:cNvSpPr/>
          <p:nvPr/>
        </p:nvSpPr>
        <p:spPr>
          <a:xfrm>
            <a:off x="3048000" y="6114071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Dale </a:t>
            </a:r>
            <a:r>
              <a:rPr lang="en-US" kern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sentido</a:t>
            </a:r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kern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sufrimiento</a:t>
            </a:r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Padre Adolfo (1:33)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https://youtu.be/YgNuZDQwvEM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YgNuZDQwvEM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91919" y="1169694"/>
            <a:ext cx="8605147" cy="484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14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624" y="0"/>
            <a:ext cx="12215552" cy="68496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0CAAEB-64BF-2143-BE63-DD34C0891117}"/>
              </a:ext>
            </a:extLst>
          </p:cNvPr>
          <p:cNvSpPr txBox="1"/>
          <p:nvPr/>
        </p:nvSpPr>
        <p:spPr>
          <a:xfrm>
            <a:off x="3117261" y="3974168"/>
            <a:ext cx="7804024" cy="370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baseline="30000">
                <a:solidFill>
                  <a:schemeClr val="bg1"/>
                </a:solidFill>
                <a:latin typeface="Chaparral Pro Light" panose="02060403030505090203" pitchFamily="18" charset="0"/>
              </a:rPr>
              <a:t>El Espíritu impulsó a Jesús a retirarse al desierto, </a:t>
            </a:r>
          </a:p>
          <a:p>
            <a:r>
              <a:rPr lang="es-ES_tradnl" sz="4400" b="1" baseline="30000">
                <a:solidFill>
                  <a:schemeClr val="bg1"/>
                </a:solidFill>
                <a:latin typeface="Chaparral Pro Light" panose="02060403030505090203" pitchFamily="18" charset="0"/>
              </a:rPr>
              <a:t>donde permaneció cuarenta días </a:t>
            </a:r>
          </a:p>
          <a:p>
            <a:r>
              <a:rPr lang="es-ES_tradnl" sz="4400" b="1" baseline="30000">
                <a:solidFill>
                  <a:schemeClr val="bg1"/>
                </a:solidFill>
                <a:latin typeface="Chaparral Pro Light" panose="02060403030505090203" pitchFamily="18" charset="0"/>
              </a:rPr>
              <a:t>y fue tentado por Satanás. </a:t>
            </a:r>
          </a:p>
          <a:p>
            <a:r>
              <a:rPr lang="es-ES_tradnl" sz="4400" b="1" baseline="30000">
                <a:solidFill>
                  <a:schemeClr val="bg1"/>
                </a:solidFill>
                <a:latin typeface="Chaparral Pro Light" panose="02060403030505090203" pitchFamily="18" charset="0"/>
              </a:rPr>
              <a:t>Vivió allí entre animales salvajes, </a:t>
            </a:r>
          </a:p>
          <a:p>
            <a:r>
              <a:rPr lang="es-ES_tradnl" sz="4400" b="1" baseline="30000">
                <a:solidFill>
                  <a:schemeClr val="bg1"/>
                </a:solidFill>
                <a:latin typeface="Chaparral Pro Light" panose="02060403030505090203" pitchFamily="18" charset="0"/>
              </a:rPr>
              <a:t>y los ángeles le servían.</a:t>
            </a:r>
          </a:p>
          <a:p>
            <a:endParaRPr lang="es-ES_tradnl" sz="4400" b="1" baseline="30000">
              <a:solidFill>
                <a:schemeClr val="bg1"/>
              </a:solidFill>
              <a:latin typeface="Chaparral Pro Light" panose="02060403030505090203" pitchFamily="18" charset="0"/>
            </a:endParaRPr>
          </a:p>
          <a:p>
            <a:endParaRPr lang="es-ES_tradnl" sz="4400" b="1" baseline="30000">
              <a:solidFill>
                <a:schemeClr val="bg1"/>
              </a:solidFill>
              <a:latin typeface="Chaparral Pro Light" panose="02060403030505090203" pitchFamily="18" charset="0"/>
            </a:endParaRPr>
          </a:p>
          <a:p>
            <a:endParaRPr lang="es-ES_tradnl" sz="4400" b="1" baseline="30000">
              <a:solidFill>
                <a:schemeClr val="bg1"/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942B98-0D6F-7D4C-966C-E1CCE6410B34}"/>
              </a:ext>
            </a:extLst>
          </p:cNvPr>
          <p:cNvSpPr txBox="1"/>
          <p:nvPr/>
        </p:nvSpPr>
        <p:spPr>
          <a:xfrm>
            <a:off x="2405270" y="331967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45127" y="-1146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latin typeface="+mn-lt"/>
              </a:rPr>
              <a:t>Marcos 1:12-13</a:t>
            </a:r>
            <a:endParaRPr lang="en-US" sz="36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2596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687535-5563-4646-A9A7-55C18023A2E7}"/>
              </a:ext>
            </a:extLst>
          </p:cNvPr>
          <p:cNvSpPr txBox="1"/>
          <p:nvPr/>
        </p:nvSpPr>
        <p:spPr>
          <a:xfrm>
            <a:off x="1645919" y="1593544"/>
            <a:ext cx="881980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aseline="30000"/>
              <a:t>¿Su familia ha experimentado alguna de las formas en que la época del COVID-19 ha sido como un desierto?</a:t>
            </a:r>
          </a:p>
          <a:p>
            <a:pPr algn="ctr"/>
            <a:endParaRPr lang="es-ES_tradnl" sz="3200" baseline="30000"/>
          </a:p>
          <a:p>
            <a:pPr algn="ctr"/>
            <a:r>
              <a:rPr lang="es-ES_tradnl" sz="3200" baseline="30000"/>
              <a:t>Si es así, ¿cuáles son?</a:t>
            </a:r>
          </a:p>
          <a:p>
            <a:pPr algn="ctr"/>
            <a:endParaRPr lang="es-ES_tradnl" sz="3200" baseline="30000"/>
          </a:p>
          <a:p>
            <a:pPr algn="ctr"/>
            <a:r>
              <a:rPr lang="es-ES_tradnl" sz="3200" baseline="30000"/>
              <a:t>¿Cuáles son algunos de los pequeños y / o grandes desafíos que su familia ha enfrentado durante la pandemia?</a:t>
            </a:r>
          </a:p>
          <a:p>
            <a:pPr algn="ctr"/>
            <a:endParaRPr lang="es-ES_tradnl" sz="3200" baseline="30000"/>
          </a:p>
          <a:p>
            <a:pPr algn="ctr"/>
            <a:r>
              <a:rPr lang="es-ES_tradnl" sz="3200" baseline="30000"/>
              <a:t>¿Cuáles son algunas cosas buenas que han sucedido durante este tiempo?</a:t>
            </a:r>
          </a:p>
          <a:p>
            <a:pPr algn="ctr"/>
            <a:endParaRPr lang="es-ES_tradnl" sz="3200" baseline="30000"/>
          </a:p>
          <a:p>
            <a:pPr algn="ctr"/>
            <a:r>
              <a:rPr lang="es-ES_tradnl" sz="3200" baseline="30000"/>
              <a:t>¿Qué bien han ganado al pasar por esta experiencia juntos como familia, como comunidad de fe?</a:t>
            </a:r>
          </a:p>
          <a:p>
            <a:pPr algn="ctr"/>
            <a:endParaRPr lang="es-ES_tradnl" sz="3200" baseline="30000"/>
          </a:p>
          <a:p>
            <a:pPr algn="ctr"/>
            <a:r>
              <a:rPr lang="es-ES_tradnl" sz="3200" baseline="30000"/>
              <a:t>¿Crees que tu familia se ha acercado unos a otros y / o a Dios?</a:t>
            </a:r>
          </a:p>
          <a:p>
            <a:pPr algn="ctr"/>
            <a:endParaRPr lang="es-ES_tradnl" sz="3200" baseline="30000"/>
          </a:p>
          <a:p>
            <a:endParaRPr lang="es-ES_tradnl" baseline="30000"/>
          </a:p>
        </p:txBody>
      </p:sp>
      <p:sp>
        <p:nvSpPr>
          <p:cNvPr id="4" name="Rectangle 3"/>
          <p:cNvSpPr/>
          <p:nvPr/>
        </p:nvSpPr>
        <p:spPr>
          <a:xfrm>
            <a:off x="-844" y="0"/>
            <a:ext cx="12268200" cy="1117601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F67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76300" y="-1039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6000" b="1" dirty="0">
                <a:solidFill>
                  <a:schemeClr val="bg1"/>
                </a:solidFill>
                <a:latin typeface="+mn-lt"/>
              </a:rPr>
              <a:t>Compartiendo en Familia</a:t>
            </a:r>
            <a:endParaRPr lang="es-ES_tradnl" sz="36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7243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876"/>
            <a:ext cx="12192000" cy="1325563"/>
          </a:xfrm>
          <a:solidFill>
            <a:srgbClr val="F1C066"/>
          </a:solidFill>
        </p:spPr>
        <p:txBody>
          <a:bodyPr>
            <a:noAutofit/>
          </a:bodyPr>
          <a:lstStyle/>
          <a:p>
            <a:pPr algn="ctr"/>
            <a:r>
              <a:rPr lang="es-ES" sz="5400" b="1" dirty="0">
                <a:solidFill>
                  <a:schemeClr val="bg1"/>
                </a:solidFill>
              </a:rPr>
              <a:t>¿A qué estás renunciando en Cuaresma? </a:t>
            </a:r>
            <a:r>
              <a:rPr lang="en-US" sz="5400" b="1" i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" name="XBKzg5fq6Uo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0380" y="2081583"/>
            <a:ext cx="5469657" cy="3076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228F08-3956-6846-B586-4C0BFA1F60B5}"/>
              </a:ext>
            </a:extLst>
          </p:cNvPr>
          <p:cNvSpPr txBox="1"/>
          <p:nvPr/>
        </p:nvSpPr>
        <p:spPr>
          <a:xfrm>
            <a:off x="6903076" y="5733826"/>
            <a:ext cx="44507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 tips para la </a:t>
            </a:r>
            <a:r>
              <a:rPr lang="en-US" dirty="0" err="1"/>
              <a:t>Cuaresma</a:t>
            </a:r>
            <a:r>
              <a:rPr lang="en-US" dirty="0"/>
              <a:t>| </a:t>
            </a:r>
            <a:r>
              <a:rPr lang="en-US" dirty="0" err="1"/>
              <a:t>CatholiKids</a:t>
            </a:r>
            <a:r>
              <a:rPr lang="en-US" dirty="0"/>
              <a:t> (2:35)</a:t>
            </a:r>
          </a:p>
          <a:p>
            <a:pPr algn="ctr"/>
            <a:r>
              <a:rPr lang="es-ES" u="sng" dirty="0">
                <a:hlinkClick r:id="rId5"/>
              </a:rPr>
              <a:t>https://youtu.be/Opw6Kw47IrI</a:t>
            </a:r>
            <a:endParaRPr lang="es-ES" u="sng" dirty="0"/>
          </a:p>
          <a:p>
            <a:endParaRPr lang="es-ES" u="sng" dirty="0"/>
          </a:p>
          <a:p>
            <a:endParaRPr lang="es-ES" u="sng" dirty="0"/>
          </a:p>
          <a:p>
            <a:endParaRPr lang="es-ES" u="sng" dirty="0"/>
          </a:p>
          <a:p>
            <a:endParaRPr lang="es-ES" u="sng" dirty="0"/>
          </a:p>
          <a:p>
            <a:endParaRPr lang="es-ES" u="sng" dirty="0"/>
          </a:p>
          <a:p>
            <a:endParaRPr lang="es-ES" u="sng" dirty="0"/>
          </a:p>
          <a:p>
            <a:endParaRPr lang="es-ES" u="sng" dirty="0"/>
          </a:p>
          <a:p>
            <a:endParaRPr lang="es-ES" u="sng" dirty="0"/>
          </a:p>
          <a:p>
            <a:endParaRPr lang="es-ES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2BB55B-089A-5E4F-BA4A-BC446660B83B}"/>
              </a:ext>
            </a:extLst>
          </p:cNvPr>
          <p:cNvSpPr txBox="1"/>
          <p:nvPr/>
        </p:nvSpPr>
        <p:spPr>
          <a:xfrm>
            <a:off x="2591435" y="5288294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s-ES_tradnl" dirty="0"/>
              <a:t>inglés</a:t>
            </a:r>
            <a:r>
              <a:rPr lang="en-US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4E9A24-37F2-C640-9886-B71874DF6915}"/>
              </a:ext>
            </a:extLst>
          </p:cNvPr>
          <p:cNvSpPr txBox="1"/>
          <p:nvPr/>
        </p:nvSpPr>
        <p:spPr>
          <a:xfrm>
            <a:off x="8598485" y="5364494"/>
            <a:ext cx="1059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s-ES_tradnl" dirty="0"/>
              <a:t>español</a:t>
            </a:r>
            <a:r>
              <a:rPr lang="en-US" dirty="0"/>
              <a:t>)</a:t>
            </a:r>
          </a:p>
        </p:txBody>
      </p:sp>
      <p:pic>
        <p:nvPicPr>
          <p:cNvPr id="7" name="Opw6Kw47IrI"/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333066" y="2076928"/>
            <a:ext cx="5477933" cy="30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92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844" y="0"/>
            <a:ext cx="12268200" cy="1117601"/>
          </a:xfrm>
          <a:prstGeom prst="rect">
            <a:avLst/>
          </a:prstGeom>
          <a:solidFill>
            <a:srgbClr val="F1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F67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D6F857-897C-8443-9D88-160D081BE820}"/>
              </a:ext>
            </a:extLst>
          </p:cNvPr>
          <p:cNvSpPr txBox="1">
            <a:spLocks/>
          </p:cNvSpPr>
          <p:nvPr/>
        </p:nvSpPr>
        <p:spPr>
          <a:xfrm>
            <a:off x="876300" y="-1039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latin typeface="+mn-lt"/>
              </a:rPr>
              <a:t>Misión &amp; Oración</a:t>
            </a:r>
            <a:endParaRPr lang="en-US" sz="3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57" y="1694254"/>
            <a:ext cx="3703374" cy="51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15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2298</TotalTime>
  <Words>520</Words>
  <Application>Microsoft Office PowerPoint</Application>
  <PresentationFormat>Widescreen</PresentationFormat>
  <Paragraphs>67</Paragraphs>
  <Slides>14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adobe-clean</vt:lpstr>
      <vt:lpstr>Arial</vt:lpstr>
      <vt:lpstr>Calibri</vt:lpstr>
      <vt:lpstr>Calibri Light</vt:lpstr>
      <vt:lpstr>Chaparral Pro Light</vt:lpstr>
      <vt:lpstr>Times New Roman</vt:lpstr>
      <vt:lpstr>Office Theme</vt:lpstr>
      <vt:lpstr>PowerPoint Presentation</vt:lpstr>
      <vt:lpstr>PowerPoint Presentation</vt:lpstr>
      <vt:lpstr>Metas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¿A qué estás renunciando en Cuaresma?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creator>Monica Oppermann</dc:creator>
  <cp:lastModifiedBy>Patrick Metts</cp:lastModifiedBy>
  <cp:revision>36</cp:revision>
  <dcterms:created xsi:type="dcterms:W3CDTF">2020-12-01T16:41:27Z</dcterms:created>
  <dcterms:modified xsi:type="dcterms:W3CDTF">2020-12-18T13:50:09Z</dcterms:modified>
</cp:coreProperties>
</file>