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323" r:id="rId6"/>
    <p:sldId id="325" r:id="rId7"/>
    <p:sldId id="285" r:id="rId8"/>
    <p:sldId id="313" r:id="rId9"/>
    <p:sldId id="324" r:id="rId10"/>
    <p:sldId id="321" r:id="rId11"/>
    <p:sldId id="328" r:id="rId12"/>
    <p:sldId id="334" r:id="rId13"/>
    <p:sldId id="332" r:id="rId14"/>
    <p:sldId id="329" r:id="rId15"/>
    <p:sldId id="322"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70478-E3C3-46CB-9A00-AD441A020772}" v="62" dt="2025-04-24T17:16:5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83" d="100"/>
          <a:sy n="83" d="100"/>
        </p:scale>
        <p:origin x="595"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24/04/2025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24/04/2025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24/04/2025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24/04/2025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https://www.youtube.com/embed/lDEPRZFvNgI?feature=oembed"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boy-child-dad-daughter-family-1300401/"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vancechristie.com/2013/08/08/when-words-fail-in-prayer/little-boy-prayin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ZrdlXOk_QdQ?feature=oembed" TargetMode="External"/><Relationship Id="rId5" Type="http://schemas.openxmlformats.org/officeDocument/2006/relationships/image" Target="../media/image6.jpeg"/><Relationship Id="rId4" Type="http://schemas.openxmlformats.org/officeDocument/2006/relationships/hyperlink" Target="https://www.youtube.com/watch?v=ZrdlXOk_QdQ"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10EE70-FE8C-B080-E011-885B921ADE1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8609" y="0"/>
            <a:ext cx="12612412" cy="6857999"/>
          </a:xfrm>
          <a:prstGeom prst="rect">
            <a:avLst/>
          </a:prstGeom>
        </p:spPr>
      </p:pic>
      <p:sp>
        <p:nvSpPr>
          <p:cNvPr id="2" name="Subtitle 1"/>
          <p:cNvSpPr>
            <a:spLocks noGrp="1"/>
          </p:cNvSpPr>
          <p:nvPr>
            <p:ph type="subTitle" idx="1"/>
          </p:nvPr>
        </p:nvSpPr>
        <p:spPr>
          <a:xfrm>
            <a:off x="450541" y="4354444"/>
            <a:ext cx="11290917" cy="2293491"/>
          </a:xfrm>
          <a:solidFill>
            <a:schemeClr val="bg1">
              <a:lumMod val="65000"/>
              <a:alpha val="78000"/>
            </a:schemeClr>
          </a:solidFill>
          <a:ln w="19050">
            <a:solidFill>
              <a:schemeClr val="tx1"/>
            </a:solidFill>
          </a:ln>
        </p:spPr>
        <p:txBody>
          <a:bodyPr>
            <a:noAutofit/>
          </a:bodyPr>
          <a:lstStyle/>
          <a:p>
            <a:pPr>
              <a:lnSpc>
                <a:spcPct val="107000"/>
              </a:lnSpc>
              <a:spcBef>
                <a:spcPts val="0"/>
              </a:spcBef>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LLAMADOS A AMAR: LA AVENTURA DE LA VIDA EN CRISTO
TEMA: María y la Misión del Discipulado, María como Discípula Modelo, La Necesidad de la Oración, La Vida Moral Cristiana: Siguiendo a Jesús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B93E7052-C84D-9A32-C252-BDB448DED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03" y="294875"/>
            <a:ext cx="12192000" cy="1812982"/>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C448FA1-A8F5-B5F3-F9BB-182E4BFFD1FB}"/>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73FF5A-0031-9737-B340-2769A9B03E2D}"/>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09371463-0DAD-F6D8-054E-C340C707E897}"/>
              </a:ext>
            </a:extLst>
          </p:cNvPr>
          <p:cNvSpPr txBox="1"/>
          <p:nvPr/>
        </p:nvSpPr>
        <p:spPr>
          <a:xfrm>
            <a:off x="3112606" y="-139915"/>
            <a:ext cx="5499370" cy="832898"/>
          </a:xfrm>
          <a:prstGeom prst="rect">
            <a:avLst/>
          </a:prstGeom>
        </p:spPr>
        <p:txBody>
          <a:bodyPr vert="horz" lIns="91440" tIns="45720" rIns="91440" bIns="45720" rtlCol="0" anchor="b">
            <a:normAutofit/>
          </a:bodyPr>
          <a:lstStyle/>
          <a:p>
            <a:pPr algn="ctr">
              <a:lnSpc>
                <a:spcPct val="107000"/>
              </a:lnSpc>
              <a:spcAft>
                <a:spcPts val="800"/>
              </a:spcAft>
            </a:pPr>
            <a:r>
              <a:rPr lang="es-ES" sz="2800" u="sng">
                <a:latin typeface="Calibri" panose="020F0502020204030204" pitchFamily="34" charset="0"/>
                <a:ea typeface="Calibri" panose="020F0502020204030204" pitchFamily="34" charset="0"/>
                <a:cs typeface="Times New Roman" panose="02020603050405020304" pitchFamily="18" charset="0"/>
              </a:rPr>
              <a:t>JESÚS ORÓ TEMAS Y VERSÍCULOS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1672CF-080E-533D-559B-F3164B169D5B}"/>
              </a:ext>
            </a:extLst>
          </p:cNvPr>
          <p:cNvSpPr txBox="1"/>
          <p:nvPr/>
        </p:nvSpPr>
        <p:spPr>
          <a:xfrm>
            <a:off x="433325" y="743892"/>
            <a:ext cx="6868884" cy="6063198"/>
          </a:xfrm>
          <a:prstGeom prst="rect">
            <a:avLst/>
          </a:prstGeom>
          <a:noFill/>
        </p:spPr>
        <p:txBody>
          <a:bodyPr wrap="square" rtlCol="0">
            <a:spAutoFit/>
          </a:bodyPr>
          <a:lstStyle/>
          <a:p>
            <a:pPr>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Jesús </a:t>
            </a:r>
            <a:r>
              <a:rPr lang="en-US" sz="1600" dirty="0" err="1">
                <a:latin typeface="Calibri" panose="020F0502020204030204" pitchFamily="34" charset="0"/>
                <a:ea typeface="Calibri" panose="020F0502020204030204" pitchFamily="34" charset="0"/>
                <a:cs typeface="Times New Roman" panose="02020603050405020304" pitchFamily="18" charset="0"/>
              </a:rPr>
              <a:t>fue</a:t>
            </a:r>
            <a:r>
              <a:rPr lang="en-US" sz="1600" dirty="0">
                <a:latin typeface="Calibri" panose="020F0502020204030204" pitchFamily="34" charset="0"/>
                <a:ea typeface="Calibri" panose="020F0502020204030204" pitchFamily="34" charset="0"/>
                <a:cs typeface="Times New Roman" panose="02020603050405020304" pitchFamily="18" charset="0"/>
              </a:rPr>
              <a:t> a </a:t>
            </a:r>
            <a:r>
              <a:rPr lang="en-US" sz="1600" dirty="0" err="1">
                <a:latin typeface="Calibri" panose="020F0502020204030204" pitchFamily="34" charset="0"/>
                <a:ea typeface="Calibri" panose="020F0502020204030204" pitchFamily="34" charset="0"/>
                <a:cs typeface="Times New Roman" panose="02020603050405020304" pitchFamily="18" charset="0"/>
              </a:rPr>
              <a:t>orar</a:t>
            </a:r>
            <a:r>
              <a:rPr lang="en-US" sz="1600" dirty="0">
                <a:latin typeface="Calibri" panose="020F0502020204030204" pitchFamily="34" charset="0"/>
                <a:ea typeface="Calibri" panose="020F0502020204030204" pitchFamily="34" charset="0"/>
                <a:cs typeface="Times New Roman" panose="02020603050405020304" pitchFamily="18" charset="0"/>
              </a:rPr>
              <a:t> solo.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Mt 14:22-23, Mc 1:35, Mc 6:46, Lc 6:12, Lc 5:16, Lc 9:18, Lc 22:39-41 </a:t>
            </a:r>
            <a:r>
              <a:rPr lang="en-US" sz="1600" dirty="0">
                <a:latin typeface="Calibri" panose="020F0502020204030204" pitchFamily="34" charset="0"/>
                <a:ea typeface="Calibri" panose="020F0502020204030204" pitchFamily="34" charset="0"/>
                <a:cs typeface="Times New Roman" panose="02020603050405020304" pitchFamily="18" charset="0"/>
              </a:rPr>
              <a:t>
◊ Jesús </a:t>
            </a:r>
            <a:r>
              <a:rPr lang="en-US" sz="1600" dirty="0" err="1">
                <a:latin typeface="Calibri" panose="020F0502020204030204" pitchFamily="34" charset="0"/>
                <a:ea typeface="Calibri" panose="020F0502020204030204" pitchFamily="34" charset="0"/>
                <a:cs typeface="Times New Roman" panose="02020603050405020304" pitchFamily="18" charset="0"/>
              </a:rPr>
              <a:t>oraba</a:t>
            </a:r>
            <a:r>
              <a:rPr lang="en-US" sz="1600" dirty="0">
                <a:latin typeface="Calibri" panose="020F0502020204030204" pitchFamily="34" charset="0"/>
                <a:ea typeface="Calibri" panose="020F0502020204030204" pitchFamily="34" charset="0"/>
                <a:cs typeface="Times New Roman" panose="02020603050405020304" pitchFamily="18" charset="0"/>
              </a:rPr>
              <a:t> antes de </a:t>
            </a:r>
            <a:r>
              <a:rPr lang="en-US" sz="1600" dirty="0" err="1">
                <a:latin typeface="Calibri" panose="020F0502020204030204" pitchFamily="34" charset="0"/>
                <a:ea typeface="Calibri" panose="020F0502020204030204" pitchFamily="34" charset="0"/>
                <a:cs typeface="Times New Roman" panose="02020603050405020304" pitchFamily="18" charset="0"/>
              </a:rPr>
              <a:t>tomar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decisiones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importantes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Lc 6:12-13 </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err="1">
                <a:latin typeface="Calibri" panose="020F0502020204030204" pitchFamily="34" charset="0"/>
                <a:ea typeface="Calibri" panose="020F0502020204030204" pitchFamily="34" charset="0"/>
                <a:cs typeface="Times New Roman" panose="02020603050405020304" pitchFamily="18" charset="0"/>
              </a:rPr>
              <a:t>Oraba</a:t>
            </a:r>
            <a:r>
              <a:rPr lang="en-US" sz="1600" dirty="0">
                <a:latin typeface="Calibri" panose="020F0502020204030204" pitchFamily="34" charset="0"/>
                <a:ea typeface="Calibri" panose="020F0502020204030204" pitchFamily="34" charset="0"/>
                <a:cs typeface="Times New Roman" panose="02020603050405020304" pitchFamily="18" charset="0"/>
              </a:rPr>
              <a:t> antes, </a:t>
            </a:r>
            <a:r>
              <a:rPr lang="en-US" sz="1600" dirty="0" err="1">
                <a:latin typeface="Calibri" panose="020F0502020204030204" pitchFamily="34" charset="0"/>
                <a:ea typeface="Calibri" panose="020F0502020204030204" pitchFamily="34" charset="0"/>
                <a:cs typeface="Times New Roman" panose="02020603050405020304" pitchFamily="18" charset="0"/>
              </a:rPr>
              <a:t>durante</a:t>
            </a:r>
            <a:r>
              <a:rPr lang="en-US" sz="1600" dirty="0">
                <a:latin typeface="Calibri" panose="020F0502020204030204" pitchFamily="34" charset="0"/>
                <a:ea typeface="Calibri" panose="020F0502020204030204" pitchFamily="34" charset="0"/>
                <a:cs typeface="Times New Roman" panose="02020603050405020304" pitchFamily="18" charset="0"/>
              </a:rPr>
              <a:t> y </a:t>
            </a:r>
            <a:r>
              <a:rPr lang="en-US" sz="1600" dirty="0" err="1">
                <a:latin typeface="Calibri" panose="020F0502020204030204" pitchFamily="34" charset="0"/>
                <a:ea typeface="Calibri" panose="020F0502020204030204" pitchFamily="34" charset="0"/>
                <a:cs typeface="Times New Roman" panose="02020603050405020304" pitchFamily="18" charset="0"/>
              </a:rPr>
              <a:t>después</a:t>
            </a:r>
            <a:r>
              <a:rPr lang="en-US" sz="1600" dirty="0">
                <a:latin typeface="Calibri" panose="020F0502020204030204" pitchFamily="34" charset="0"/>
                <a:ea typeface="Calibri" panose="020F0502020204030204" pitchFamily="34" charset="0"/>
                <a:cs typeface="Times New Roman" panose="02020603050405020304" pitchFamily="18" charset="0"/>
              </a:rPr>
              <a:t> de </a:t>
            </a:r>
            <a:r>
              <a:rPr lang="en-US" sz="1600" dirty="0" err="1">
                <a:latin typeface="Calibri" panose="020F0502020204030204" pitchFamily="34" charset="0"/>
                <a:ea typeface="Calibri" panose="020F0502020204030204" pitchFamily="34" charset="0"/>
                <a:cs typeface="Times New Roman" panose="02020603050405020304" pitchFamily="18" charset="0"/>
              </a:rPr>
              <a:t>sanar</a:t>
            </a:r>
            <a:r>
              <a:rPr lang="en-US" sz="1600" dirty="0">
                <a:latin typeface="Calibri" panose="020F0502020204030204" pitchFamily="34" charset="0"/>
                <a:ea typeface="Calibri" panose="020F0502020204030204" pitchFamily="34" charset="0"/>
                <a:cs typeface="Times New Roman" panose="02020603050405020304" pitchFamily="18" charset="0"/>
              </a:rPr>
              <a:t> a las personas.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Mc 7,34-35, Lc 5,16, Mc 7,31-37 </a:t>
            </a:r>
            <a:r>
              <a:rPr lang="en-US" sz="1600" dirty="0">
                <a:latin typeface="Calibri" panose="020F0502020204030204" pitchFamily="34" charset="0"/>
                <a:ea typeface="Calibri" panose="020F0502020204030204" pitchFamily="34" charset="0"/>
                <a:cs typeface="Times New Roman" panose="02020603050405020304" pitchFamily="18" charset="0"/>
              </a:rPr>
              <a:t>
◊ Jesús </a:t>
            </a:r>
            <a:r>
              <a:rPr lang="en-US" sz="1600" dirty="0" err="1">
                <a:latin typeface="Calibri" panose="020F0502020204030204" pitchFamily="34" charset="0"/>
                <a:ea typeface="Calibri" panose="020F0502020204030204" pitchFamily="34" charset="0"/>
                <a:cs typeface="Times New Roman" panose="02020603050405020304" pitchFamily="18" charset="0"/>
              </a:rPr>
              <a:t>oró</a:t>
            </a:r>
            <a:r>
              <a:rPr lang="en-US" sz="1600" dirty="0">
                <a:latin typeface="Calibri" panose="020F0502020204030204" pitchFamily="34" charset="0"/>
                <a:ea typeface="Calibri" panose="020F0502020204030204" pitchFamily="34" charset="0"/>
                <a:cs typeface="Times New Roman" panose="02020603050405020304" pitchFamily="18" charset="0"/>
              </a:rPr>
              <a:t> antes, </a:t>
            </a:r>
            <a:r>
              <a:rPr lang="en-US" sz="1600" dirty="0" err="1">
                <a:latin typeface="Calibri" panose="020F0502020204030204" pitchFamily="34" charset="0"/>
                <a:ea typeface="Calibri" panose="020F0502020204030204" pitchFamily="34" charset="0"/>
                <a:cs typeface="Times New Roman" panose="02020603050405020304" pitchFamily="18" charset="0"/>
              </a:rPr>
              <a:t>durante</a:t>
            </a:r>
            <a:r>
              <a:rPr lang="en-US" sz="1600" dirty="0">
                <a:latin typeface="Calibri" panose="020F0502020204030204" pitchFamily="34" charset="0"/>
                <a:ea typeface="Calibri" panose="020F0502020204030204" pitchFamily="34" charset="0"/>
                <a:cs typeface="Times New Roman" panose="02020603050405020304" pitchFamily="18" charset="0"/>
              </a:rPr>
              <a:t> y </a:t>
            </a:r>
            <a:r>
              <a:rPr lang="en-US" sz="1600" dirty="0" err="1">
                <a:latin typeface="Calibri" panose="020F0502020204030204" pitchFamily="34" charset="0"/>
                <a:ea typeface="Calibri" panose="020F0502020204030204" pitchFamily="34" charset="0"/>
                <a:cs typeface="Times New Roman" panose="02020603050405020304" pitchFamily="18" charset="0"/>
              </a:rPr>
              <a:t>después</a:t>
            </a:r>
            <a:r>
              <a:rPr lang="en-US" sz="1600" dirty="0">
                <a:latin typeface="Calibri" panose="020F0502020204030204" pitchFamily="34" charset="0"/>
                <a:ea typeface="Calibri" panose="020F0502020204030204" pitchFamily="34" charset="0"/>
                <a:cs typeface="Times New Roman" panose="02020603050405020304" pitchFamily="18" charset="0"/>
              </a:rPr>
              <a:t> de </a:t>
            </a:r>
            <a:r>
              <a:rPr lang="en-US" sz="1600" dirty="0" err="1">
                <a:latin typeface="Calibri" panose="020F0502020204030204" pitchFamily="34" charset="0"/>
                <a:ea typeface="Calibri" panose="020F0502020204030204" pitchFamily="34" charset="0"/>
                <a:cs typeface="Times New Roman" panose="02020603050405020304" pitchFamily="18" charset="0"/>
              </a:rPr>
              <a:t>muchos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milagros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Jn 6:11, Jn 11:41-42 </a:t>
            </a:r>
            <a:r>
              <a:rPr lang="en-US" sz="1600" dirty="0">
                <a:latin typeface="Calibri" panose="020F0502020204030204" pitchFamily="34" charset="0"/>
                <a:ea typeface="Calibri" panose="020F0502020204030204" pitchFamily="34" charset="0"/>
                <a:cs typeface="Times New Roman" panose="02020603050405020304" pitchFamily="18" charset="0"/>
              </a:rPr>
              <a:t>
◊ Jesús </a:t>
            </a:r>
            <a:r>
              <a:rPr lang="en-US" sz="1600" dirty="0" err="1">
                <a:latin typeface="Calibri" panose="020F0502020204030204" pitchFamily="34" charset="0"/>
                <a:ea typeface="Calibri" panose="020F0502020204030204" pitchFamily="34" charset="0"/>
                <a:cs typeface="Times New Roman" panose="02020603050405020304" pitchFamily="18" charset="0"/>
              </a:rPr>
              <a:t>oró</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por</a:t>
            </a:r>
            <a:r>
              <a:rPr lang="en-US" sz="1600" dirty="0">
                <a:latin typeface="Calibri" panose="020F0502020204030204" pitchFamily="34" charset="0"/>
                <a:ea typeface="Calibri" panose="020F0502020204030204" pitchFamily="34" charset="0"/>
                <a:cs typeface="Times New Roman" panose="02020603050405020304" pitchFamily="18" charset="0"/>
              </a:rPr>
              <a:t> sus </a:t>
            </a:r>
            <a:r>
              <a:rPr lang="en-US" sz="1600" dirty="0" err="1">
                <a:latin typeface="Calibri" panose="020F0502020204030204" pitchFamily="34" charset="0"/>
                <a:ea typeface="Calibri" panose="020F0502020204030204" pitchFamily="34" charset="0"/>
                <a:cs typeface="Times New Roman" panose="02020603050405020304" pitchFamily="18" charset="0"/>
              </a:rPr>
              <a:t>discípulos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Lc 10:21, Lc 22:31, Lc 23:34, Jn 17:1-26, Lc 24:50-53, Mt 19:13-15 </a:t>
            </a:r>
            <a:r>
              <a:rPr lang="en-US" sz="1600" dirty="0">
                <a:latin typeface="Calibri" panose="020F0502020204030204" pitchFamily="34" charset="0"/>
                <a:ea typeface="Calibri" panose="020F0502020204030204" pitchFamily="34" charset="0"/>
                <a:cs typeface="Times New Roman" panose="02020603050405020304" pitchFamily="18" charset="0"/>
              </a:rPr>
              <a:t>
◊ Jesús </a:t>
            </a:r>
            <a:r>
              <a:rPr lang="en-US" sz="1600" dirty="0" err="1">
                <a:latin typeface="Calibri" panose="020F0502020204030204" pitchFamily="34" charset="0"/>
                <a:ea typeface="Calibri" panose="020F0502020204030204" pitchFamily="34" charset="0"/>
                <a:cs typeface="Times New Roman" panose="02020603050405020304" pitchFamily="18" charset="0"/>
              </a:rPr>
              <a:t>oró</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por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sí</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mismo</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Mt 26:36-44, Mt 27:46, Lc 23:46 </a:t>
            </a:r>
            <a:r>
              <a:rPr lang="en-US" sz="1600" dirty="0">
                <a:latin typeface="Calibri" panose="020F0502020204030204" pitchFamily="34" charset="0"/>
                <a:ea typeface="Calibri" panose="020F0502020204030204" pitchFamily="34" charset="0"/>
                <a:cs typeface="Times New Roman" panose="02020603050405020304" pitchFamily="18" charset="0"/>
              </a:rPr>
              <a:t>
Jesús </a:t>
            </a:r>
            <a:r>
              <a:rPr lang="en-US" sz="1600" dirty="0" err="1">
                <a:latin typeface="Calibri" panose="020F0502020204030204" pitchFamily="34" charset="0"/>
                <a:ea typeface="Calibri" panose="020F0502020204030204" pitchFamily="34" charset="0"/>
                <a:cs typeface="Times New Roman" panose="02020603050405020304" pitchFamily="18" charset="0"/>
              </a:rPr>
              <a:t>dijo</a:t>
            </a:r>
            <a:r>
              <a:rPr lang="en-US" sz="1600" dirty="0">
                <a:latin typeface="Calibri" panose="020F0502020204030204" pitchFamily="34" charset="0"/>
                <a:ea typeface="Calibri" panose="020F0502020204030204" pitchFamily="34" charset="0"/>
                <a:cs typeface="Times New Roman" panose="02020603050405020304" pitchFamily="18" charset="0"/>
              </a:rPr>
              <a:t> que la </a:t>
            </a:r>
            <a:r>
              <a:rPr lang="en-US" sz="1600" dirty="0" err="1">
                <a:latin typeface="Calibri" panose="020F0502020204030204" pitchFamily="34" charset="0"/>
                <a:ea typeface="Calibri" panose="020F0502020204030204" pitchFamily="34" charset="0"/>
                <a:cs typeface="Times New Roman" panose="02020603050405020304" pitchFamily="18" charset="0"/>
              </a:rPr>
              <a:t>oración</a:t>
            </a:r>
            <a:r>
              <a:rPr lang="en-US" sz="1600" dirty="0">
                <a:latin typeface="Calibri" panose="020F0502020204030204" pitchFamily="34" charset="0"/>
                <a:ea typeface="Calibri" panose="020F0502020204030204" pitchFamily="34" charset="0"/>
                <a:cs typeface="Times New Roman" panose="02020603050405020304" pitchFamily="18" charset="0"/>
              </a:rPr>
              <a:t> no es </a:t>
            </a:r>
            <a:r>
              <a:rPr lang="en-US" sz="1600" dirty="0" err="1">
                <a:latin typeface="Calibri" panose="020F0502020204030204" pitchFamily="34" charset="0"/>
                <a:ea typeface="Calibri" panose="020F0502020204030204" pitchFamily="34" charset="0"/>
                <a:cs typeface="Times New Roman" panose="02020603050405020304" pitchFamily="18" charset="0"/>
              </a:rPr>
              <a:t>una</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opción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sino</a:t>
            </a:r>
            <a:r>
              <a:rPr lang="en-US" sz="1600" dirty="0">
                <a:latin typeface="Calibri" panose="020F0502020204030204" pitchFamily="34" charset="0"/>
                <a:ea typeface="Calibri" panose="020F0502020204030204" pitchFamily="34" charset="0"/>
                <a:cs typeface="Times New Roman" panose="02020603050405020304" pitchFamily="18" charset="0"/>
              </a:rPr>
              <a:t> que es </a:t>
            </a:r>
            <a:r>
              <a:rPr lang="en-US" sz="1600" dirty="0" err="1">
                <a:latin typeface="Calibri" panose="020F0502020204030204" pitchFamily="34" charset="0"/>
                <a:ea typeface="Calibri" panose="020F0502020204030204" pitchFamily="34" charset="0"/>
                <a:cs typeface="Times New Roman" panose="02020603050405020304" pitchFamily="18" charset="0"/>
              </a:rPr>
              <a:t>necesaria</a:t>
            </a:r>
            <a:r>
              <a:rPr lang="en-US" sz="1600" dirty="0">
                <a:latin typeface="Calibri" panose="020F0502020204030204" pitchFamily="34" charset="0"/>
                <a:ea typeface="Calibri" panose="020F0502020204030204" pitchFamily="34" charset="0"/>
                <a:cs typeface="Times New Roman" panose="02020603050405020304" pitchFamily="18" charset="0"/>
              </a:rPr>
              <a:t> para </a:t>
            </a:r>
            <a:r>
              <a:rPr lang="en-US" sz="1600" dirty="0" err="1">
                <a:latin typeface="Calibri" panose="020F0502020204030204" pitchFamily="34" charset="0"/>
                <a:ea typeface="Calibri" panose="020F0502020204030204" pitchFamily="34" charset="0"/>
                <a:cs typeface="Times New Roman" panose="02020603050405020304" pitchFamily="18" charset="0"/>
              </a:rPr>
              <a:t>nuestras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vidas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Mt 21:22, Mc 11:24-26, Mt 7:7-11, Lc 11:9-13, Jn 14:13-14, Jn 15:7,16, Jn 16:23-24, Mt 5:44, Lc 6:27-28, Mt 6:5-15 </a:t>
            </a:r>
            <a:r>
              <a:rPr lang="en-US" sz="1600" dirty="0">
                <a:latin typeface="Calibri" panose="020F0502020204030204" pitchFamily="34" charset="0"/>
                <a:ea typeface="Calibri" panose="020F0502020204030204" pitchFamily="34" charset="0"/>
                <a:cs typeface="Times New Roman" panose="02020603050405020304" pitchFamily="18" charset="0"/>
              </a:rPr>
              <a:t>
◊ Jesús </a:t>
            </a:r>
            <a:r>
              <a:rPr lang="en-US" sz="1600" dirty="0" err="1">
                <a:latin typeface="Calibri" panose="020F0502020204030204" pitchFamily="34" charset="0"/>
                <a:ea typeface="Calibri" panose="020F0502020204030204" pitchFamily="34" charset="0"/>
                <a:cs typeface="Times New Roman" panose="02020603050405020304" pitchFamily="18" charset="0"/>
              </a:rPr>
              <a:t>nos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enseñó</a:t>
            </a:r>
            <a:r>
              <a:rPr lang="en-US" sz="1600" dirty="0">
                <a:latin typeface="Calibri" panose="020F0502020204030204" pitchFamily="34" charset="0"/>
                <a:ea typeface="Calibri" panose="020F0502020204030204" pitchFamily="34" charset="0"/>
                <a:cs typeface="Times New Roman" panose="02020603050405020304" pitchFamily="18" charset="0"/>
              </a:rPr>
              <a:t> a </a:t>
            </a:r>
            <a:r>
              <a:rPr lang="en-US" sz="1600" dirty="0" err="1">
                <a:latin typeface="Calibri" panose="020F0502020204030204" pitchFamily="34" charset="0"/>
                <a:ea typeface="Calibri" panose="020F0502020204030204" pitchFamily="34" charset="0"/>
                <a:cs typeface="Times New Roman" panose="02020603050405020304" pitchFamily="18" charset="0"/>
              </a:rPr>
              <a:t>orar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Lc 11:2-4, Mt 18:19-20, Mt 26:26-30</a:t>
            </a:r>
            <a:endParaRPr lang="en-US" sz="1600" dirty="0">
              <a:solidFill>
                <a:srgbClr val="FF0000"/>
              </a:solidFill>
            </a:endParaRPr>
          </a:p>
        </p:txBody>
      </p:sp>
    </p:spTree>
    <p:extLst>
      <p:ext uri="{BB962C8B-B14F-4D97-AF65-F5344CB8AC3E}">
        <p14:creationId xmlns:p14="http://schemas.microsoft.com/office/powerpoint/2010/main" val="13890807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4CCA8D4-EC43-1D4C-F506-4C0DF55CEA82}"/>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1" y="76912"/>
            <a:ext cx="12191999" cy="6781088"/>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73152"/>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CONVERSACIÓN FAMILIAR</a:t>
            </a:r>
          </a:p>
        </p:txBody>
      </p:sp>
      <p:sp>
        <p:nvSpPr>
          <p:cNvPr id="2" name="TextBox 1">
            <a:extLst>
              <a:ext uri="{FF2B5EF4-FFF2-40B4-BE49-F238E27FC236}">
                <a16:creationId xmlns:a16="http://schemas.microsoft.com/office/drawing/2014/main" id="{A68038B1-6DED-5291-8C18-F1EEDFEEB6FE}"/>
              </a:ext>
            </a:extLst>
          </p:cNvPr>
          <p:cNvSpPr txBox="1"/>
          <p:nvPr/>
        </p:nvSpPr>
        <p:spPr>
          <a:xfrm>
            <a:off x="-69300" y="1263843"/>
            <a:ext cx="12330600" cy="3709349"/>
          </a:xfrm>
          <a:prstGeom prst="rect">
            <a:avLst/>
          </a:prstGeom>
          <a:noFill/>
        </p:spPr>
        <p:txBody>
          <a:bodyPr wrap="square" rtlCol="0">
            <a:spAutoFit/>
          </a:bodyPr>
          <a:lstStyle/>
          <a:p>
            <a:pPr algn="ctr">
              <a:lnSpc>
                <a:spcPct val="150000"/>
              </a:lnSpc>
            </a:pPr>
            <a:r>
              <a:rPr lang="es-ES" sz="3200"/>
              <a:t>¿Qué estaba pidiendo Jesús en su oración? 
¿Tuvo lugar algún evento importante antes o después del paso? 
¿Qué dijo? 
¿Has orado de la misma manera o por algo similar? Si es así, ¿cuándo? 
¿Cómo te afectó tu oración?</a:t>
            </a:r>
            <a:endParaRPr lang="en-US" sz="3600" dirty="0"/>
          </a:p>
        </p:txBody>
      </p:sp>
    </p:spTree>
    <p:extLst>
      <p:ext uri="{BB962C8B-B14F-4D97-AF65-F5344CB8AC3E}">
        <p14:creationId xmlns:p14="http://schemas.microsoft.com/office/powerpoint/2010/main" val="13060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 y="-36576"/>
            <a:ext cx="12193057" cy="1079086"/>
          </a:xfrm>
          <a:prstGeom prst="rect">
            <a:avLst/>
          </a:prstGeom>
        </p:spPr>
      </p:pic>
      <p:sp>
        <p:nvSpPr>
          <p:cNvPr id="5" name="Rectangle 4"/>
          <p:cNvSpPr/>
          <p:nvPr/>
        </p:nvSpPr>
        <p:spPr>
          <a:xfrm>
            <a:off x="1522544" y="31663"/>
            <a:ext cx="8869680" cy="769441"/>
          </a:xfrm>
          <a:prstGeom prst="rect">
            <a:avLst/>
          </a:prstGeom>
        </p:spPr>
        <p:txBody>
          <a:bodyPr wrap="square">
            <a:spAutoFit/>
          </a:bodyPr>
          <a:lstStyle/>
          <a:p>
            <a:pPr algn="ctr"/>
            <a:r>
              <a:rPr lang="en-US" sz="4400" b="1">
                <a:solidFill>
                  <a:schemeClr val="bg1"/>
                </a:solidFill>
                <a:latin typeface="Calibri" panose="020F0502020204030204" pitchFamily="34" charset="0"/>
                <a:ea typeface="Calibri" panose="020F0502020204030204" pitchFamily="34" charset="0"/>
                <a:cs typeface="Times New Roman" panose="02020603050405020304" pitchFamily="18" charset="0"/>
              </a:rPr>
              <a:t>CONVERSACIÓN FAMILIAR</a:t>
            </a:r>
            <a:endParaRPr lang="es-MX" sz="7200" b="1" dirty="0">
              <a:solidFill>
                <a:srgbClr val="FF0000"/>
              </a:solidFill>
            </a:endParaRPr>
          </a:p>
        </p:txBody>
      </p:sp>
      <p:sp>
        <p:nvSpPr>
          <p:cNvPr id="7" name="TextBox 6">
            <a:extLst>
              <a:ext uri="{FF2B5EF4-FFF2-40B4-BE49-F238E27FC236}">
                <a16:creationId xmlns:a16="http://schemas.microsoft.com/office/drawing/2014/main" id="{2695D510-6963-1D9A-BEE5-AA7426BCBB11}"/>
              </a:ext>
            </a:extLst>
          </p:cNvPr>
          <p:cNvSpPr txBox="1"/>
          <p:nvPr/>
        </p:nvSpPr>
        <p:spPr>
          <a:xfrm>
            <a:off x="3048608" y="5882073"/>
            <a:ext cx="6093724" cy="369332"/>
          </a:xfrm>
          <a:prstGeom prst="rect">
            <a:avLst/>
          </a:prstGeom>
          <a:noFill/>
        </p:spPr>
        <p:txBody>
          <a:bodyPr wrap="square">
            <a:spAutoFit/>
          </a:bodyPr>
          <a:lstStyle/>
          <a:p>
            <a:pPr algn="ctr"/>
            <a:r>
              <a:rPr lang="en-US" dirty="0"/>
              <a:t>https://youtu.be/lDEPRZFvNgI?si=6AKpkqw0ObQikuPy</a:t>
            </a:r>
          </a:p>
        </p:txBody>
      </p:sp>
      <p:pic>
        <p:nvPicPr>
          <p:cNvPr id="8" name="Online Media 7" title="La Oración | Lente Católico">
            <a:hlinkClick r:id="" action="ppaction://media"/>
            <a:extLst>
              <a:ext uri="{FF2B5EF4-FFF2-40B4-BE49-F238E27FC236}">
                <a16:creationId xmlns:a16="http://schemas.microsoft.com/office/drawing/2014/main" id="{CE40CA82-D66A-29DE-BFD1-F433B95D509B}"/>
              </a:ext>
            </a:extLst>
          </p:cNvPr>
          <p:cNvPicPr>
            <a:picLocks noRot="1" noChangeAspect="1"/>
          </p:cNvPicPr>
          <p:nvPr>
            <a:videoFile r:link="rId1"/>
          </p:nvPr>
        </p:nvPicPr>
        <p:blipFill>
          <a:blip r:embed="rId4"/>
          <a:stretch>
            <a:fillRect/>
          </a:stretch>
        </p:blipFill>
        <p:spPr>
          <a:xfrm>
            <a:off x="2459991" y="1291822"/>
            <a:ext cx="7270959" cy="4108101"/>
          </a:xfrm>
          <a:prstGeom prst="rect">
            <a:avLst/>
          </a:prstGeom>
        </p:spPr>
      </p:pic>
    </p:spTree>
    <p:extLst>
      <p:ext uri="{BB962C8B-B14F-4D97-AF65-F5344CB8AC3E}">
        <p14:creationId xmlns:p14="http://schemas.microsoft.com/office/powerpoint/2010/main" val="29454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BDD2-D309-7039-CC97-7533E8B121F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C598F57-9B04-4D48-9E0E-2769E2644F3D}"/>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0" y="114300"/>
            <a:ext cx="12191998" cy="6743700"/>
          </a:xfrm>
          <a:prstGeom prst="rect">
            <a:avLst/>
          </a:prstGeom>
        </p:spPr>
      </p:pic>
      <p:sp>
        <p:nvSpPr>
          <p:cNvPr id="5" name="Rectangle 4">
            <a:extLst>
              <a:ext uri="{FF2B5EF4-FFF2-40B4-BE49-F238E27FC236}">
                <a16:creationId xmlns:a16="http://schemas.microsoft.com/office/drawing/2014/main" id="{9A2B524D-09A2-8113-756B-0DDC50AF8EF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E9916ACA-5418-FD82-D5A1-B61956940DEB}"/>
              </a:ext>
            </a:extLst>
          </p:cNvPr>
          <p:cNvSpPr txBox="1"/>
          <p:nvPr/>
        </p:nvSpPr>
        <p:spPr>
          <a:xfrm>
            <a:off x="3484651" y="185319"/>
            <a:ext cx="5222713" cy="646331"/>
          </a:xfrm>
          <a:prstGeom prst="rect">
            <a:avLst/>
          </a:prstGeom>
          <a:noFill/>
        </p:spPr>
        <p:txBody>
          <a:bodyPr wrap="none" rtlCol="0">
            <a:spAutoFit/>
          </a:bodyPr>
          <a:lstStyle/>
          <a:p>
            <a:pPr algn="ctr"/>
            <a:r>
              <a:rPr lang="en-US" sz="3600" b="1">
                <a:solidFill>
                  <a:schemeClr val="bg1"/>
                </a:solidFill>
                <a:latin typeface="Calibri" panose="020F0502020204030204" pitchFamily="34" charset="0"/>
                <a:ea typeface="Calibri" panose="020F0502020204030204" pitchFamily="34" charset="0"/>
                <a:cs typeface="Times New Roman" panose="02020603050405020304" pitchFamily="18" charset="0"/>
              </a:rPr>
              <a:t>CONVERSACIÓN FAMILIAR</a:t>
            </a:r>
            <a:endParaRPr lang="es-MX" sz="5400" b="1" dirty="0">
              <a:solidFill>
                <a:srgbClr val="FF0000"/>
              </a:solidFill>
            </a:endParaRPr>
          </a:p>
        </p:txBody>
      </p:sp>
      <p:sp>
        <p:nvSpPr>
          <p:cNvPr id="2" name="TextBox 1">
            <a:extLst>
              <a:ext uri="{FF2B5EF4-FFF2-40B4-BE49-F238E27FC236}">
                <a16:creationId xmlns:a16="http://schemas.microsoft.com/office/drawing/2014/main" id="{70E35D81-28CE-D174-11D3-0181964C83C1}"/>
              </a:ext>
            </a:extLst>
          </p:cNvPr>
          <p:cNvSpPr txBox="1"/>
          <p:nvPr/>
        </p:nvSpPr>
        <p:spPr>
          <a:xfrm>
            <a:off x="4855464" y="1481328"/>
            <a:ext cx="6190488" cy="5262979"/>
          </a:xfrm>
          <a:prstGeom prst="rect">
            <a:avLst/>
          </a:prstGeom>
          <a:noFill/>
        </p:spPr>
        <p:txBody>
          <a:bodyPr wrap="square" rtlCol="0">
            <a:spAutoFit/>
          </a:bodyPr>
          <a:lstStyle/>
          <a:p>
            <a:pPr algn="ctr"/>
            <a:r>
              <a:rPr lang="es-ES" sz="2400" dirty="0"/>
              <a:t>Jesús oró de muchas maneras.                                    </a:t>
            </a:r>
            <a:r>
              <a:rPr lang="es-ES" sz="2400" i="1" dirty="0"/>
              <a:t>¿Cuál es tu tipo de oración favorita y por qué</a:t>
            </a:r>
            <a:r>
              <a:rPr lang="es-ES" sz="2400" dirty="0"/>
              <a:t>?</a:t>
            </a:r>
          </a:p>
          <a:p>
            <a:pPr algn="ctr"/>
            <a:r>
              <a:rPr lang="es-ES" sz="2400" dirty="0"/>
              <a:t>
Jesús, que es verdadero Dios y verdadero hombre, oró pidiendo fuerzas para hacer la voluntad de Su Padre</a:t>
            </a:r>
            <a:r>
              <a:rPr lang="es-ES" sz="2400"/>
              <a:t>.   </a:t>
            </a:r>
          </a:p>
          <a:p>
            <a:pPr algn="ctr"/>
            <a:r>
              <a:rPr lang="es-ES" sz="2400"/>
              <a:t>                       </a:t>
            </a:r>
            <a:endParaRPr lang="es-ES" sz="2400" dirty="0"/>
          </a:p>
          <a:p>
            <a:pPr algn="ctr"/>
            <a:r>
              <a:rPr lang="es-ES" sz="2400" i="1" dirty="0"/>
              <a:t>  ¿Cómo te ayuda la oración a seguir a Jesús, a vivir la vida moral cristiana y a hacer la voluntad de Dios?</a:t>
            </a:r>
          </a:p>
          <a:p>
            <a:pPr algn="ctr"/>
            <a:r>
              <a:rPr lang="es-ES" sz="2400" i="1" dirty="0"/>
              <a:t>¿Se puede vivir la vida moral cristiana sin orar? ¿Por qué sí o por qué no?
¿Crees que orar juntos como familia te acerca a Dios?</a:t>
            </a:r>
            <a:endParaRPr lang="en-US" sz="3600" i="1" dirty="0"/>
          </a:p>
        </p:txBody>
      </p:sp>
    </p:spTree>
    <p:extLst>
      <p:ext uri="{BB962C8B-B14F-4D97-AF65-F5344CB8AC3E}">
        <p14:creationId xmlns:p14="http://schemas.microsoft.com/office/powerpoint/2010/main" val="798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938-5123-946A-F7D4-25F19E364F34}"/>
            </a:ext>
          </a:extLst>
        </p:cNvPr>
        <p:cNvGrpSpPr/>
        <p:nvPr/>
      </p:nvGrpSpPr>
      <p:grpSpPr>
        <a:xfrm>
          <a:off x="0" y="0"/>
          <a:ext cx="0" cy="0"/>
          <a:chOff x="0" y="0"/>
          <a:chExt cx="0" cy="0"/>
        </a:xfrm>
      </p:grpSpPr>
      <p:pic>
        <p:nvPicPr>
          <p:cNvPr id="6" name="Picture 5" descr="A black background with white dots&#10;&#10;AI-generated content may be incorrect.">
            <a:extLst>
              <a:ext uri="{FF2B5EF4-FFF2-40B4-BE49-F238E27FC236}">
                <a16:creationId xmlns:a16="http://schemas.microsoft.com/office/drawing/2014/main" id="{29D3F2A3-9D56-8190-E074-ECB010EDBCE2}"/>
              </a:ext>
            </a:extLst>
          </p:cNvPr>
          <p:cNvPicPr>
            <a:picLocks noChangeAspect="1"/>
          </p:cNvPicPr>
          <p:nvPr/>
        </p:nvPicPr>
        <p:blipFill>
          <a:blip r:embed="rId2">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294626" y="2376476"/>
            <a:ext cx="7758023" cy="5382128"/>
          </a:xfrm>
          <a:prstGeom prst="rect">
            <a:avLst/>
          </a:prstGeom>
        </p:spPr>
      </p:pic>
      <p:sp>
        <p:nvSpPr>
          <p:cNvPr id="5" name="Rectangle 4">
            <a:extLst>
              <a:ext uri="{FF2B5EF4-FFF2-40B4-BE49-F238E27FC236}">
                <a16:creationId xmlns:a16="http://schemas.microsoft.com/office/drawing/2014/main" id="{1E621A4F-380A-716F-3785-A08903670DF5}"/>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04B21571-234D-2170-B803-4ABBD0D9E70B}"/>
              </a:ext>
            </a:extLst>
          </p:cNvPr>
          <p:cNvSpPr txBox="1"/>
          <p:nvPr/>
        </p:nvSpPr>
        <p:spPr>
          <a:xfrm>
            <a:off x="3764855" y="185319"/>
            <a:ext cx="4662303" cy="646331"/>
          </a:xfrm>
          <a:prstGeom prst="rect">
            <a:avLst/>
          </a:prstGeom>
          <a:noFill/>
        </p:spPr>
        <p:txBody>
          <a:bodyPr wrap="none" rtlCol="0">
            <a:spAutoFit/>
          </a:bodyPr>
          <a:lstStyle/>
          <a:p>
            <a:pPr algn="ctr"/>
            <a:r>
              <a:rPr lang="en-US" sz="3600" b="1">
                <a:solidFill>
                  <a:schemeClr val="bg1"/>
                </a:solidFill>
                <a:latin typeface="Calibri" panose="020F0502020204030204" pitchFamily="34" charset="0"/>
                <a:ea typeface="Calibri" panose="020F0502020204030204" pitchFamily="34" charset="0"/>
                <a:cs typeface="Times New Roman" panose="02020603050405020304" pitchFamily="18" charset="0"/>
              </a:rPr>
              <a:t>ACTIVIDAD MISIONERA</a:t>
            </a:r>
            <a:endParaRPr lang="es-MX" sz="5400" b="1" dirty="0">
              <a:solidFill>
                <a:srgbClr val="FF0000"/>
              </a:solidFill>
            </a:endParaRPr>
          </a:p>
        </p:txBody>
      </p:sp>
      <p:sp>
        <p:nvSpPr>
          <p:cNvPr id="8" name="TextBox 7">
            <a:extLst>
              <a:ext uri="{FF2B5EF4-FFF2-40B4-BE49-F238E27FC236}">
                <a16:creationId xmlns:a16="http://schemas.microsoft.com/office/drawing/2014/main" id="{0331BEDC-9B88-7406-73C0-7024883CAA7C}"/>
              </a:ext>
            </a:extLst>
          </p:cNvPr>
          <p:cNvSpPr txBox="1"/>
          <p:nvPr/>
        </p:nvSpPr>
        <p:spPr>
          <a:xfrm>
            <a:off x="0" y="1078524"/>
            <a:ext cx="12192000" cy="4435638"/>
          </a:xfrm>
          <a:prstGeom prst="rect">
            <a:avLst/>
          </a:prstGeom>
          <a:noFill/>
        </p:spPr>
        <p:txBody>
          <a:bodyPr wrap="square" rtlCol="0">
            <a:spAutoFit/>
          </a:bodyPr>
          <a:lstStyle/>
          <a:p>
            <a:pPr algn="ctr">
              <a:lnSpc>
                <a:spcPct val="107000"/>
              </a:lnSpc>
              <a:spcAft>
                <a:spcPts val="800"/>
              </a:spcAft>
            </a:pPr>
            <a:r>
              <a:rPr lang="es-ES" sz="3200" b="1" dirty="0">
                <a:latin typeface="Calibri" panose="020F0502020204030204" pitchFamily="34" charset="0"/>
                <a:ea typeface="Calibri" panose="020F0502020204030204" pitchFamily="34" charset="0"/>
                <a:cs typeface="Times New Roman" panose="02020603050405020304" pitchFamily="18" charset="0"/>
              </a:rPr>
              <a:t>La misión de su familia en el hogar es:      </a:t>
            </a:r>
          </a:p>
          <a:p>
            <a:pPr marL="514350" indent="-514350" algn="ctr">
              <a:lnSpc>
                <a:spcPct val="107000"/>
              </a:lnSpc>
              <a:spcAft>
                <a:spcPts val="800"/>
              </a:spcAft>
              <a:buFont typeface="+mj-lt"/>
              <a:buAutoNum type="arabicPeriod"/>
            </a:pPr>
            <a:r>
              <a:rPr lang="es-ES" sz="2600" dirty="0">
                <a:latin typeface="Calibri" panose="020F0502020204030204" pitchFamily="34" charset="0"/>
                <a:ea typeface="Calibri" panose="020F0502020204030204" pitchFamily="34" charset="0"/>
                <a:cs typeface="Times New Roman" panose="02020603050405020304" pitchFamily="18" charset="0"/>
              </a:rPr>
              <a:t>Vean juntos en familia los videos sobre la vida moral cristiana, la oración y María como discípula modelo.
Revisa las ideas para honrar a María durante el mes de mayo y elige cuáles hará tu familia. 
Reúnanse alrededor del altar de su casa y recen una decena del Rosario. Esté preparado para compartir su plan para honrar a María en mayo en la reunión de la Semana 3. 
Por último, complete el formulario</a:t>
            </a:r>
            <a:r>
              <a:rPr lang="en-US" sz="2600" dirty="0">
                <a:effectLst/>
                <a:latin typeface="Calibri" panose="020F0502020204030204" pitchFamily="34" charset="0"/>
                <a:ea typeface="Calibri" panose="020F0502020204030204" pitchFamily="34" charset="0"/>
                <a:cs typeface="Times New Roman" panose="02020603050405020304" pitchFamily="18" charset="0"/>
              </a:rPr>
              <a:t>Families Forming Disciples Family Survey.</a:t>
            </a:r>
          </a:p>
        </p:txBody>
      </p:sp>
    </p:spTree>
    <p:extLst>
      <p:ext uri="{BB962C8B-B14F-4D97-AF65-F5344CB8AC3E}">
        <p14:creationId xmlns:p14="http://schemas.microsoft.com/office/powerpoint/2010/main" val="5539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C7EF6A-3084-92C0-AA17-8E989445AF3F}"/>
              </a:ext>
            </a:extLst>
          </p:cNvPr>
          <p:cNvPicPr>
            <a:picLocks noChangeAspect="1"/>
          </p:cNvPicPr>
          <p:nvPr/>
        </p:nvPicPr>
        <p:blipFill>
          <a:blip r:embed="rId2"/>
          <a:srcRect t="12197" b="3533"/>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6" name="TextBox 5">
            <a:extLst>
              <a:ext uri="{FF2B5EF4-FFF2-40B4-BE49-F238E27FC236}">
                <a16:creationId xmlns:a16="http://schemas.microsoft.com/office/drawing/2014/main" id="{AA6C771F-C8BD-F38F-4DB8-94C4C7DBE29B}"/>
              </a:ext>
            </a:extLst>
          </p:cNvPr>
          <p:cNvSpPr txBox="1"/>
          <p:nvPr/>
        </p:nvSpPr>
        <p:spPr>
          <a:xfrm>
            <a:off x="6881480" y="2206408"/>
            <a:ext cx="5552090" cy="13360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Oración final</a:t>
            </a:r>
            <a:endParaRPr lang="en-US" sz="4400" b="1" dirty="0">
              <a:latin typeface="+mj-lt"/>
              <a:ea typeface="+mj-ea"/>
              <a:cs typeface="+mj-cs"/>
            </a:endParaRPr>
          </a:p>
        </p:txBody>
      </p:sp>
      <p:sp>
        <p:nvSpPr>
          <p:cNvPr id="4" name="TextBox 3">
            <a:extLst>
              <a:ext uri="{FF2B5EF4-FFF2-40B4-BE49-F238E27FC236}">
                <a16:creationId xmlns:a16="http://schemas.microsoft.com/office/drawing/2014/main" id="{67C06C97-1899-FBC1-04AB-4D29BA9FBB08}"/>
              </a:ext>
            </a:extLst>
          </p:cNvPr>
          <p:cNvSpPr txBox="1"/>
          <p:nvPr/>
        </p:nvSpPr>
        <p:spPr>
          <a:xfrm>
            <a:off x="5719864" y="3667328"/>
            <a:ext cx="5836595" cy="3054485"/>
          </a:xfrm>
          <a:prstGeom prst="rect">
            <a:avLst/>
          </a:prstGeom>
        </p:spPr>
        <p:txBody>
          <a:bodyPr vert="horz" lIns="91440" tIns="45720" rIns="91440" bIns="45720" rtlCol="0">
            <a:normAutofit/>
          </a:bodyPr>
          <a:lstStyle/>
          <a:p>
            <a:pPr marR="0">
              <a:lnSpc>
                <a:spcPct val="90000"/>
              </a:lnSpc>
              <a:spcAft>
                <a:spcPts val="800"/>
              </a:spcAft>
            </a:pPr>
            <a:r>
              <a:rPr lang="es-ES" sz="1600"/>
              <a:t>Querido Señor Jesús, 
Venimos ante Ti con un corazón lleno de gratitud. 
Te damos gracias por Tu sacrificio en la Cruz, por Tu amor que no conoce límites y por el don de la salvación. 
Estamos agradecidos por las bendiciones que nos has otorgado.                  
También les agradecemos por su guía y apoyo en nuestras vidas.                                  
Por favor, continúa bendiciéndonos a nosotros y a nuestros seres queridos, y ayúdanos a vivir vidas que te honren. 
Rogamos todo esto en tu precioso Nombre, Amén.</a:t>
            </a:r>
            <a:endParaRPr lang="en-US" sz="800" dirty="0"/>
          </a:p>
        </p:txBody>
      </p:sp>
    </p:spTree>
    <p:extLst>
      <p:ext uri="{BB962C8B-B14F-4D97-AF65-F5344CB8AC3E}">
        <p14:creationId xmlns:p14="http://schemas.microsoft.com/office/powerpoint/2010/main" val="227020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513788" y="365125"/>
            <a:ext cx="5675164"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600" b="1" cap="all" baseline="30000" dirty="0" err="1"/>
              <a:t>Oración</a:t>
            </a:r>
            <a:r>
              <a:rPr lang="en-US" sz="6600" b="1" cap="all" baseline="30000" dirty="0"/>
              <a:t> de </a:t>
            </a:r>
            <a:r>
              <a:rPr lang="en-US" sz="6600" b="1" cap="all" baseline="30000" dirty="0" err="1"/>
              <a:t>apertura</a:t>
            </a:r>
            <a:endParaRPr lang="en-US" sz="6600" cap="all" baseline="30000" dirty="0"/>
          </a:p>
        </p:txBody>
      </p:sp>
      <p:pic>
        <p:nvPicPr>
          <p:cNvPr id="4" name="Picture 3">
            <a:extLst>
              <a:ext uri="{FF2B5EF4-FFF2-40B4-BE49-F238E27FC236}">
                <a16:creationId xmlns:a16="http://schemas.microsoft.com/office/drawing/2014/main" id="{8F0C122B-5567-9CAC-3393-EBAF773A21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Rectangle 2"/>
          <p:cNvSpPr/>
          <p:nvPr/>
        </p:nvSpPr>
        <p:spPr>
          <a:xfrm>
            <a:off x="6513787" y="1780162"/>
            <a:ext cx="5470689" cy="4396801"/>
          </a:xfrm>
          <a:prstGeom prst="rect">
            <a:avLst/>
          </a:prstGeom>
        </p:spPr>
        <p:txBody>
          <a:bodyPr vert="horz" lIns="91440" tIns="45720" rIns="91440" bIns="45720" rtlCol="0">
            <a:normAutofit lnSpcReduction="10000"/>
          </a:bodyPr>
          <a:lstStyle/>
          <a:p>
            <a:pPr>
              <a:lnSpc>
                <a:spcPct val="90000"/>
              </a:lnSpc>
              <a:spcAft>
                <a:spcPts val="600"/>
              </a:spcAft>
            </a:pPr>
            <a:r>
              <a:rPr lang="es-ES" sz="2400" dirty="0"/>
              <a:t>Señor Jesucristo, te confiamos a nuestra familia y te pedimos Tu bendición y protección. 
Te amamos Señor Jesús con todo nuestro corazón, y te pedimos que ayudes a nuestra familia a parecerse más a la Sagrada Familia.
Ayúdanos a ser amables, amorosos y pacientes los unos con los otros.
Danos toda la gracia que necesitamos para convertirnos en santos y Tus discípulos fieles. 
Amén.</a:t>
            </a:r>
            <a:endParaRPr lang="en-US" sz="2400" dirty="0"/>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hild with his hands together in prayer&#10;&#10;AI-generated content may be incorrect.">
            <a:extLst>
              <a:ext uri="{FF2B5EF4-FFF2-40B4-BE49-F238E27FC236}">
                <a16:creationId xmlns:a16="http://schemas.microsoft.com/office/drawing/2014/main" id="{7A88FE36-47AE-EA84-A16E-AE30D3826A46}"/>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53676" y="1335636"/>
            <a:ext cx="5538324" cy="5522364"/>
          </a:xfrm>
          <a:prstGeom prst="rect">
            <a:avLst/>
          </a:prstGeom>
        </p:spPr>
      </p:pic>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a:solidFill>
                  <a:schemeClr val="bg1"/>
                </a:solidFill>
                <a:latin typeface="Antenna Black" panose="02000505000000020004" pitchFamily="2" charset="0"/>
              </a:rPr>
              <a:t>Rompehielos</a:t>
            </a:r>
            <a:endParaRPr lang="en-US" sz="6600" cap="all" baseline="30000" dirty="0">
              <a:solidFill>
                <a:schemeClr val="bg1"/>
              </a:solidFill>
              <a:latin typeface="Antenna Black" panose="02000505000000020004" pitchFamily="2" charset="0"/>
            </a:endParaRPr>
          </a:p>
        </p:txBody>
      </p:sp>
      <p:sp>
        <p:nvSpPr>
          <p:cNvPr id="7" name="TextBox 6"/>
          <p:cNvSpPr txBox="1"/>
          <p:nvPr/>
        </p:nvSpPr>
        <p:spPr>
          <a:xfrm>
            <a:off x="2999413" y="1156401"/>
            <a:ext cx="6072043" cy="523220"/>
          </a:xfrm>
          <a:prstGeom prst="rect">
            <a:avLst/>
          </a:prstGeom>
          <a:noFill/>
        </p:spPr>
        <p:txBody>
          <a:bodyPr wrap="square" rtlCol="0">
            <a:spAutoFit/>
          </a:bodyPr>
          <a:lstStyle/>
          <a:p>
            <a:pPr algn="ctr"/>
            <a:r>
              <a:rPr lang="en-US" sz="2800" i="1">
                <a:latin typeface="Calibri" panose="020F0502020204030204" pitchFamily="34" charset="0"/>
                <a:ea typeface="Calibri" panose="020F0502020204030204" pitchFamily="34" charset="0"/>
                <a:cs typeface="Times New Roman" panose="02020603050405020304" pitchFamily="18" charset="0"/>
              </a:rPr>
              <a:t>Comparte tu oración favorita</a:t>
            </a:r>
            <a:endParaRPr lang="en-US" sz="496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507407" y="2327077"/>
            <a:ext cx="4984011" cy="4045916"/>
          </a:xfrm>
          <a:prstGeom prst="rect">
            <a:avLst/>
          </a:prstGeom>
          <a:noFill/>
        </p:spPr>
        <p:txBody>
          <a:bodyPr wrap="square" rtlCol="0">
            <a:spAutoFit/>
          </a:bodyPr>
          <a:lstStyle/>
          <a:p>
            <a:pPr marL="342900" marR="0" indent="-342900">
              <a:lnSpc>
                <a:spcPct val="107000"/>
              </a:lnSpc>
              <a:spcAft>
                <a:spcPts val="800"/>
              </a:spcAft>
              <a:buFont typeface="+mj-lt"/>
              <a:buAutoNum type="arabicPeriod"/>
            </a:pPr>
            <a:r>
              <a:rPr lang="es-ES">
                <a:latin typeface="Calibri" panose="020F0502020204030204" pitchFamily="34" charset="0"/>
                <a:ea typeface="Calibri" panose="020F0502020204030204" pitchFamily="34" charset="0"/>
                <a:cs typeface="Times New Roman" panose="02020603050405020304" pitchFamily="18" charset="0"/>
              </a:rPr>
              <a:t>Cada persona recibe un pedazo de papel para escribir el título de su oración favorita. 
Todos los papelitos se colocan en una bolsa de papel. 
Una persona saca una hoja y lee el título de la oración. 
Las familias adivinan cuál es el título de oración favorito que se ha leído. 
Luego, el miembro de la familia que escribió la oración explica por qué esa es su oración favorita y nombra un momento en el que dijo esa oración y cómo le dio consuelo.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926AA0-C0EE-5D61-30AE-5A7E8F1FD8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7" y="15075"/>
            <a:ext cx="8447610" cy="6842925"/>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62832" y="-136187"/>
            <a:ext cx="44937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dirty="0">
                <a:latin typeface="Acumin Pro" panose="020B0804020202020204" pitchFamily="34" charset="0"/>
                <a:ea typeface="+mj-ea"/>
                <a:cs typeface="+mj-cs"/>
              </a:rPr>
              <a:t>     MIRA:</a:t>
            </a:r>
          </a:p>
        </p:txBody>
      </p:sp>
      <p:sp>
        <p:nvSpPr>
          <p:cNvPr id="2" name="TextBox 1"/>
          <p:cNvSpPr txBox="1"/>
          <p:nvPr/>
        </p:nvSpPr>
        <p:spPr>
          <a:xfrm>
            <a:off x="6628081" y="1245144"/>
            <a:ext cx="5173401" cy="5143500"/>
          </a:xfrm>
          <a:prstGeom prst="rect">
            <a:avLst/>
          </a:prstGeom>
        </p:spPr>
        <p:txBody>
          <a:bodyPr vert="horz" lIns="91440" tIns="45720" rIns="91440" bIns="45720" rtlCol="0">
            <a:normAutofit/>
          </a:bodyPr>
          <a:lstStyle/>
          <a:p>
            <a:pPr algn="ct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Jesús y la oración | La historia de Dios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https://www.youtube.com/watch?v=ZrdlXOk_QdQ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nline Media 2" title="Jesus and Prayer l God's Story">
            <a:hlinkClick r:id="" action="ppaction://media"/>
            <a:extLst>
              <a:ext uri="{FF2B5EF4-FFF2-40B4-BE49-F238E27FC236}">
                <a16:creationId xmlns:a16="http://schemas.microsoft.com/office/drawing/2014/main" id="{8D9B9D45-6F5D-4081-47B0-A8162B0CE751}"/>
              </a:ext>
            </a:extLst>
          </p:cNvPr>
          <p:cNvPicPr>
            <a:picLocks noRot="1" noChangeAspect="1"/>
          </p:cNvPicPr>
          <p:nvPr>
            <a:videoFile r:link="rId1"/>
          </p:nvPr>
        </p:nvPicPr>
        <p:blipFill>
          <a:blip r:embed="rId5"/>
          <a:stretch>
            <a:fillRect/>
          </a:stretch>
        </p:blipFill>
        <p:spPr>
          <a:xfrm>
            <a:off x="6862832" y="2405847"/>
            <a:ext cx="4703898" cy="2657709"/>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8D601-E30D-1015-EE18-3BA2308337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EF7848-6019-B6B5-9AFA-83531A8B9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ED8AE2-43BB-E7DD-C99F-125D8E3237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0"/>
            <a:ext cx="8466208" cy="6857990"/>
          </a:xfrm>
          <a:prstGeom prst="rect">
            <a:avLst/>
          </a:prstGeom>
        </p:spPr>
      </p:pic>
      <p:sp>
        <p:nvSpPr>
          <p:cNvPr id="28" name="Rectangle 27">
            <a:extLst>
              <a:ext uri="{FF2B5EF4-FFF2-40B4-BE49-F238E27FC236}">
                <a16:creationId xmlns:a16="http://schemas.microsoft.com/office/drawing/2014/main" id="{CA310653-523B-8A39-F85C-7AF0A69A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53D5B75-9CB0-9C48-21EC-0A295ECB76C2}"/>
              </a:ext>
            </a:extLst>
          </p:cNvPr>
          <p:cNvSpPr txBox="1"/>
          <p:nvPr/>
        </p:nvSpPr>
        <p:spPr>
          <a:xfrm>
            <a:off x="6454399" y="220218"/>
            <a:ext cx="5346105" cy="6417564"/>
          </a:xfrm>
          <a:prstGeom prst="rect">
            <a:avLst/>
          </a:prstGeom>
        </p:spPr>
        <p:txBody>
          <a:bodyPr vert="horz" lIns="91440" tIns="45720" rIns="91440" bIns="45720" rtlCol="0">
            <a:normAutofit lnSpcReduction="10000"/>
          </a:bodyPr>
          <a:lstStyle/>
          <a:p>
            <a:pPr algn="ctr">
              <a:lnSpc>
                <a:spcPct val="107000"/>
              </a:lnSpc>
              <a:spcAft>
                <a:spcPts val="800"/>
              </a:spcAft>
            </a:pPr>
            <a:r>
              <a:rPr lang="es-ES" sz="2400">
                <a:latin typeface="Calibri" panose="020F0502020204030204" pitchFamily="34" charset="0"/>
                <a:ea typeface="Calibri" panose="020F0502020204030204" pitchFamily="34" charset="0"/>
                <a:cs typeface="Times New Roman" panose="02020603050405020304" pitchFamily="18" charset="0"/>
              </a:rPr>
              <a:t>Desde el comienzo mismo de Familias Formando Discípulos, hemos estado aprendiendo acerca de cómo Dios nos creó y nos redimió para ser Su familia, lo que significa que, por Su gracia, estamos en una relación profunda de pacto con Él.
 Esto también significa que una parte importante del ser humano es nuestra necesidad de pasar tiempo con Dios en oración. 
   Sabemos que Jesús hizo esto todo el tiempo cuando estuvo en la tierra porque, a pesar de que Jesús es Dios, también es completamente humano (completamente divino y completamente humano) y todavía necesitaba a Su Padre y amaba pasar tiempo con Él.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5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82F3E0D-AAA0-DB8A-C351-4FEBBB497AFD}"/>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7DF52F-A2F6-CAB1-DE7F-9DE7A0B84FD4}"/>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29319" y="1"/>
            <a:ext cx="12133382" cy="6857999"/>
          </a:xfrm>
          <a:prstGeom prst="rect">
            <a:avLst/>
          </a:prstGeom>
        </p:spPr>
      </p:pic>
      <p:sp>
        <p:nvSpPr>
          <p:cNvPr id="3" name="TextBox 2">
            <a:extLst>
              <a:ext uri="{FF2B5EF4-FFF2-40B4-BE49-F238E27FC236}">
                <a16:creationId xmlns:a16="http://schemas.microsoft.com/office/drawing/2014/main" id="{E33572BD-5CB7-5F5B-F573-F7D907066AAF}"/>
              </a:ext>
            </a:extLst>
          </p:cNvPr>
          <p:cNvSpPr txBox="1"/>
          <p:nvPr/>
        </p:nvSpPr>
        <p:spPr>
          <a:xfrm>
            <a:off x="1524000" y="3595381"/>
            <a:ext cx="9144000" cy="1098395"/>
          </a:xfrm>
          <a:prstGeom prst="rect">
            <a:avLst/>
          </a:prstGeom>
        </p:spPr>
        <p:txBody>
          <a:bodyPr vert="horz" lIns="91440" tIns="45720" rIns="91440" bIns="45720" rtlCol="0">
            <a:noAutofit/>
          </a:bodyPr>
          <a:lstStyle/>
          <a:p>
            <a:pPr algn="ctr"/>
            <a:r>
              <a:rPr lang="es-ES" sz="4000">
                <a:solidFill>
                  <a:srgbClr val="FF0000"/>
                </a:solidFill>
              </a:rPr>
              <a:t>"¿Por qué me buscabas? 
¿No sabías que yo debía ser 
en la casa de mi Padre?" 
Lucas 3:49</a:t>
            </a:r>
            <a:endParaRPr lang="en-US" sz="4000" dirty="0">
              <a:solidFill>
                <a:srgbClr val="FF0000"/>
              </a:solidFill>
            </a:endParaRPr>
          </a:p>
        </p:txBody>
      </p:sp>
    </p:spTree>
    <p:extLst>
      <p:ext uri="{BB962C8B-B14F-4D97-AF65-F5344CB8AC3E}">
        <p14:creationId xmlns:p14="http://schemas.microsoft.com/office/powerpoint/2010/main" val="4056255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spear&#10;&#10;AI-generated content may be incorrect.">
            <a:extLst>
              <a:ext uri="{FF2B5EF4-FFF2-40B4-BE49-F238E27FC236}">
                <a16:creationId xmlns:a16="http://schemas.microsoft.com/office/drawing/2014/main" id="{F88E7AEF-A866-A382-BD3D-1CFE1DC980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 y="1651575"/>
            <a:ext cx="12192000" cy="5298191"/>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719173" y="216096"/>
            <a:ext cx="2753639" cy="658835"/>
          </a:xfrm>
          <a:prstGeom prst="rect">
            <a:avLst/>
          </a:prstGeom>
          <a:noFill/>
        </p:spPr>
        <p:txBody>
          <a:bodyPr wrap="none" rtlCol="0">
            <a:spAutoFit/>
          </a:bodyPr>
          <a:lstStyle/>
          <a:p>
            <a:pPr algn="ctr">
              <a:lnSpc>
                <a:spcPct val="107000"/>
              </a:lnSpc>
              <a:spcAft>
                <a:spcPts val="800"/>
              </a:spcAft>
            </a:pPr>
            <a:r>
              <a:rPr lang="en-US" sz="3600">
                <a:solidFill>
                  <a:srgbClr val="FF0000"/>
                </a:solidFill>
                <a:latin typeface="Calibri" panose="020F0502020204030204" pitchFamily="34" charset="0"/>
                <a:ea typeface="Calibri" panose="020F0502020204030204" pitchFamily="34" charset="0"/>
                <a:cs typeface="Times New Roman" panose="02020603050405020304" pitchFamily="18" charset="0"/>
              </a:rPr>
              <a:t>Lucas 3:21-22</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457201" y="1294620"/>
            <a:ext cx="5546302" cy="4410053"/>
          </a:xfrm>
          <a:prstGeom prst="rect">
            <a:avLst/>
          </a:prstGeom>
          <a:noFill/>
        </p:spPr>
        <p:txBody>
          <a:bodyPr wrap="square" rtlCol="0">
            <a:spAutoFit/>
          </a:bodyPr>
          <a:lstStyle/>
          <a:p>
            <a:pPr algn="ctr">
              <a:lnSpc>
                <a:spcPct val="107000"/>
              </a:lnSpc>
              <a:spcAft>
                <a:spcPts val="800"/>
              </a:spcAft>
            </a:pPr>
            <a:r>
              <a:rPr lang="es-E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"Después de que todo el pueblo había sido bautizado y Jesús también había sido bautizado y estaba orando, el cielo se abrió y el Espíritu Santo descendió sobre él en forma corporal como una paloma. Y una voz vino del cielo, 
</a:t>
            </a:r>
            <a:r>
              <a:rPr lang="es-ES" sz="2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'Tú eres mi Hijo amado; en ti me complazco".</a:t>
            </a:r>
            <a:endParaRPr lang="en-US" sz="3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05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nting of a person sitting on a rock&#10;&#10;AI-generated content may be incorrect.">
            <a:extLst>
              <a:ext uri="{FF2B5EF4-FFF2-40B4-BE49-F238E27FC236}">
                <a16:creationId xmlns:a16="http://schemas.microsoft.com/office/drawing/2014/main" id="{DAC60316-2A93-1579-EFA2-460C5D0F6494}"/>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648" y="0"/>
            <a:ext cx="12191352" cy="6858000"/>
          </a:xfrm>
          <a:prstGeom prst="rect">
            <a:avLst/>
          </a:prstGeom>
        </p:spPr>
      </p:pic>
      <p:sp>
        <p:nvSpPr>
          <p:cNvPr id="8" name="TextBox 7">
            <a:extLst>
              <a:ext uri="{FF2B5EF4-FFF2-40B4-BE49-F238E27FC236}">
                <a16:creationId xmlns:a16="http://schemas.microsoft.com/office/drawing/2014/main" id="{F47FB6F4-CF33-2B0F-B7F4-853114ABD537}"/>
              </a:ext>
            </a:extLst>
          </p:cNvPr>
          <p:cNvSpPr txBox="1"/>
          <p:nvPr/>
        </p:nvSpPr>
        <p:spPr>
          <a:xfrm>
            <a:off x="4760008" y="1133416"/>
            <a:ext cx="6935624" cy="4351338"/>
          </a:xfrm>
          <a:prstGeom prst="rect">
            <a:avLst/>
          </a:prstGeom>
        </p:spPr>
        <p:txBody>
          <a:bodyPr vert="horz" lIns="91440" tIns="45720" rIns="91440" bIns="45720" rtlCol="0">
            <a:normAutofit/>
          </a:bodyPr>
          <a:lstStyle/>
          <a:p>
            <a:pPr algn="ctr">
              <a:lnSpc>
                <a:spcPct val="107000"/>
              </a:lnSpc>
              <a:spcAft>
                <a:spcPts val="800"/>
              </a:spcAft>
              <a:tabLst>
                <a:tab pos="3288665" algn="l"/>
              </a:tabLst>
            </a:pPr>
            <a:r>
              <a:rPr lang="es-ES" sz="3200">
                <a:latin typeface="Calibri" panose="020F0502020204030204" pitchFamily="34" charset="0"/>
                <a:ea typeface="Calibri" panose="020F0502020204030204" pitchFamily="34" charset="0"/>
                <a:cs typeface="Times New Roman" panose="02020603050405020304" pitchFamily="18" charset="0"/>
              </a:rPr>
              <a:t>Entonces Jesús fue guiado por el Espíritu Santo al desierto durante cuarenta días.           Allí pasó tiempo a solas en oración y ayuno para ser fortalecido y preparado para comenzar su ministerio público.  
Fue al final de los cuarenta días de oración y ayuno que el diablo tentó a Jesús.</a:t>
            </a:r>
            <a:endParaRPr lang="en-US" dirty="0">
              <a:solidFill>
                <a:srgbClr val="FFFFFF"/>
              </a:solidFill>
            </a:endParaRPr>
          </a:p>
        </p:txBody>
      </p:sp>
    </p:spTree>
    <p:extLst>
      <p:ext uri="{BB962C8B-B14F-4D97-AF65-F5344CB8AC3E}">
        <p14:creationId xmlns:p14="http://schemas.microsoft.com/office/powerpoint/2010/main" val="21770294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8D2D7C-68AE-2DAA-4A80-59FB6FFDE79B}"/>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3797520" y="185319"/>
            <a:ext cx="4596964" cy="532903"/>
          </a:xfrm>
          <a:prstGeom prst="rect">
            <a:avLst/>
          </a:prstGeom>
          <a:noFill/>
        </p:spPr>
        <p:txBody>
          <a:bodyPr wrap="none" rtlCol="0">
            <a:spAutoFit/>
          </a:bodyPr>
          <a:lstStyle/>
          <a:p>
            <a:pPr algn="ctr">
              <a:lnSpc>
                <a:spcPct val="107000"/>
              </a:lnSpc>
              <a:spcAft>
                <a:spcPts val="800"/>
              </a:spcAft>
            </a:pPr>
            <a:r>
              <a:rPr lang="en-US" sz="2800" b="1">
                <a:latin typeface="Calibri" panose="020F0502020204030204" pitchFamily="34" charset="0"/>
                <a:ea typeface="Calibri" panose="020F0502020204030204" pitchFamily="34" charset="0"/>
                <a:cs typeface="Times New Roman" panose="02020603050405020304" pitchFamily="18" charset="0"/>
              </a:rPr>
              <a:t>ACTIVIDAD BÍBLICA FAMILIAR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3DF906E-8A4A-C71B-0B75-D37CB32B5EAF}"/>
              </a:ext>
            </a:extLst>
          </p:cNvPr>
          <p:cNvSpPr txBox="1"/>
          <p:nvPr/>
        </p:nvSpPr>
        <p:spPr>
          <a:xfrm>
            <a:off x="118872" y="1005840"/>
            <a:ext cx="7110870" cy="5953553"/>
          </a:xfrm>
          <a:prstGeom prst="rect">
            <a:avLst/>
          </a:prstGeom>
          <a:noFill/>
        </p:spPr>
        <p:txBody>
          <a:bodyPr wrap="square" rtlCol="0">
            <a:spAutoFit/>
          </a:bodyPr>
          <a:lstStyle/>
          <a:p>
            <a:pPr marL="514350" marR="0" indent="-514350">
              <a:lnSpc>
                <a:spcPct val="107000"/>
              </a:lnSpc>
              <a:spcAft>
                <a:spcPts val="800"/>
              </a:spcAft>
              <a:buFont typeface="+mj-lt"/>
              <a:buAutoNum type="arabicPeriod"/>
            </a:pPr>
            <a:r>
              <a:rPr lang="es-ES" sz="2800">
                <a:latin typeface="Calibri" panose="020F0502020204030204" pitchFamily="34" charset="0"/>
                <a:ea typeface="Calibri" panose="020F0502020204030204" pitchFamily="34" charset="0"/>
                <a:cs typeface="Times New Roman" panose="02020603050405020304" pitchFamily="18" charset="0"/>
              </a:rPr>
              <a:t>Asigne a cada familia un tema y todos o algunos de los versículos de la Biblia que se encuentran debajo. 
Las familias leen los versículos y responden las preguntas del análisis. 
Después de que las familias hayan tenido tiempo para analizar en privado, pida a cada familia que comparta uno o dos de los versículos que habían analizado. 
Al final de la lección, se habrán compartido una variedad de ejemplos de Jesús orando en diferentes situaciones.</a:t>
            </a:r>
            <a:endParaRPr lang="en-US" dirty="0"/>
          </a:p>
        </p:txBody>
      </p:sp>
    </p:spTree>
    <p:extLst>
      <p:ext uri="{BB962C8B-B14F-4D97-AF65-F5344CB8AC3E}">
        <p14:creationId xmlns:p14="http://schemas.microsoft.com/office/powerpoint/2010/main" val="269341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21138</TotalTime>
  <Words>1157</Words>
  <Application>Microsoft Office PowerPoint</Application>
  <PresentationFormat>Widescreen</PresentationFormat>
  <Paragraphs>41</Paragraphs>
  <Slides>15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Acumin Pro</vt: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149</cp:revision>
  <dcterms:created xsi:type="dcterms:W3CDTF">2021-11-19T16:04:10Z</dcterms:created>
  <dcterms:modified xsi:type="dcterms:W3CDTF">2025-04-24T19:17:00Z</dcterms:modified>
</cp:coreProperties>
</file>