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87" r:id="rId6"/>
    <p:sldId id="286" r:id="rId7"/>
    <p:sldId id="285" r:id="rId8"/>
    <p:sldId id="288" r:id="rId9"/>
    <p:sldId id="271" r:id="rId10"/>
    <p:sldId id="289" r:id="rId11"/>
    <p:sldId id="284" r:id="rId12"/>
    <p:sldId id="27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58" d="100"/>
          <a:sy n="58" d="100"/>
        </p:scale>
        <p:origin x="91"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20/01/2023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20/01/2023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20/01/2023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20/01/2023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20/01/2023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20/01/2023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youtube.com/watch?v=4-phBIppLyE" TargetMode="External"/><Relationship Id="rId2" Type="http://schemas.openxmlformats.org/officeDocument/2006/relationships/video" Target="https://www.youtube.com/embed/4-phBIppLyE" TargetMode="External"/><Relationship Id="rId1" Type="http://schemas.openxmlformats.org/officeDocument/2006/relationships/video" Target="https://www.youtube.com/embed/0enG2NHd0Ag" TargetMode="External"/><Relationship Id="rId6" Type="http://schemas.openxmlformats.org/officeDocument/2006/relationships/image" Target="../media/image12.jpeg"/><Relationship Id="rId5" Type="http://schemas.openxmlformats.org/officeDocument/2006/relationships/hyperlink" Target="https://www.youtube.com/watch?v=0enG2NHd0Ag"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c8bkJ-4NMbU" TargetMode="External"/><Relationship Id="rId4" Type="http://schemas.openxmlformats.org/officeDocument/2006/relationships/hyperlink" Target="https://youtu.be/c8bkJ-4NMbU"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188" y="-13063"/>
            <a:ext cx="12213772" cy="6871064"/>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6684" y="-509451"/>
            <a:ext cx="8319373" cy="3125992"/>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n-US" sz="2800" dirty="0">
                <a:latin typeface="Antenna Black" panose="02000505000000020004" pitchFamily="2" charset="0"/>
              </a:rPr>
              <a:t>THE LIFE OF CHRIST: THE LUMINOUS MYSTERIES</a:t>
            </a:r>
          </a:p>
        </p:txBody>
      </p:sp>
      <p:sp>
        <p:nvSpPr>
          <p:cNvPr id="8" name="Subtitle 1"/>
          <p:cNvSpPr txBox="1">
            <a:spLocks/>
          </p:cNvSpPr>
          <p:nvPr/>
        </p:nvSpPr>
        <p:spPr>
          <a:xfrm>
            <a:off x="373480" y="6160770"/>
            <a:ext cx="11388436" cy="439535"/>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ntenna Black" panose="02000505000000020004" pitchFamily="2" charset="0"/>
              </a:rPr>
              <a:t>THE </a:t>
            </a:r>
            <a:r>
              <a:rPr lang="en-US" dirty="0" smtClean="0">
                <a:latin typeface="Antenna Black" panose="02000505000000020004" pitchFamily="2" charset="0"/>
              </a:rPr>
              <a:t>INSTITUTION OF THE EUCHARIST, THE AGONY IN THE GARDEN</a:t>
            </a:r>
            <a:endParaRPr lang="en-US" sz="2800" dirty="0">
              <a:latin typeface="Antenna Black" panose="02000505000000020004" pitchFamily="2" charset="0"/>
            </a:endParaRPr>
          </a:p>
        </p:txBody>
      </p:sp>
    </p:spTree>
    <p:extLst>
      <p:ext uri="{BB962C8B-B14F-4D97-AF65-F5344CB8AC3E}">
        <p14:creationId xmlns:p14="http://schemas.microsoft.com/office/powerpoint/2010/main" val="294822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b="1" dirty="0" smtClean="0"/>
              <a:t>EUCHARISTIC ADORATION</a:t>
            </a:r>
            <a:endParaRPr lang="es-MX" sz="16600" b="1" dirty="0"/>
          </a:p>
        </p:txBody>
      </p:sp>
      <p:pic>
        <p:nvPicPr>
          <p:cNvPr id="6" name="0enG2NHd0Ag"/>
          <p:cNvPicPr>
            <a:picLocks noRot="1" noChangeAspect="1"/>
          </p:cNvPicPr>
          <p:nvPr>
            <a:videoFile r:link="rId1"/>
          </p:nvPr>
        </p:nvPicPr>
        <p:blipFill>
          <a:blip r:embed="rId4"/>
          <a:stretch>
            <a:fillRect/>
          </a:stretch>
        </p:blipFill>
        <p:spPr>
          <a:xfrm>
            <a:off x="216451" y="1790700"/>
            <a:ext cx="5651316" cy="3178865"/>
          </a:xfrm>
          <a:prstGeom prst="rect">
            <a:avLst/>
          </a:prstGeom>
        </p:spPr>
      </p:pic>
      <p:sp>
        <p:nvSpPr>
          <p:cNvPr id="7" name="TextBox 6"/>
          <p:cNvSpPr txBox="1"/>
          <p:nvPr/>
        </p:nvSpPr>
        <p:spPr>
          <a:xfrm>
            <a:off x="553645" y="5358574"/>
            <a:ext cx="5194852" cy="646331"/>
          </a:xfrm>
          <a:prstGeom prst="rect">
            <a:avLst/>
          </a:prstGeom>
          <a:noFill/>
        </p:spPr>
        <p:txBody>
          <a:bodyPr wrap="square" rtlCol="0">
            <a:spAutoFit/>
          </a:bodyPr>
          <a:lstStyle/>
          <a:p>
            <a:r>
              <a:rPr lang="en-US" dirty="0">
                <a:hlinkClick r:id="rId5"/>
              </a:rPr>
              <a:t>https://</a:t>
            </a:r>
            <a:r>
              <a:rPr lang="en-US" dirty="0" smtClean="0">
                <a:hlinkClick r:id="rId5"/>
              </a:rPr>
              <a:t>www.youtube.com/watch?v=0enG2NHd0Ag</a:t>
            </a:r>
            <a:endParaRPr lang="en-US" dirty="0" smtClean="0"/>
          </a:p>
          <a:p>
            <a:endParaRPr lang="en-US" dirty="0"/>
          </a:p>
        </p:txBody>
      </p:sp>
      <p:pic>
        <p:nvPicPr>
          <p:cNvPr id="8" name="4-phBIppLyE"/>
          <p:cNvPicPr>
            <a:picLocks noRot="1" noChangeAspect="1"/>
          </p:cNvPicPr>
          <p:nvPr>
            <a:videoFile r:link="rId2"/>
          </p:nvPr>
        </p:nvPicPr>
        <p:blipFill>
          <a:blip r:embed="rId6"/>
          <a:stretch>
            <a:fillRect/>
          </a:stretch>
        </p:blipFill>
        <p:spPr>
          <a:xfrm>
            <a:off x="6268278" y="1790700"/>
            <a:ext cx="5651315" cy="3178865"/>
          </a:xfrm>
          <a:prstGeom prst="rect">
            <a:avLst/>
          </a:prstGeom>
        </p:spPr>
      </p:pic>
      <p:sp>
        <p:nvSpPr>
          <p:cNvPr id="9" name="TextBox 8"/>
          <p:cNvSpPr txBox="1"/>
          <p:nvPr/>
        </p:nvSpPr>
        <p:spPr>
          <a:xfrm>
            <a:off x="6648909" y="5358575"/>
            <a:ext cx="4890052" cy="646331"/>
          </a:xfrm>
          <a:prstGeom prst="rect">
            <a:avLst/>
          </a:prstGeom>
          <a:noFill/>
        </p:spPr>
        <p:txBody>
          <a:bodyPr wrap="square" rtlCol="0">
            <a:spAutoFit/>
          </a:bodyPr>
          <a:lstStyle/>
          <a:p>
            <a:r>
              <a:rPr lang="en-US" dirty="0">
                <a:hlinkClick r:id="rId7"/>
              </a:rPr>
              <a:t>https://</a:t>
            </a:r>
            <a:r>
              <a:rPr lang="en-US" dirty="0" smtClean="0">
                <a:hlinkClick r:id="rId7"/>
              </a:rPr>
              <a:t>www.youtube.com/watch?v=4-phBIppLyE</a:t>
            </a:r>
            <a:endParaRPr lang="en-US" dirty="0" smtClean="0"/>
          </a:p>
          <a:p>
            <a:endParaRPr lang="en-US" dirty="0"/>
          </a:p>
        </p:txBody>
      </p:sp>
    </p:spTree>
    <p:extLst>
      <p:ext uri="{BB962C8B-B14F-4D97-AF65-F5344CB8AC3E}">
        <p14:creationId xmlns:p14="http://schemas.microsoft.com/office/powerpoint/2010/main" val="113786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33929" y="1273113"/>
            <a:ext cx="3124137" cy="667838"/>
          </a:xfrm>
          <a:prstGeom prst="rect">
            <a:avLst/>
          </a:prstGeom>
          <a:solidFill>
            <a:schemeClr val="bg2"/>
          </a:solidFill>
          <a:ln>
            <a:solidFill>
              <a:schemeClr val="accent1">
                <a:lumMod val="60000"/>
                <a:lumOff val="40000"/>
              </a:schemeClr>
            </a:solidFill>
          </a:ln>
        </p:spPr>
        <p:txBody>
          <a:bodyPr wrap="square" rtlCol="0">
            <a:spAutoFit/>
          </a:bodyPr>
          <a:lstStyle/>
          <a:p>
            <a:pPr algn="ctr"/>
            <a:r>
              <a:rPr lang="en-US" sz="3600" b="1" dirty="0" smtClean="0"/>
              <a:t>ADORATION</a:t>
            </a:r>
            <a:endParaRPr lang="en-US" sz="4800" dirty="0"/>
          </a:p>
        </p:txBody>
      </p:sp>
      <p:sp>
        <p:nvSpPr>
          <p:cNvPr id="7" name="TextBox 6"/>
          <p:cNvSpPr txBox="1"/>
          <p:nvPr/>
        </p:nvSpPr>
        <p:spPr>
          <a:xfrm>
            <a:off x="1466158" y="194589"/>
            <a:ext cx="9259680" cy="769441"/>
          </a:xfrm>
          <a:prstGeom prst="rect">
            <a:avLst/>
          </a:prstGeom>
          <a:noFill/>
        </p:spPr>
        <p:txBody>
          <a:bodyPr wrap="square" rtlCol="0">
            <a:spAutoFit/>
          </a:bodyPr>
          <a:lstStyle/>
          <a:p>
            <a:pPr algn="ctr"/>
            <a:r>
              <a:rPr lang="en-US" sz="4400" b="1" dirty="0"/>
              <a:t>FAMILY </a:t>
            </a:r>
            <a:r>
              <a:rPr lang="en-US" sz="4400" b="1" dirty="0" smtClean="0"/>
              <a:t>ACTIVITY &amp; CONVERSATION</a:t>
            </a:r>
            <a:endParaRPr lang="es-MX" sz="4400" b="1" dirty="0"/>
          </a:p>
        </p:txBody>
      </p:sp>
      <p:sp>
        <p:nvSpPr>
          <p:cNvPr id="6" name="TextBox 5"/>
          <p:cNvSpPr txBox="1"/>
          <p:nvPr/>
        </p:nvSpPr>
        <p:spPr>
          <a:xfrm>
            <a:off x="5127223" y="2630872"/>
            <a:ext cx="6773229" cy="2831544"/>
          </a:xfrm>
          <a:prstGeom prst="rect">
            <a:avLst/>
          </a:prstGeom>
          <a:noFill/>
        </p:spPr>
        <p:txBody>
          <a:bodyPr wrap="square" rtlCol="0">
            <a:spAutoFit/>
          </a:bodyPr>
          <a:lstStyle/>
          <a:p>
            <a:r>
              <a:rPr lang="en-US" sz="3200" dirty="0"/>
              <a:t>Name a way that you pray where you feel the presence of God. Have you been to Eucharistic Adoration? How would you describe it? Do you want to try going to Eucharistic Adoration?</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72" y="1470990"/>
            <a:ext cx="2986149" cy="5151309"/>
          </a:xfrm>
          <a:prstGeom prst="rect">
            <a:avLst/>
          </a:prstGeom>
        </p:spPr>
      </p:pic>
    </p:spTree>
    <p:extLst>
      <p:ext uri="{BB962C8B-B14F-4D97-AF65-F5344CB8AC3E}">
        <p14:creationId xmlns:p14="http://schemas.microsoft.com/office/powerpoint/2010/main" val="121387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769441"/>
          </a:xfrm>
          <a:prstGeom prst="rect">
            <a:avLst/>
          </a:prstGeom>
          <a:noFill/>
        </p:spPr>
        <p:txBody>
          <a:bodyPr wrap="square" rtlCol="0">
            <a:spAutoFit/>
          </a:bodyPr>
          <a:lstStyle/>
          <a:p>
            <a:pPr algn="ctr"/>
            <a:r>
              <a:rPr lang="en-US" sz="4400" dirty="0"/>
              <a:t>CLOSING PRAYER</a:t>
            </a:r>
            <a:endParaRPr lang="en-US" sz="4400" i="1" dirty="0"/>
          </a:p>
        </p:txBody>
      </p:sp>
      <p:sp>
        <p:nvSpPr>
          <p:cNvPr id="2" name="TextBox 1"/>
          <p:cNvSpPr txBox="1"/>
          <p:nvPr/>
        </p:nvSpPr>
        <p:spPr>
          <a:xfrm>
            <a:off x="292706" y="1233065"/>
            <a:ext cx="7300790" cy="5632311"/>
          </a:xfrm>
          <a:prstGeom prst="rect">
            <a:avLst/>
          </a:prstGeom>
          <a:noFill/>
        </p:spPr>
        <p:txBody>
          <a:bodyPr wrap="square" rtlCol="0">
            <a:spAutoFit/>
          </a:bodyPr>
          <a:lstStyle/>
          <a:p>
            <a:r>
              <a:rPr lang="en-US" b="1" dirty="0" smtClean="0"/>
              <a:t>Parents, please lay your hands </a:t>
            </a:r>
            <a:r>
              <a:rPr lang="en-US" b="1" dirty="0"/>
              <a:t>on </a:t>
            </a:r>
            <a:r>
              <a:rPr lang="en-US" b="1" dirty="0" smtClean="0"/>
              <a:t>your </a:t>
            </a:r>
            <a:r>
              <a:rPr lang="en-US" b="1" dirty="0"/>
              <a:t>children as </a:t>
            </a:r>
            <a:r>
              <a:rPr lang="en-US" b="1" dirty="0" smtClean="0"/>
              <a:t>you </a:t>
            </a:r>
            <a:r>
              <a:rPr lang="en-US" b="1" dirty="0"/>
              <a:t>pray this prayer written by St. Mother Teresa of Calcutta:</a:t>
            </a:r>
          </a:p>
          <a:p>
            <a:r>
              <a:rPr lang="en-US" dirty="0"/>
              <a:t>Heavenly Father,</a:t>
            </a:r>
          </a:p>
          <a:p>
            <a:r>
              <a:rPr lang="en-US" dirty="0"/>
              <a:t>you have given us the model of life in the Holy Family of Nazareth. Help us, O Loving Father, to make our family another Nazareth where love, peace and joy reign. May it be deeply contemplative, intensely </a:t>
            </a:r>
            <a:r>
              <a:rPr lang="en-US" dirty="0" smtClean="0"/>
              <a:t>Eucharistic, </a:t>
            </a:r>
            <a:r>
              <a:rPr lang="en-US" dirty="0"/>
              <a:t>revived with joy. </a:t>
            </a:r>
          </a:p>
          <a:p>
            <a:r>
              <a:rPr lang="en-US" dirty="0"/>
              <a:t>Help us to stay together in joy and sorrow in family prayer. Teach us to see Jesus in the members of our families, especially in their distressing disguise. May the </a:t>
            </a:r>
            <a:r>
              <a:rPr lang="en-US" dirty="0" smtClean="0"/>
              <a:t>Eucharistic </a:t>
            </a:r>
            <a:r>
              <a:rPr lang="en-US" dirty="0"/>
              <a:t>heart of Jesus make our hearts humble like his and help us to carry out our family duties in a holy way.</a:t>
            </a:r>
          </a:p>
          <a:p>
            <a:r>
              <a:rPr lang="en-US" dirty="0"/>
              <a:t>May we love one another as God loves each one of us, more and more each day, and forgive each other's faults as you forgive our sins. Help us, O Loving Father, to take whatever you give and give whatever you take with a big smile.</a:t>
            </a:r>
          </a:p>
          <a:p>
            <a:r>
              <a:rPr lang="en-US" dirty="0"/>
              <a:t>Immaculate Heart of Mary, cause of our joy, pray for us.</a:t>
            </a:r>
          </a:p>
          <a:p>
            <a:r>
              <a:rPr lang="en-US" dirty="0"/>
              <a:t>St. Joseph, pray for us.</a:t>
            </a:r>
          </a:p>
          <a:p>
            <a:r>
              <a:rPr lang="en-US" dirty="0"/>
              <a:t>Holy Guardian Angels, be always with us, guide and protect us.</a:t>
            </a:r>
          </a:p>
          <a:p>
            <a:r>
              <a:rPr lang="en-US" dirty="0"/>
              <a:t>Amen.</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954" y="1153720"/>
            <a:ext cx="4034734" cy="5704280"/>
          </a:xfrm>
          <a:prstGeom prst="rect">
            <a:avLst/>
          </a:prstGeom>
        </p:spPr>
      </p:pic>
    </p:spTree>
    <p:extLst>
      <p:ext uri="{BB962C8B-B14F-4D97-AF65-F5344CB8AC3E}">
        <p14:creationId xmlns:p14="http://schemas.microsoft.com/office/powerpoint/2010/main" val="3882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St. Mary Png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2242457"/>
            <a:ext cx="4615543" cy="4615543"/>
          </a:xfrm>
          <a:prstGeom prst="rect">
            <a:avLst/>
          </a:prstGeom>
        </p:spPr>
      </p:pic>
      <p:sp>
        <p:nvSpPr>
          <p:cNvPr id="3" name="Rectangle 2"/>
          <p:cNvSpPr/>
          <p:nvPr/>
        </p:nvSpPr>
        <p:spPr>
          <a:xfrm>
            <a:off x="1518082" y="1434145"/>
            <a:ext cx="7532612" cy="4401205"/>
          </a:xfrm>
          <a:prstGeom prst="rect">
            <a:avLst/>
          </a:prstGeom>
        </p:spPr>
        <p:txBody>
          <a:bodyPr wrap="square">
            <a:spAutoFit/>
          </a:bodyPr>
          <a:lstStyle/>
          <a:p>
            <a:endParaRPr lang="en-US" sz="2800" dirty="0"/>
          </a:p>
          <a:p>
            <a:r>
              <a:rPr lang="en-US" sz="2800" dirty="0"/>
              <a:t>Lord Jesus Christ, we entrust our family to You and ask for Your blessing and protection. We love You Lord Jesus with all our hearts and we ask that You help our family become more like the Holy Family. Help us to be kind, loving, and patient with one another. Give us all the grace we need to become saints and Your faithful disciples. </a:t>
            </a:r>
          </a:p>
          <a:p>
            <a:endParaRPr lang="en-US" sz="2800" dirty="0"/>
          </a:p>
          <a:p>
            <a:r>
              <a:rPr lang="en-US" sz="2800" dirty="0"/>
              <a:t>Amen.</a:t>
            </a:r>
            <a:endParaRPr lang="en-US" sz="36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4110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53340" y="1231068"/>
            <a:ext cx="12298679" cy="1015663"/>
          </a:xfrm>
          <a:prstGeom prst="rect">
            <a:avLst/>
          </a:prstGeom>
          <a:noFill/>
        </p:spPr>
        <p:txBody>
          <a:bodyPr wrap="square" lIns="91440" tIns="45720" rIns="91440" bIns="45720">
            <a:spAutoFit/>
          </a:bodyPr>
          <a:lstStyle/>
          <a:p>
            <a:pPr algn="ctr"/>
            <a:r>
              <a:rPr lang="en-US" sz="6000" b="1" i="1" dirty="0" smtClean="0">
                <a:solidFill>
                  <a:srgbClr val="FF0000"/>
                </a:solidFill>
              </a:rPr>
              <a:t>A GREAT WIND BLOWS</a:t>
            </a:r>
            <a:endParaRPr lang="en-US" sz="6000" b="1" cap="none" spc="0" dirty="0">
              <a:ln w="22225">
                <a:solidFill>
                  <a:schemeClr val="accent2"/>
                </a:solidFill>
                <a:prstDash val="solid"/>
              </a:ln>
              <a:solidFill>
                <a:srgbClr val="FF0000"/>
              </a:solidFill>
              <a:effectLst/>
            </a:endParaRPr>
          </a:p>
        </p:txBody>
      </p:sp>
      <p:pic>
        <p:nvPicPr>
          <p:cNvPr id="8" name="Picture 7" descr="Cloud Wind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461" y="2054629"/>
            <a:ext cx="8891848" cy="4445924"/>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231259" y="-50909"/>
            <a:ext cx="3729482" cy="1015663"/>
          </a:xfrm>
          <a:prstGeom prst="rect">
            <a:avLst/>
          </a:prstGeom>
          <a:noFill/>
        </p:spPr>
        <p:txBody>
          <a:bodyPr wrap="none" rtlCol="0">
            <a:spAutoFit/>
          </a:bodyPr>
          <a:lstStyle/>
          <a:p>
            <a:r>
              <a:rPr lang="en-US" sz="6000" dirty="0"/>
              <a:t> </a:t>
            </a:r>
            <a:r>
              <a:rPr lang="en-US" sz="3600" b="1" dirty="0" smtClean="0"/>
              <a:t>FAMILY SHARING</a:t>
            </a:r>
            <a:endParaRPr lang="es-MX" sz="7200" b="1" dirty="0"/>
          </a:p>
        </p:txBody>
      </p:sp>
      <p:sp>
        <p:nvSpPr>
          <p:cNvPr id="3" name="TextBox 2"/>
          <p:cNvSpPr txBox="1"/>
          <p:nvPr/>
        </p:nvSpPr>
        <p:spPr>
          <a:xfrm>
            <a:off x="149629" y="1246909"/>
            <a:ext cx="7315200" cy="5632311"/>
          </a:xfrm>
          <a:prstGeom prst="rect">
            <a:avLst/>
          </a:prstGeom>
          <a:noFill/>
        </p:spPr>
        <p:txBody>
          <a:bodyPr wrap="square" rtlCol="0">
            <a:spAutoFit/>
          </a:bodyPr>
          <a:lstStyle/>
          <a:p>
            <a:r>
              <a:rPr lang="en-US" sz="3600" dirty="0"/>
              <a:t>Your </a:t>
            </a:r>
            <a:r>
              <a:rPr lang="en-US" sz="3600" b="1" dirty="0"/>
              <a:t>Family At-Home Mission </a:t>
            </a:r>
            <a:r>
              <a:rPr lang="en-US" sz="3600" dirty="0"/>
              <a:t>after reading the Washing of the Disciples’ Feet in the Gospel of John was to accomplish your plans to serve one another as Jesus calls us to do. Share your </a:t>
            </a:r>
            <a:r>
              <a:rPr lang="en-US" sz="3600" i="1" dirty="0"/>
              <a:t>Serving One Another Experience</a:t>
            </a:r>
            <a:r>
              <a:rPr lang="en-US" sz="3600" dirty="0"/>
              <a:t>! </a:t>
            </a:r>
            <a:endParaRPr lang="en-US" sz="3600" dirty="0" smtClean="0"/>
          </a:p>
          <a:p>
            <a:endParaRPr lang="en-US" sz="3600" dirty="0"/>
          </a:p>
          <a:p>
            <a:r>
              <a:rPr lang="en-US" sz="3600" dirty="0" smtClean="0"/>
              <a:t>What </a:t>
            </a:r>
            <a:r>
              <a:rPr lang="en-US" sz="3600" dirty="0"/>
              <a:t>did you do to show God’s love alive within you by serving the members of your family?</a:t>
            </a: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093" y="1911927"/>
            <a:ext cx="5610907" cy="4946073"/>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77552" y="198679"/>
            <a:ext cx="11836895" cy="646331"/>
          </a:xfrm>
          <a:prstGeom prst="rect">
            <a:avLst/>
          </a:prstGeom>
          <a:noFill/>
        </p:spPr>
        <p:txBody>
          <a:bodyPr wrap="none" rtlCol="0">
            <a:spAutoFit/>
          </a:bodyPr>
          <a:lstStyle/>
          <a:p>
            <a:r>
              <a:rPr lang="en-US" sz="3600" b="1" dirty="0"/>
              <a:t>T</a:t>
            </a:r>
            <a:r>
              <a:rPr lang="en-US" sz="3600" b="1" dirty="0" smtClean="0"/>
              <a:t>he </a:t>
            </a:r>
            <a:r>
              <a:rPr lang="en-US" sz="3600" b="1" dirty="0"/>
              <a:t>Institution of the Eucharist, and </a:t>
            </a:r>
            <a:r>
              <a:rPr lang="en-US" sz="3600" b="1" dirty="0" smtClean="0"/>
              <a:t>the </a:t>
            </a:r>
            <a:r>
              <a:rPr lang="en-US" sz="3600" b="1" dirty="0"/>
              <a:t>Agony in the Garden</a:t>
            </a:r>
            <a:endParaRPr lang="es-MX" sz="13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505" b="21821"/>
          <a:stretch/>
        </p:blipFill>
        <p:spPr>
          <a:xfrm>
            <a:off x="1" y="808383"/>
            <a:ext cx="12191998" cy="6056243"/>
          </a:xfrm>
          <a:prstGeom prst="rect">
            <a:avLst/>
          </a:prstGeom>
        </p:spPr>
      </p:pic>
    </p:spTree>
    <p:extLst>
      <p:ext uri="{BB962C8B-B14F-4D97-AF65-F5344CB8AC3E}">
        <p14:creationId xmlns:p14="http://schemas.microsoft.com/office/powerpoint/2010/main" val="260872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titution of the Mass | &quot;At the Last Supper, on the night … | Flickr"/>
          <p:cNvPicPr>
            <a:picLocks noChangeAspect="1"/>
          </p:cNvPicPr>
          <p:nvPr/>
        </p:nvPicPr>
        <p:blipFill rotWithShape="1">
          <a:blip r:embed="rId2">
            <a:extLst>
              <a:ext uri="{28A0092B-C50C-407E-A947-70E740481C1C}">
                <a14:useLocalDpi xmlns:a14="http://schemas.microsoft.com/office/drawing/2010/main" val="0"/>
              </a:ext>
            </a:extLst>
          </a:blip>
          <a:srcRect b="43136"/>
          <a:stretch/>
        </p:blipFill>
        <p:spPr>
          <a:xfrm>
            <a:off x="0" y="703297"/>
            <a:ext cx="12192000" cy="6174582"/>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089142" y="106346"/>
            <a:ext cx="4673459" cy="830997"/>
          </a:xfrm>
          <a:prstGeom prst="rect">
            <a:avLst/>
          </a:prstGeom>
          <a:noFill/>
        </p:spPr>
        <p:txBody>
          <a:bodyPr wrap="none" rtlCol="0">
            <a:spAutoFit/>
          </a:bodyPr>
          <a:lstStyle/>
          <a:p>
            <a:r>
              <a:rPr lang="en-US" sz="4800" b="1" dirty="0" smtClean="0"/>
              <a:t>THE LAST SUPPER</a:t>
            </a:r>
            <a:endParaRPr lang="es-MX" sz="4800" b="1" dirty="0"/>
          </a:p>
        </p:txBody>
      </p:sp>
    </p:spTree>
    <p:extLst>
      <p:ext uri="{BB962C8B-B14F-4D97-AF65-F5344CB8AC3E}">
        <p14:creationId xmlns:p14="http://schemas.microsoft.com/office/powerpoint/2010/main" val="149834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b="1" dirty="0" smtClean="0"/>
              <a:t>THE LAST SUPPER</a:t>
            </a:r>
            <a:endParaRPr lang="es-MX" sz="4400" b="1" dirty="0"/>
          </a:p>
        </p:txBody>
      </p:sp>
      <p:pic>
        <p:nvPicPr>
          <p:cNvPr id="5" name="c8bkJ-4NMbU"/>
          <p:cNvPicPr>
            <a:picLocks noRot="1" noChangeAspect="1"/>
          </p:cNvPicPr>
          <p:nvPr>
            <a:videoFile r:link="rId1"/>
          </p:nvPr>
        </p:nvPicPr>
        <p:blipFill>
          <a:blip r:embed="rId3"/>
          <a:stretch>
            <a:fillRect/>
          </a:stretch>
        </p:blipFill>
        <p:spPr>
          <a:xfrm>
            <a:off x="1881806" y="1201633"/>
            <a:ext cx="8428383" cy="4740966"/>
          </a:xfrm>
          <a:prstGeom prst="rect">
            <a:avLst/>
          </a:prstGeom>
        </p:spPr>
      </p:pic>
      <p:sp>
        <p:nvSpPr>
          <p:cNvPr id="6" name="TextBox 5"/>
          <p:cNvSpPr txBox="1"/>
          <p:nvPr/>
        </p:nvSpPr>
        <p:spPr>
          <a:xfrm>
            <a:off x="4452729" y="6211669"/>
            <a:ext cx="3286539" cy="646331"/>
          </a:xfrm>
          <a:prstGeom prst="rect">
            <a:avLst/>
          </a:prstGeom>
          <a:noFill/>
        </p:spPr>
        <p:txBody>
          <a:bodyPr wrap="square" rtlCol="0">
            <a:spAutoFit/>
          </a:bodyPr>
          <a:lstStyle/>
          <a:p>
            <a:r>
              <a:rPr lang="en-US" dirty="0">
                <a:hlinkClick r:id="rId4"/>
              </a:rPr>
              <a:t>https://</a:t>
            </a:r>
            <a:r>
              <a:rPr lang="en-US" dirty="0" smtClean="0">
                <a:hlinkClick r:id="rId4"/>
              </a:rPr>
              <a:t>youtu.be/c8bkJ-4NMbU</a:t>
            </a:r>
            <a:endParaRPr lang="en-US" dirty="0" smtClean="0"/>
          </a:p>
          <a:p>
            <a:endParaRPr lang="en-US" dirty="0"/>
          </a:p>
        </p:txBody>
      </p:sp>
    </p:spTree>
    <p:extLst>
      <p:ext uri="{BB962C8B-B14F-4D97-AF65-F5344CB8AC3E}">
        <p14:creationId xmlns:p14="http://schemas.microsoft.com/office/powerpoint/2010/main" val="303370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8288" b="29883"/>
          <a:stretch/>
        </p:blipFill>
        <p:spPr>
          <a:xfrm>
            <a:off x="1" y="503583"/>
            <a:ext cx="12191999" cy="636104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n-US" sz="4400" b="1" dirty="0" smtClean="0"/>
              <a:t>FAMILY CONVERSATION</a:t>
            </a:r>
            <a:endParaRPr lang="es-MX" sz="4400" b="1" dirty="0"/>
          </a:p>
        </p:txBody>
      </p:sp>
      <p:sp>
        <p:nvSpPr>
          <p:cNvPr id="6" name="TextBox 5"/>
          <p:cNvSpPr txBox="1"/>
          <p:nvPr/>
        </p:nvSpPr>
        <p:spPr>
          <a:xfrm>
            <a:off x="715617" y="1546904"/>
            <a:ext cx="5353879" cy="2062103"/>
          </a:xfrm>
          <a:prstGeom prst="rect">
            <a:avLst/>
          </a:prstGeom>
          <a:noFill/>
        </p:spPr>
        <p:txBody>
          <a:bodyPr wrap="square" rtlCol="0">
            <a:spAutoFit/>
          </a:bodyPr>
          <a:lstStyle/>
          <a:p>
            <a:r>
              <a:rPr lang="en-US" sz="3200" b="1" dirty="0"/>
              <a:t>What did Jesus say and do in the video that is the same as what the priest says and does at Mass?</a:t>
            </a:r>
            <a:endParaRPr lang="en-US" sz="3200" b="1" dirty="0"/>
          </a:p>
        </p:txBody>
      </p:sp>
    </p:spTree>
    <p:extLst>
      <p:ext uri="{BB962C8B-B14F-4D97-AF65-F5344CB8AC3E}">
        <p14:creationId xmlns:p14="http://schemas.microsoft.com/office/powerpoint/2010/main" val="209804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ony in the Garden | &quot;And going a little farther, he fell o… | Flickr"/>
          <p:cNvPicPr>
            <a:picLocks noChangeAspect="1"/>
          </p:cNvPicPr>
          <p:nvPr/>
        </p:nvPicPr>
        <p:blipFill rotWithShape="1">
          <a:blip r:embed="rId2">
            <a:extLst>
              <a:ext uri="{28A0092B-C50C-407E-A947-70E740481C1C}">
                <a14:useLocalDpi xmlns:a14="http://schemas.microsoft.com/office/drawing/2010/main" val="0"/>
              </a:ext>
            </a:extLst>
          </a:blip>
          <a:srcRect b="30895"/>
          <a:stretch/>
        </p:blipFill>
        <p:spPr>
          <a:xfrm>
            <a:off x="-15881" y="539261"/>
            <a:ext cx="12207881" cy="6351869"/>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b="1" dirty="0" smtClean="0"/>
              <a:t>AGONY IN THE GARDEN</a:t>
            </a:r>
            <a:endParaRPr lang="es-MX" sz="16600" b="1" dirty="0"/>
          </a:p>
        </p:txBody>
      </p:sp>
    </p:spTree>
    <p:extLst>
      <p:ext uri="{BB962C8B-B14F-4D97-AF65-F5344CB8AC3E}">
        <p14:creationId xmlns:p14="http://schemas.microsoft.com/office/powerpoint/2010/main" val="1565142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18405</TotalTime>
  <Words>490</Words>
  <Application>Microsoft Office PowerPoint</Application>
  <PresentationFormat>Widescreen</PresentationFormat>
  <Paragraphs>36</Paragraphs>
  <Slides>12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152</cp:revision>
  <dcterms:created xsi:type="dcterms:W3CDTF">2021-11-19T16:04:10Z</dcterms:created>
  <dcterms:modified xsi:type="dcterms:W3CDTF">2023-01-20T15:50:52Z</dcterms:modified>
</cp:coreProperties>
</file>