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59" r:id="rId4"/>
    <p:sldId id="260" r:id="rId5"/>
    <p:sldId id="271" r:id="rId6"/>
    <p:sldId id="307" r:id="rId7"/>
    <p:sldId id="262" r:id="rId8"/>
    <p:sldId id="300" r:id="rId9"/>
    <p:sldId id="285" r:id="rId10"/>
    <p:sldId id="301" r:id="rId11"/>
    <p:sldId id="309" r:id="rId12"/>
    <p:sldId id="310" r:id="rId13"/>
    <p:sldId id="304" r:id="rId14"/>
    <p:sldId id="305"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7" autoAdjust="0"/>
    <p:restoredTop sz="94660"/>
  </p:normalViewPr>
  <p:slideViewPr>
    <p:cSldViewPr snapToGrid="0">
      <p:cViewPr varScale="1">
        <p:scale>
          <a:sx n="108" d="100"/>
          <a:sy n="108"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22/10/2024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22/10/2024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22/10/2024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22/10/2024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22/10/2024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22/10/2024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22/10/2024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22/10/2024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22/10/2024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22/10/2024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22/10/2024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22/10/2024</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ministryspark.com/52-bible-coloring-pages/"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ministryspark.com/52-bible-coloring-page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midgetmomma.com/regal-cinemas-summer-movie-schedule/comment-page-2/"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sunfrog1/2179433014/"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andyhay/4250588541"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fromthepews.wordpress.com/2010/08/06/the-transfiguration/"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ministryspark.com/52-bible-coloring-pages/"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ministryspark.com/52-bible-coloring-pages/"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thymindoman.com/reconstructing-mormonisms-and-christianitys-jesus-christ/"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AfTuZeUQ8lw" TargetMode="External"/><Relationship Id="rId2" Type="http://schemas.openxmlformats.org/officeDocument/2006/relationships/slideLayout" Target="../slideLayouts/slideLayout7.xml"/><Relationship Id="rId1" Type="http://schemas.openxmlformats.org/officeDocument/2006/relationships/video" Target="https://www.youtube.com/embed/AfTuZeUQ8lw?feature=oembed"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inting of a person with a blue robe&#10;&#10;Description automatically generated">
            <a:extLst>
              <a:ext uri="{FF2B5EF4-FFF2-40B4-BE49-F238E27FC236}">
                <a16:creationId xmlns:a16="http://schemas.microsoft.com/office/drawing/2014/main" id="{F9F6B8D0-3EFE-3BD7-4C7C-ABDCB0348A9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Subtitle 1"/>
          <p:cNvSpPr>
            <a:spLocks noGrp="1"/>
          </p:cNvSpPr>
          <p:nvPr>
            <p:ph type="subTitle" idx="1"/>
          </p:nvPr>
        </p:nvSpPr>
        <p:spPr>
          <a:xfrm>
            <a:off x="443883" y="5118931"/>
            <a:ext cx="11203620" cy="1544516"/>
          </a:xfrm>
          <a:solidFill>
            <a:schemeClr val="bg1">
              <a:lumMod val="65000"/>
              <a:alpha val="78000"/>
            </a:schemeClr>
          </a:solidFill>
          <a:ln w="19050">
            <a:solidFill>
              <a:schemeClr val="tx1"/>
            </a:solidFill>
          </a:ln>
        </p:spPr>
        <p:txBody>
          <a:bodyPr>
            <a:noAutofit/>
          </a:bodyPr>
          <a:lstStyle/>
          <a:p>
            <a:pPr marL="0" marR="0" algn="ct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CALLED TO LOVE: THE ADVENTURE OF LIFE IN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Topic: God’s Plan to Save Us! </a:t>
            </a:r>
          </a:p>
          <a:p>
            <a:pPr>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 Chosen People - Immaculate Conception - God’s Rescue Mission</a:t>
            </a:r>
          </a:p>
          <a:p>
            <a:pPr marL="0" marR="0" algn="ctr">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A6C6360D-66E7-61B3-87F2-962B0B98B8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462" y="1308292"/>
            <a:ext cx="8388462" cy="1247386"/>
          </a:xfrm>
          <a:prstGeom prst="rect">
            <a:avLst/>
          </a:prstGeom>
        </p:spPr>
      </p:pic>
    </p:spTree>
    <p:extLst>
      <p:ext uri="{BB962C8B-B14F-4D97-AF65-F5344CB8AC3E}">
        <p14:creationId xmlns:p14="http://schemas.microsoft.com/office/powerpoint/2010/main" val="169631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20793" y="5236157"/>
            <a:ext cx="8350413" cy="1300751"/>
          </a:xfrm>
          <a:prstGeom prst="rect">
            <a:avLst/>
          </a:prstGeo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3000" dirty="0">
                <a:solidFill>
                  <a:srgbClr val="FF0000"/>
                </a:solidFill>
                <a:effectLst/>
                <a:latin typeface="+mj-lt"/>
                <a:ea typeface="+mj-ea"/>
                <a:cs typeface="+mj-cs"/>
              </a:rPr>
              <a:t>Genesis 4:1 </a:t>
            </a:r>
          </a:p>
          <a:p>
            <a:pPr algn="ctr">
              <a:lnSpc>
                <a:spcPct val="90000"/>
              </a:lnSpc>
              <a:spcBef>
                <a:spcPct val="0"/>
              </a:spcBef>
              <a:spcAft>
                <a:spcPts val="600"/>
              </a:spcAft>
            </a:pPr>
            <a:r>
              <a:rPr lang="en-US" sz="4100" dirty="0">
                <a:latin typeface="+mj-lt"/>
                <a:ea typeface="+mj-ea"/>
                <a:cs typeface="+mj-cs"/>
              </a:rPr>
              <a:t>Adam and Eve left the Garden of Eden and started a family.</a:t>
            </a:r>
          </a:p>
        </p:txBody>
      </p:sp>
      <p:pic>
        <p:nvPicPr>
          <p:cNvPr id="6" name="Picture 5" descr="A painting of a person holding a sword&#10;&#10;Description automatically generated">
            <a:extLst>
              <a:ext uri="{FF2B5EF4-FFF2-40B4-BE49-F238E27FC236}">
                <a16:creationId xmlns:a16="http://schemas.microsoft.com/office/drawing/2014/main" id="{C1E62F62-8C21-46EB-5199-5AE6EB26BDF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4127241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93D9E8-8C10-15AB-9269-3805F854D392}"/>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569684-CEE0-F935-4558-FE725CD334D1}"/>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a:effectLst/>
                <a:latin typeface="+mj-lt"/>
                <a:ea typeface="+mj-ea"/>
                <a:cs typeface="+mj-cs"/>
              </a:rPr>
              <a:t>Timeline of the Family of God</a:t>
            </a:r>
            <a:endParaRPr lang="en-US" sz="5400" b="1">
              <a:latin typeface="+mj-lt"/>
              <a:ea typeface="+mj-ea"/>
              <a:cs typeface="+mj-cs"/>
            </a:endParaRPr>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6C1661F-832A-4111-3F9F-1BF6F44B4DB8}"/>
              </a:ext>
            </a:extLst>
          </p:cNvPr>
          <p:cNvSpPr txBox="1"/>
          <p:nvPr/>
        </p:nvSpPr>
        <p:spPr>
          <a:xfrm>
            <a:off x="640080" y="2872899"/>
            <a:ext cx="4243589" cy="3320668"/>
          </a:xfrm>
          <a:prstGeom prst="rect">
            <a:avLst/>
          </a:prstGeom>
        </p:spPr>
        <p:txBody>
          <a:bodyPr vert="horz" lIns="91440" tIns="45720" rIns="91440" bIns="45720" rtlCol="0">
            <a:normAutofit/>
          </a:bodyPr>
          <a:lstStyle/>
          <a:p>
            <a:pPr marR="0" algn="ctr">
              <a:lnSpc>
                <a:spcPct val="90000"/>
              </a:lnSpc>
              <a:spcBef>
                <a:spcPts val="0"/>
              </a:spcBef>
              <a:spcAft>
                <a:spcPts val="800"/>
              </a:spcAft>
            </a:pPr>
            <a:r>
              <a:rPr lang="en-US" sz="2200" dirty="0">
                <a:effectLst/>
              </a:rPr>
              <a:t>To prevent all His children from being washed way, God saved one man and his family because they were the only ones left who still loved and obeyed Him.   </a:t>
            </a:r>
          </a:p>
          <a:p>
            <a:pPr marR="0" algn="ctr">
              <a:lnSpc>
                <a:spcPct val="90000"/>
              </a:lnSpc>
              <a:spcBef>
                <a:spcPts val="0"/>
              </a:spcBef>
              <a:spcAft>
                <a:spcPts val="800"/>
              </a:spcAft>
            </a:pPr>
            <a:endParaRPr lang="en-US" sz="2200" dirty="0"/>
          </a:p>
          <a:p>
            <a:pPr marR="0" algn="ctr">
              <a:lnSpc>
                <a:spcPct val="90000"/>
              </a:lnSpc>
              <a:spcBef>
                <a:spcPts val="0"/>
              </a:spcBef>
              <a:spcAft>
                <a:spcPts val="800"/>
              </a:spcAft>
            </a:pPr>
            <a:r>
              <a:rPr lang="en-US" sz="3200" dirty="0">
                <a:effectLst/>
              </a:rPr>
              <a:t>Who was this man?</a:t>
            </a:r>
          </a:p>
          <a:p>
            <a:pPr marR="0" algn="ctr">
              <a:lnSpc>
                <a:spcPct val="90000"/>
              </a:lnSpc>
              <a:spcBef>
                <a:spcPts val="0"/>
              </a:spcBef>
              <a:spcAft>
                <a:spcPts val="800"/>
              </a:spcAft>
            </a:pPr>
            <a:r>
              <a:rPr lang="en-US" sz="3200" dirty="0">
                <a:effectLst/>
              </a:rPr>
              <a:t>Noah</a:t>
            </a:r>
          </a:p>
        </p:txBody>
      </p:sp>
      <p:pic>
        <p:nvPicPr>
          <p:cNvPr id="4" name="Picture 3" descr="Noah builds an ark coloring page">
            <a:extLst>
              <a:ext uri="{FF2B5EF4-FFF2-40B4-BE49-F238E27FC236}">
                <a16:creationId xmlns:a16="http://schemas.microsoft.com/office/drawing/2014/main" id="{2F302417-C816-9FBE-B968-DA4FE2A7D7DA}"/>
              </a:ext>
            </a:extLst>
          </p:cNvPr>
          <p:cNvPicPr>
            <a:picLocks noChangeAspect="1"/>
          </p:cNvPicPr>
          <p:nvPr/>
        </p:nvPicPr>
        <p:blipFill>
          <a:blip r:embed="rId2" cstate="screen">
            <a:extLst>
              <a:ext uri="{28A0092B-C50C-407E-A947-70E740481C1C}">
                <a14:useLocalDpi xmlns:a14="http://schemas.microsoft.com/office/drawing/2010/main"/>
              </a:ext>
            </a:extLst>
          </a:blip>
          <a:srcRect t="10665" r="3" b="12331"/>
          <a:stretch/>
        </p:blipFill>
        <p:spPr bwMode="auto">
          <a:xfrm>
            <a:off x="5650285" y="0"/>
            <a:ext cx="6541715" cy="652194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
        <p:nvSpPr>
          <p:cNvPr id="8" name="TextBox 7">
            <a:extLst>
              <a:ext uri="{FF2B5EF4-FFF2-40B4-BE49-F238E27FC236}">
                <a16:creationId xmlns:a16="http://schemas.microsoft.com/office/drawing/2014/main" id="{E39BF76D-EC69-11BC-AC7C-036A7DF2C904}"/>
              </a:ext>
            </a:extLst>
          </p:cNvPr>
          <p:cNvSpPr txBox="1"/>
          <p:nvPr/>
        </p:nvSpPr>
        <p:spPr>
          <a:xfrm>
            <a:off x="6752492" y="6392008"/>
            <a:ext cx="5213839" cy="723275"/>
          </a:xfrm>
          <a:prstGeom prst="rect">
            <a:avLst/>
          </a:prstGeom>
          <a:noFill/>
        </p:spPr>
        <p:txBody>
          <a:bodyPr wrap="square" rtlCol="0">
            <a:spAutoFit/>
          </a:bodyPr>
          <a:lstStyle/>
          <a:p>
            <a:pPr>
              <a:spcAft>
                <a:spcPts val="600"/>
              </a:spcAft>
            </a:pPr>
            <a:r>
              <a:rPr lang="en-US"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https://ministryspark.com/52-bible-coloring-pages/</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US"/>
          </a:p>
        </p:txBody>
      </p:sp>
    </p:spTree>
    <p:extLst>
      <p:ext uri="{BB962C8B-B14F-4D97-AF65-F5344CB8AC3E}">
        <p14:creationId xmlns:p14="http://schemas.microsoft.com/office/powerpoint/2010/main" val="247916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4D38E1-6E83-1A86-82C2-6B96E92030AD}"/>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1D32712-6707-29E9-884A-746DD1C6B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A88070A-75FE-6D6C-4E05-61AE1BA4EFB7}"/>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a:effectLst/>
                <a:latin typeface="+mj-lt"/>
                <a:ea typeface="+mj-ea"/>
                <a:cs typeface="+mj-cs"/>
              </a:rPr>
              <a:t>Timeline of the Family of God</a:t>
            </a:r>
            <a:endParaRPr lang="en-US" sz="5400" b="1">
              <a:latin typeface="+mj-lt"/>
              <a:ea typeface="+mj-ea"/>
              <a:cs typeface="+mj-cs"/>
            </a:endParaRPr>
          </a:p>
        </p:txBody>
      </p:sp>
      <p:sp>
        <p:nvSpPr>
          <p:cNvPr id="25" name="sketchy line">
            <a:extLst>
              <a:ext uri="{FF2B5EF4-FFF2-40B4-BE49-F238E27FC236}">
                <a16:creationId xmlns:a16="http://schemas.microsoft.com/office/drawing/2014/main" id="{2519CAFD-84DB-4562-1134-02E881A73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22FD8D-C905-96BC-9B02-7E5C4624558D}"/>
              </a:ext>
            </a:extLst>
          </p:cNvPr>
          <p:cNvSpPr txBox="1"/>
          <p:nvPr/>
        </p:nvSpPr>
        <p:spPr>
          <a:xfrm>
            <a:off x="640080" y="2872899"/>
            <a:ext cx="4243589" cy="3320668"/>
          </a:xfrm>
          <a:prstGeom prst="rect">
            <a:avLst/>
          </a:prstGeom>
        </p:spPr>
        <p:txBody>
          <a:bodyPr vert="horz" lIns="91440" tIns="45720" rIns="91440" bIns="45720" rtlCol="0">
            <a:normAutofit lnSpcReduction="10000"/>
          </a:bodyPr>
          <a:lstStyle/>
          <a:p>
            <a:pPr algn="ctr"/>
            <a:r>
              <a:rPr lang="en-US" dirty="0"/>
              <a:t>Even after the great flood, people kept choosing to turn away from God and even invented false gods to worship instead of their loving Divine Father. Yet, God was very patient. </a:t>
            </a:r>
          </a:p>
          <a:p>
            <a:pPr algn="ctr"/>
            <a:endParaRPr lang="en-US" dirty="0"/>
          </a:p>
          <a:p>
            <a:pPr algn="ctr"/>
            <a:r>
              <a:rPr lang="en-US" dirty="0"/>
              <a:t>Finally, after many generations had come and gone, God chose to speak to a man called Abram. Abram’s family would be special to God. God would call them His Chosen People.</a:t>
            </a:r>
          </a:p>
          <a:p>
            <a:pPr algn="ctr"/>
            <a:endParaRPr lang="en-US" dirty="0"/>
          </a:p>
          <a:p>
            <a:pPr algn="ctr"/>
            <a:r>
              <a:rPr lang="en-US" b="1" u="sng" dirty="0"/>
              <a:t>Read:</a:t>
            </a:r>
            <a:r>
              <a:rPr lang="en-US" b="1" dirty="0"/>
              <a:t> </a:t>
            </a:r>
            <a:r>
              <a:rPr lang="en-US" dirty="0">
                <a:solidFill>
                  <a:srgbClr val="FF0000"/>
                </a:solidFill>
              </a:rPr>
              <a:t>Genesis 12:1-3</a:t>
            </a:r>
          </a:p>
          <a:p>
            <a:endParaRPr lang="en-US" dirty="0"/>
          </a:p>
        </p:txBody>
      </p:sp>
      <p:sp>
        <p:nvSpPr>
          <p:cNvPr id="8" name="TextBox 7">
            <a:extLst>
              <a:ext uri="{FF2B5EF4-FFF2-40B4-BE49-F238E27FC236}">
                <a16:creationId xmlns:a16="http://schemas.microsoft.com/office/drawing/2014/main" id="{4D3F4D00-2E63-DF6B-C2AA-7F6F93666380}"/>
              </a:ext>
            </a:extLst>
          </p:cNvPr>
          <p:cNvSpPr txBox="1"/>
          <p:nvPr/>
        </p:nvSpPr>
        <p:spPr>
          <a:xfrm>
            <a:off x="6752492" y="6392008"/>
            <a:ext cx="5213839" cy="723275"/>
          </a:xfrm>
          <a:prstGeom prst="rect">
            <a:avLst/>
          </a:prstGeom>
          <a:noFill/>
        </p:spPr>
        <p:txBody>
          <a:bodyPr wrap="square" rtlCol="0">
            <a:spAutoFit/>
          </a:bodyPr>
          <a:lstStyle/>
          <a:p>
            <a:pPr>
              <a:spcAft>
                <a:spcPts val="600"/>
              </a:spcAft>
            </a:pPr>
            <a:r>
              <a:rPr lang="en-US"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https://ministryspark.com/52-bible-coloring-pages/</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US"/>
          </a:p>
        </p:txBody>
      </p:sp>
      <p:pic>
        <p:nvPicPr>
          <p:cNvPr id="2" name="Picture 1" descr="Abram travels to a new home coloring page">
            <a:extLst>
              <a:ext uri="{FF2B5EF4-FFF2-40B4-BE49-F238E27FC236}">
                <a16:creationId xmlns:a16="http://schemas.microsoft.com/office/drawing/2014/main" id="{692B9D31-C653-5F19-B4A7-4F442570107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27952" y="-748774"/>
            <a:ext cx="6442582" cy="8052026"/>
          </a:xfrm>
          <a:prstGeom prst="rect">
            <a:avLst/>
          </a:prstGeom>
          <a:noFill/>
          <a:ln>
            <a:noFill/>
          </a:ln>
        </p:spPr>
      </p:pic>
    </p:spTree>
    <p:extLst>
      <p:ext uri="{BB962C8B-B14F-4D97-AF65-F5344CB8AC3E}">
        <p14:creationId xmlns:p14="http://schemas.microsoft.com/office/powerpoint/2010/main" val="3742652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a:latin typeface="+mj-lt"/>
                <a:ea typeface="+mj-ea"/>
                <a:cs typeface="+mj-cs"/>
              </a:rPr>
              <a:t> </a:t>
            </a:r>
            <a:r>
              <a:rPr lang="en-US" sz="5400" b="1">
                <a:latin typeface="+mj-lt"/>
                <a:ea typeface="+mj-ea"/>
                <a:cs typeface="+mj-cs"/>
              </a:rPr>
              <a:t>Mission Activity</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05C2078-4399-3E24-CAE4-A3A8A3903E2F}"/>
              </a:ext>
            </a:extLst>
          </p:cNvPr>
          <p:cNvSpPr txBox="1"/>
          <p:nvPr/>
        </p:nvSpPr>
        <p:spPr>
          <a:xfrm>
            <a:off x="640080" y="2872899"/>
            <a:ext cx="4243589" cy="3320668"/>
          </a:xfrm>
          <a:prstGeom prst="rect">
            <a:avLst/>
          </a:prstGeom>
        </p:spPr>
        <p:txBody>
          <a:bodyPr vert="horz" lIns="91440" tIns="45720" rIns="91440" bIns="45720" rtlCol="0">
            <a:normAutofit fontScale="92500" lnSpcReduction="10000"/>
          </a:bodyPr>
          <a:lstStyle/>
          <a:p>
            <a:pPr marR="0">
              <a:lnSpc>
                <a:spcPct val="90000"/>
              </a:lnSpc>
              <a:spcBef>
                <a:spcPts val="0"/>
              </a:spcBef>
              <a:spcAft>
                <a:spcPts val="800"/>
              </a:spcAft>
            </a:pPr>
            <a:r>
              <a:rPr lang="en-US" sz="1600" dirty="0">
                <a:effectLst/>
              </a:rPr>
              <a:t>Your Family At-Home Mission is to:</a:t>
            </a:r>
          </a:p>
          <a:p>
            <a:pPr marL="457200" marR="0" indent="-342900">
              <a:lnSpc>
                <a:spcPct val="90000"/>
              </a:lnSpc>
              <a:spcBef>
                <a:spcPts val="0"/>
              </a:spcBef>
              <a:spcAft>
                <a:spcPts val="800"/>
              </a:spcAft>
              <a:buFont typeface="+mj-lt"/>
              <a:buAutoNum type="arabicPeriod"/>
            </a:pPr>
            <a:r>
              <a:rPr lang="en-US" sz="1600" dirty="0">
                <a:effectLst/>
              </a:rPr>
              <a:t>Get ready to share about your family’s plan to celebrate the Birth of Christ on Christmas Day and during the whole Christmas Season at Week 3’s gathering of families.</a:t>
            </a:r>
          </a:p>
          <a:p>
            <a:pPr marL="457200" marR="0" indent="-342900">
              <a:lnSpc>
                <a:spcPct val="90000"/>
              </a:lnSpc>
              <a:spcBef>
                <a:spcPts val="0"/>
              </a:spcBef>
              <a:spcAft>
                <a:spcPts val="800"/>
              </a:spcAft>
              <a:buFont typeface="+mj-lt"/>
              <a:buAutoNum type="arabicPeriod"/>
            </a:pPr>
            <a:r>
              <a:rPr lang="en-US" sz="1600" dirty="0">
                <a:effectLst/>
              </a:rPr>
              <a:t>Have a Family Movie Night! </a:t>
            </a:r>
          </a:p>
          <a:p>
            <a:pPr marL="457200" marR="0" indent="-342900">
              <a:lnSpc>
                <a:spcPct val="90000"/>
              </a:lnSpc>
              <a:spcBef>
                <a:spcPts val="0"/>
              </a:spcBef>
              <a:spcAft>
                <a:spcPts val="800"/>
              </a:spcAft>
              <a:buFont typeface="+mj-lt"/>
              <a:buAutoNum type="arabicPeriod"/>
            </a:pPr>
            <a:r>
              <a:rPr lang="en-US" sz="1600" dirty="0">
                <a:effectLst/>
              </a:rPr>
              <a:t>Watch the videos about the                    Immaculate Conception &amp; Christmas. </a:t>
            </a:r>
          </a:p>
          <a:p>
            <a:pPr marL="457200" marR="0" indent="-342900">
              <a:lnSpc>
                <a:spcPct val="90000"/>
              </a:lnSpc>
              <a:spcBef>
                <a:spcPts val="0"/>
              </a:spcBef>
              <a:spcAft>
                <a:spcPts val="800"/>
              </a:spcAft>
              <a:buFont typeface="+mj-lt"/>
              <a:buAutoNum type="arabicPeriod"/>
            </a:pPr>
            <a:r>
              <a:rPr lang="en-US" sz="1600" dirty="0">
                <a:effectLst/>
              </a:rPr>
              <a:t>Bring in food or small gifts items for the homeless, elderly or another ministry such as </a:t>
            </a:r>
            <a:r>
              <a:rPr lang="en-US" sz="1600" i="1" dirty="0">
                <a:effectLst/>
              </a:rPr>
              <a:t>Walking with Moms in Need</a:t>
            </a:r>
            <a:r>
              <a:rPr lang="en-US" sz="1600" dirty="0">
                <a:effectLst/>
              </a:rPr>
              <a:t>. </a:t>
            </a:r>
          </a:p>
          <a:p>
            <a:pPr marL="457200" marR="0" indent="-342900">
              <a:lnSpc>
                <a:spcPct val="90000"/>
              </a:lnSpc>
              <a:spcBef>
                <a:spcPts val="0"/>
              </a:spcBef>
              <a:spcAft>
                <a:spcPts val="800"/>
              </a:spcAft>
              <a:buFont typeface="+mj-lt"/>
              <a:buAutoNum type="arabicPeriod"/>
            </a:pPr>
            <a:r>
              <a:rPr lang="en-US" sz="1600" dirty="0">
                <a:effectLst/>
              </a:rPr>
              <a:t>Gather around your home altar and pray a decade of the Rosary together, meditating on the Third Joyful Mystery, The Birth of Our Lord</a:t>
            </a:r>
          </a:p>
          <a:p>
            <a:pPr indent="-228600">
              <a:lnSpc>
                <a:spcPct val="90000"/>
              </a:lnSpc>
              <a:buFont typeface="Arial" panose="020B0604020202020204" pitchFamily="34" charset="0"/>
              <a:buChar char="•"/>
            </a:pPr>
            <a:endParaRPr lang="en-US" sz="1200" dirty="0"/>
          </a:p>
        </p:txBody>
      </p:sp>
      <p:pic>
        <p:nvPicPr>
          <p:cNvPr id="7" name="Picture 6" descr="Movie tickets and popcorn&#10;&#10;Description automatically generated">
            <a:extLst>
              <a:ext uri="{FF2B5EF4-FFF2-40B4-BE49-F238E27FC236}">
                <a16:creationId xmlns:a16="http://schemas.microsoft.com/office/drawing/2014/main" id="{85C4EE6C-6C42-DBDA-2ABD-3AC4CEA5FB60}"/>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8891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tatue of a person&#10;&#10;Description automatically generated">
            <a:extLst>
              <a:ext uri="{FF2B5EF4-FFF2-40B4-BE49-F238E27FC236}">
                <a16:creationId xmlns:a16="http://schemas.microsoft.com/office/drawing/2014/main" id="{84218BC7-22A3-EECD-E6B0-77616DD3380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2"/>
            <a:ext cx="5410198" cy="6858002"/>
          </a:xfrm>
          <a:prstGeom prst="rect">
            <a:avLst/>
          </a:prstGeom>
        </p:spPr>
      </p:pic>
      <p:sp useBgFill="1">
        <p:nvSpPr>
          <p:cNvPr id="30" name="Rectangle 29">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931066" y="379428"/>
            <a:ext cx="7162041" cy="155930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solidFill>
                  <a:schemeClr val="accent1">
                    <a:lumMod val="50000"/>
                  </a:schemeClr>
                </a:solidFill>
                <a:latin typeface="Acumin Pro" panose="020B0804020202020204" pitchFamily="34" charset="0"/>
                <a:ea typeface="+mj-ea"/>
                <a:cs typeface="+mj-cs"/>
              </a:rPr>
              <a:t>ADVENT FAMILY PRAYER</a:t>
            </a:r>
          </a:p>
        </p:txBody>
      </p:sp>
      <p:sp>
        <p:nvSpPr>
          <p:cNvPr id="2" name="TextBox 1">
            <a:extLst>
              <a:ext uri="{FF2B5EF4-FFF2-40B4-BE49-F238E27FC236}">
                <a16:creationId xmlns:a16="http://schemas.microsoft.com/office/drawing/2014/main" id="{8212CF20-F76F-1F4E-81EB-F741BF4A59E8}"/>
              </a:ext>
            </a:extLst>
          </p:cNvPr>
          <p:cNvSpPr txBox="1"/>
          <p:nvPr/>
        </p:nvSpPr>
        <p:spPr>
          <a:xfrm>
            <a:off x="6087291" y="2318158"/>
            <a:ext cx="5275366" cy="4183486"/>
          </a:xfrm>
          <a:prstGeom prst="rect">
            <a:avLst/>
          </a:prstGeom>
        </p:spPr>
        <p:txBody>
          <a:bodyPr vert="horz" lIns="91440" tIns="45720" rIns="91440" bIns="45720" rtlCol="0" anchor="ctr">
            <a:normAutofit fontScale="92500" lnSpcReduction="10000"/>
          </a:bodyPr>
          <a:lstStyle/>
          <a:p>
            <a:pPr marR="0" algn="ctr">
              <a:lnSpc>
                <a:spcPct val="90000"/>
              </a:lnSpc>
              <a:spcBef>
                <a:spcPts val="0"/>
              </a:spcBef>
              <a:spcAft>
                <a:spcPts val="800"/>
              </a:spcAft>
            </a:pPr>
            <a:r>
              <a:rPr lang="en-US" sz="2600" dirty="0">
                <a:effectLst/>
              </a:rPr>
              <a:t>God of Love,                                                       Your Son, Jesus, is your greatest            gift to us. </a:t>
            </a:r>
          </a:p>
          <a:p>
            <a:pPr marR="0" algn="ctr">
              <a:lnSpc>
                <a:spcPct val="90000"/>
              </a:lnSpc>
              <a:spcBef>
                <a:spcPts val="0"/>
              </a:spcBef>
              <a:spcAft>
                <a:spcPts val="800"/>
              </a:spcAft>
            </a:pPr>
            <a:r>
              <a:rPr lang="en-US" sz="2600" dirty="0">
                <a:effectLst/>
              </a:rPr>
              <a:t>He is a sign of Your love. </a:t>
            </a:r>
          </a:p>
          <a:p>
            <a:pPr marR="0" algn="ctr">
              <a:lnSpc>
                <a:spcPct val="90000"/>
              </a:lnSpc>
              <a:spcBef>
                <a:spcPts val="0"/>
              </a:spcBef>
              <a:spcAft>
                <a:spcPts val="800"/>
              </a:spcAft>
            </a:pPr>
            <a:r>
              <a:rPr lang="en-US" sz="2600" dirty="0">
                <a:effectLst/>
              </a:rPr>
              <a:t>Help us walk in that love during the weeks of Advent,  as we wait and prepare for His coming. </a:t>
            </a:r>
          </a:p>
          <a:p>
            <a:pPr marR="0" algn="ctr">
              <a:lnSpc>
                <a:spcPct val="90000"/>
              </a:lnSpc>
              <a:spcBef>
                <a:spcPts val="0"/>
              </a:spcBef>
              <a:spcAft>
                <a:spcPts val="800"/>
              </a:spcAft>
            </a:pPr>
            <a:r>
              <a:rPr lang="en-US" sz="2600" dirty="0">
                <a:effectLst/>
              </a:rPr>
              <a:t>We pray in the name of Jesus, our Savior. </a:t>
            </a:r>
          </a:p>
          <a:p>
            <a:pPr marR="0" algn="ctr">
              <a:lnSpc>
                <a:spcPct val="90000"/>
              </a:lnSpc>
              <a:spcBef>
                <a:spcPts val="0"/>
              </a:spcBef>
              <a:spcAft>
                <a:spcPts val="800"/>
              </a:spcAft>
            </a:pPr>
            <a:r>
              <a:rPr lang="en-US" sz="2600" dirty="0">
                <a:effectLst/>
              </a:rPr>
              <a:t>O Mary conceived without sin,               pray for us who have recourse to thee.</a:t>
            </a:r>
          </a:p>
          <a:p>
            <a:pPr marR="0" algn="ctr">
              <a:lnSpc>
                <a:spcPct val="90000"/>
              </a:lnSpc>
              <a:spcBef>
                <a:spcPts val="0"/>
              </a:spcBef>
              <a:spcAft>
                <a:spcPts val="800"/>
              </a:spcAft>
            </a:pPr>
            <a:r>
              <a:rPr lang="en-US" sz="2600" dirty="0">
                <a:effectLst/>
              </a:rPr>
              <a:t>In the Name of the Father,…</a:t>
            </a:r>
          </a:p>
          <a:p>
            <a:pPr indent="-228600">
              <a:lnSpc>
                <a:spcPct val="90000"/>
              </a:lnSpc>
              <a:buFont typeface="Arial" panose="020B0604020202020204" pitchFamily="34" charset="0"/>
              <a:buChar char="•"/>
            </a:pPr>
            <a:endParaRPr lang="en-US" sz="1900" dirty="0"/>
          </a:p>
        </p:txBody>
      </p:sp>
    </p:spTree>
    <p:extLst>
      <p:ext uri="{BB962C8B-B14F-4D97-AF65-F5344CB8AC3E}">
        <p14:creationId xmlns:p14="http://schemas.microsoft.com/office/powerpoint/2010/main" val="31185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tatue of a person holding a flower&#10;&#10;Description automatically generated">
            <a:extLst>
              <a:ext uri="{FF2B5EF4-FFF2-40B4-BE49-F238E27FC236}">
                <a16:creationId xmlns:a16="http://schemas.microsoft.com/office/drawing/2014/main" id="{8E6D1770-6DA3-5DB6-5087-D308BBE6AC18}"/>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371094" y="1017119"/>
            <a:ext cx="5643207" cy="11247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6000" b="1" cap="all" baseline="30000" dirty="0"/>
              <a:t>Opening Prayer</a:t>
            </a:r>
            <a:endParaRPr lang="en-US" sz="6000" cap="all" baseline="30000" dirty="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371094" y="2443480"/>
            <a:ext cx="7123215" cy="3920490"/>
          </a:xfrm>
          <a:prstGeom prst="rect">
            <a:avLst/>
          </a:prstGeom>
        </p:spPr>
        <p:txBody>
          <a:bodyPr vert="horz" lIns="91440" tIns="45720" rIns="91440" bIns="45720" rtlCol="0" anchor="t">
            <a:normAutofit fontScale="92500"/>
          </a:bodyPr>
          <a:lstStyle/>
          <a:p>
            <a:pPr>
              <a:lnSpc>
                <a:spcPct val="90000"/>
              </a:lnSpc>
              <a:spcAft>
                <a:spcPts val="600"/>
              </a:spcAft>
            </a:pPr>
            <a:r>
              <a:rPr lang="en-US" sz="2400" dirty="0"/>
              <a:t>Lord Jesus Christ, we entrust our family to You and ask for Your blessing and protection. </a:t>
            </a:r>
          </a:p>
          <a:p>
            <a:pPr>
              <a:lnSpc>
                <a:spcPct val="90000"/>
              </a:lnSpc>
              <a:spcAft>
                <a:spcPts val="600"/>
              </a:spcAft>
            </a:pPr>
            <a:endParaRPr lang="en-US" sz="2400" dirty="0"/>
          </a:p>
          <a:p>
            <a:pPr>
              <a:lnSpc>
                <a:spcPct val="90000"/>
              </a:lnSpc>
              <a:spcAft>
                <a:spcPts val="600"/>
              </a:spcAft>
            </a:pPr>
            <a:r>
              <a:rPr lang="en-US" sz="2400" dirty="0"/>
              <a:t>We love You Lord Jesus with all our hearts, and we ask that You help our family to become more like the Holy Family.</a:t>
            </a:r>
          </a:p>
          <a:p>
            <a:pPr>
              <a:lnSpc>
                <a:spcPct val="90000"/>
              </a:lnSpc>
              <a:spcAft>
                <a:spcPts val="600"/>
              </a:spcAft>
            </a:pPr>
            <a:endParaRPr lang="en-US" sz="2400" dirty="0"/>
          </a:p>
          <a:p>
            <a:pPr>
              <a:lnSpc>
                <a:spcPct val="90000"/>
              </a:lnSpc>
              <a:spcAft>
                <a:spcPts val="600"/>
              </a:spcAft>
            </a:pPr>
            <a:r>
              <a:rPr lang="en-US" sz="2400" dirty="0"/>
              <a:t>Help us to be kind, loving, and patient with one another.</a:t>
            </a:r>
          </a:p>
          <a:p>
            <a:pPr>
              <a:lnSpc>
                <a:spcPct val="90000"/>
              </a:lnSpc>
              <a:spcAft>
                <a:spcPts val="600"/>
              </a:spcAft>
            </a:pPr>
            <a:endParaRPr lang="en-US" sz="2400" dirty="0"/>
          </a:p>
          <a:p>
            <a:pPr>
              <a:lnSpc>
                <a:spcPct val="90000"/>
              </a:lnSpc>
              <a:spcAft>
                <a:spcPts val="600"/>
              </a:spcAft>
            </a:pPr>
            <a:r>
              <a:rPr lang="en-US" sz="2400" dirty="0"/>
              <a:t>Give us all the grace we need to become saints and Your faithful disciples. Amen.</a:t>
            </a:r>
          </a:p>
        </p:txBody>
      </p:sp>
      <p:sp>
        <p:nvSpPr>
          <p:cNvPr id="8" name="TextBox 7">
            <a:extLst>
              <a:ext uri="{FF2B5EF4-FFF2-40B4-BE49-F238E27FC236}">
                <a16:creationId xmlns:a16="http://schemas.microsoft.com/office/drawing/2014/main" id="{4BFE00CF-5A94-DE5F-DB69-D4E1FEB760B1}"/>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sunfrog1/217943301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468E14-647B-1D4A-6B0E-D8C85EDC1281}"/>
              </a:ext>
            </a:extLst>
          </p:cNvPr>
          <p:cNvPicPr>
            <a:picLocks noChangeAspect="1"/>
          </p:cNvPicPr>
          <p:nvPr/>
        </p:nvPicPr>
        <p:blipFill>
          <a:blip r:embed="rId2" cstate="screen">
            <a:alphaModFix amt="20000"/>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1" y="539261"/>
            <a:ext cx="12191999" cy="6369586"/>
          </a:xfrm>
          <a:prstGeom prst="rect">
            <a:avLst/>
          </a:prstGeom>
        </p:spPr>
      </p:pic>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120544" y="146245"/>
            <a:ext cx="5950912"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cap="all" baseline="30000" dirty="0">
                <a:solidFill>
                  <a:schemeClr val="bg1"/>
                </a:solidFill>
                <a:latin typeface="Antenna Black" panose="02000505000000020004" pitchFamily="2" charset="0"/>
              </a:rPr>
              <a:t>Ice Breaker</a:t>
            </a:r>
          </a:p>
        </p:txBody>
      </p:sp>
      <p:sp>
        <p:nvSpPr>
          <p:cNvPr id="7" name="TextBox 6"/>
          <p:cNvSpPr txBox="1"/>
          <p:nvPr/>
        </p:nvSpPr>
        <p:spPr>
          <a:xfrm>
            <a:off x="3059978" y="428371"/>
            <a:ext cx="6072043" cy="1200329"/>
          </a:xfrm>
          <a:prstGeom prst="rect">
            <a:avLst/>
          </a:prstGeom>
          <a:noFill/>
        </p:spPr>
        <p:txBody>
          <a:bodyPr wrap="square" rtlCol="0">
            <a:spAutoFit/>
          </a:bodyPr>
          <a:lstStyle/>
          <a:p>
            <a:pPr algn="ctr"/>
            <a:endParaRPr lang="en-US" sz="4000" dirty="0"/>
          </a:p>
          <a:p>
            <a:pPr algn="ctr"/>
            <a:r>
              <a:rPr lang="en-US" sz="3200" b="1" i="1" dirty="0">
                <a:effectLst/>
                <a:latin typeface="Calibri" panose="020F0502020204030204" pitchFamily="34" charset="0"/>
                <a:ea typeface="Calibri" panose="020F0502020204030204" pitchFamily="34" charset="0"/>
                <a:cs typeface="Times New Roman" panose="02020603050405020304" pitchFamily="18" charset="0"/>
              </a:rPr>
              <a:t>Snowball Blessings Toss</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8000" b="1" dirty="0">
              <a:solidFill>
                <a:srgbClr val="FF0000"/>
              </a:solidFill>
            </a:endParaRPr>
          </a:p>
        </p:txBody>
      </p:sp>
      <p:sp>
        <p:nvSpPr>
          <p:cNvPr id="2" name="TextBox 1">
            <a:extLst>
              <a:ext uri="{FF2B5EF4-FFF2-40B4-BE49-F238E27FC236}">
                <a16:creationId xmlns:a16="http://schemas.microsoft.com/office/drawing/2014/main" id="{23320AC3-5C4F-D793-96A7-7C1B24CB2649}"/>
              </a:ext>
            </a:extLst>
          </p:cNvPr>
          <p:cNvSpPr txBox="1"/>
          <p:nvPr/>
        </p:nvSpPr>
        <p:spPr>
          <a:xfrm>
            <a:off x="243840" y="1739590"/>
            <a:ext cx="6156960" cy="5032403"/>
          </a:xfrm>
          <a:prstGeom prst="rect">
            <a:avLst/>
          </a:prstGeom>
          <a:noFill/>
        </p:spPr>
        <p:txBody>
          <a:bodyPr wrap="square" rtlCol="0">
            <a:spAutoFit/>
          </a:bodyPr>
          <a:lstStyle/>
          <a:p>
            <a:pPr marL="342900" marR="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Family members write a blessing, positive quote from the Bible, word of encouragement, or younger children can draw a positive picture on a white piece of paper. </a:t>
            </a:r>
          </a:p>
          <a:p>
            <a:pPr marL="342900" marR="0" indent="-342900">
              <a:lnSpc>
                <a:spcPct val="107000"/>
              </a:lnSpc>
              <a:spcBef>
                <a:spcPts val="0"/>
              </a:spcBef>
              <a:spcAft>
                <a:spcPts val="0"/>
              </a:spcAft>
              <a:buFont typeface="+mj-lt"/>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Each person crumples up his/her own sheet to make a “snowball blessing.” </a:t>
            </a:r>
          </a:p>
          <a:p>
            <a:pPr marL="342900" marR="0" indent="-342900">
              <a:lnSpc>
                <a:spcPct val="107000"/>
              </a:lnSpc>
              <a:spcBef>
                <a:spcPts val="0"/>
              </a:spcBef>
              <a:spcAft>
                <a:spcPts val="0"/>
              </a:spcAft>
              <a:buFont typeface="+mj-lt"/>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Then, ready … aim … FIRE! Everyone throws the paper snowball and then watch the blessings fly across the room both figuratively and literally.</a:t>
            </a:r>
          </a:p>
          <a:p>
            <a:pPr marL="342900" marR="0" indent="-342900">
              <a:lnSpc>
                <a:spcPct val="107000"/>
              </a:lnSpc>
              <a:spcBef>
                <a:spcPts val="0"/>
              </a:spcBef>
              <a:spcAft>
                <a:spcPts val="0"/>
              </a:spcAft>
              <a:buFont typeface="+mj-lt"/>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After a minute or two, stop the chaos and have each person pick up one random “snowball.” </a:t>
            </a:r>
          </a:p>
          <a:p>
            <a:pPr marL="342900" marR="0" indent="-342900">
              <a:lnSpc>
                <a:spcPct val="107000"/>
              </a:lnSpc>
              <a:spcBef>
                <a:spcPts val="0"/>
              </a:spcBef>
              <a:spcAft>
                <a:spcPts val="0"/>
              </a:spcAft>
              <a:buFont typeface="+mj-lt"/>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Families sit in a circle to open and read the notes out loud. </a:t>
            </a:r>
          </a:p>
          <a:p>
            <a:pPr marL="342900" marR="0" indent="-342900">
              <a:lnSpc>
                <a:spcPct val="107000"/>
              </a:lnSpc>
              <a:spcBef>
                <a:spcPts val="0"/>
              </a:spcBef>
              <a:spcAft>
                <a:spcPts val="0"/>
              </a:spcAft>
              <a:buFont typeface="+mj-lt"/>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Take them home so families can reference them when they need a joyful blessing!              </a:t>
            </a:r>
          </a:p>
          <a:p>
            <a:pPr marR="0">
              <a:lnSpc>
                <a:spcPct val="107000"/>
              </a:lnSpc>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Adapted from www.weareteachers.com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A5E5AAD-B3C0-9D2B-6604-105583FD075D}"/>
              </a:ext>
            </a:extLst>
          </p:cNvPr>
          <p:cNvSpPr txBox="1"/>
          <p:nvPr/>
        </p:nvSpPr>
        <p:spPr>
          <a:xfrm>
            <a:off x="1710964" y="6925236"/>
            <a:ext cx="8770069" cy="230832"/>
          </a:xfrm>
          <a:prstGeom prst="rect">
            <a:avLst/>
          </a:prstGeom>
          <a:noFill/>
        </p:spPr>
        <p:txBody>
          <a:bodyPr wrap="square" rtlCol="0">
            <a:spAutoFit/>
          </a:bodyPr>
          <a:lstStyle/>
          <a:p>
            <a:r>
              <a:rPr lang="en-US" sz="900">
                <a:hlinkClick r:id="rId3" tooltip="https://www.flickr.com/photos/andyhay/4250588541"/>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7573" y="1237228"/>
            <a:ext cx="4368602" cy="103209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a:latin typeface="+mj-lt"/>
                <a:ea typeface="+mj-ea"/>
                <a:cs typeface="+mj-cs"/>
              </a:rPr>
              <a:t> </a:t>
            </a:r>
            <a:r>
              <a:rPr lang="en-US" sz="5400" b="1" dirty="0">
                <a:latin typeface="+mj-lt"/>
                <a:ea typeface="+mj-ea"/>
                <a:cs typeface="+mj-cs"/>
              </a:rPr>
              <a:t>REVIEW</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40080" y="2872899"/>
            <a:ext cx="4243589" cy="3320668"/>
          </a:xfrm>
          <a:prstGeom prst="rect">
            <a:avLst/>
          </a:prstGeom>
        </p:spPr>
        <p:txBody>
          <a:bodyPr vert="horz" lIns="91440" tIns="45720" rIns="91440" bIns="45720" rtlCol="0">
            <a:normAutofit/>
          </a:bodyPr>
          <a:lstStyle/>
          <a:p>
            <a:pPr marR="0">
              <a:lnSpc>
                <a:spcPct val="90000"/>
              </a:lnSpc>
              <a:spcBef>
                <a:spcPts val="0"/>
              </a:spcBef>
              <a:spcAft>
                <a:spcPts val="800"/>
              </a:spcAft>
            </a:pPr>
            <a:r>
              <a:rPr lang="en-US" sz="2200" dirty="0">
                <a:effectLst/>
              </a:rPr>
              <a:t>We are going to review                 what the Old Testament teaches about God’s promise to send a Savior to rescue us and bring us fully back into His Family! </a:t>
            </a:r>
          </a:p>
          <a:p>
            <a:pPr marR="0">
              <a:lnSpc>
                <a:spcPct val="90000"/>
              </a:lnSpc>
              <a:spcBef>
                <a:spcPts val="0"/>
              </a:spcBef>
              <a:spcAft>
                <a:spcPts val="800"/>
              </a:spcAft>
            </a:pPr>
            <a:endParaRPr lang="en-US" sz="2200" dirty="0">
              <a:effectLst/>
            </a:endParaRPr>
          </a:p>
          <a:p>
            <a:pPr marR="0">
              <a:lnSpc>
                <a:spcPct val="90000"/>
              </a:lnSpc>
              <a:spcBef>
                <a:spcPts val="0"/>
              </a:spcBef>
              <a:spcAft>
                <a:spcPts val="800"/>
              </a:spcAft>
            </a:pPr>
            <a:r>
              <a:rPr lang="en-US" sz="2200" dirty="0">
                <a:effectLst/>
              </a:rPr>
              <a:t>We will begin by making our own Timeline of the Family of God.</a:t>
            </a:r>
          </a:p>
        </p:txBody>
      </p:sp>
      <p:pic>
        <p:nvPicPr>
          <p:cNvPr id="6" name="Picture 5" descr="A painting of a group of people&#10;&#10;Description automatically generated">
            <a:extLst>
              <a:ext uri="{FF2B5EF4-FFF2-40B4-BE49-F238E27FC236}">
                <a16:creationId xmlns:a16="http://schemas.microsoft.com/office/drawing/2014/main" id="{211FE71B-9826-C69D-B7F7-646EF7DF57B6}"/>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1633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0080" y="2872899"/>
            <a:ext cx="4243589" cy="3320668"/>
          </a:xfrm>
          <a:prstGeom prst="rect">
            <a:avLst/>
          </a:prstGeom>
        </p:spPr>
        <p:txBody>
          <a:bodyPr vert="horz" lIns="91440" tIns="45720" rIns="91440" bIns="45720" rtlCol="0">
            <a:normAutofit/>
          </a:bodyPr>
          <a:lstStyle/>
          <a:p>
            <a:pPr marR="0">
              <a:lnSpc>
                <a:spcPct val="90000"/>
              </a:lnSpc>
              <a:spcBef>
                <a:spcPts val="0"/>
              </a:spcBef>
              <a:spcAft>
                <a:spcPts val="800"/>
              </a:spcAft>
            </a:pPr>
            <a:r>
              <a:rPr lang="en-US" sz="2200" dirty="0">
                <a:effectLst/>
              </a:rPr>
              <a:t>The first story from the Bible that we learned about this year was God Created the Heavens and the Earth. </a:t>
            </a:r>
          </a:p>
          <a:p>
            <a:pPr marR="0">
              <a:lnSpc>
                <a:spcPct val="90000"/>
              </a:lnSpc>
              <a:spcBef>
                <a:spcPts val="0"/>
              </a:spcBef>
              <a:spcAft>
                <a:spcPts val="800"/>
              </a:spcAft>
            </a:pPr>
            <a:endParaRPr lang="en-US" sz="2200" dirty="0"/>
          </a:p>
          <a:p>
            <a:pPr marR="0">
              <a:lnSpc>
                <a:spcPct val="90000"/>
              </a:lnSpc>
              <a:spcBef>
                <a:spcPts val="0"/>
              </a:spcBef>
              <a:spcAft>
                <a:spcPts val="800"/>
              </a:spcAft>
            </a:pPr>
            <a:r>
              <a:rPr lang="en-US" sz="2200" dirty="0">
                <a:effectLst/>
              </a:rPr>
              <a:t>So that is where we are going to begin our Timeline of the Family of God.</a:t>
            </a:r>
          </a:p>
        </p:txBody>
      </p:sp>
      <p:pic>
        <p:nvPicPr>
          <p:cNvPr id="4" name="Picture 3">
            <a:extLst>
              <a:ext uri="{FF2B5EF4-FFF2-40B4-BE49-F238E27FC236}">
                <a16:creationId xmlns:a16="http://schemas.microsoft.com/office/drawing/2014/main" id="{4D742DF6-09D7-77C5-3854-3B13F8F38EAD}"/>
              </a:ext>
            </a:extLst>
          </p:cNvPr>
          <p:cNvPicPr>
            <a:picLocks noChangeAspect="1"/>
          </p:cNvPicPr>
          <p:nvPr/>
        </p:nvPicPr>
        <p:blipFill>
          <a:blip r:embed="rId2" cstate="screen">
            <a:extLst>
              <a:ext uri="{28A0092B-C50C-407E-A947-70E740481C1C}">
                <a14:useLocalDpi xmlns:a14="http://schemas.microsoft.com/office/drawing/2010/main"/>
              </a:ext>
            </a:extLst>
          </a:blip>
          <a:srcRect t="22993" r="3" b="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
        <p:nvSpPr>
          <p:cNvPr id="6" name="TextBox 5">
            <a:extLst>
              <a:ext uri="{FF2B5EF4-FFF2-40B4-BE49-F238E27FC236}">
                <a16:creationId xmlns:a16="http://schemas.microsoft.com/office/drawing/2014/main" id="{82E2033A-5F34-EA19-7612-32D1D50A95D1}"/>
              </a:ext>
            </a:extLst>
          </p:cNvPr>
          <p:cNvSpPr txBox="1"/>
          <p:nvPr/>
        </p:nvSpPr>
        <p:spPr>
          <a:xfrm>
            <a:off x="527901" y="405353"/>
            <a:ext cx="4782276" cy="1569660"/>
          </a:xfrm>
          <a:prstGeom prst="rect">
            <a:avLst/>
          </a:prstGeom>
          <a:noFill/>
        </p:spPr>
        <p:txBody>
          <a:bodyPr wrap="square" rtlCol="0">
            <a:spAutoFit/>
          </a:bodyPr>
          <a:lstStyle/>
          <a:p>
            <a:r>
              <a:rPr lang="en-US" sz="4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Timeline of the Family of God</a:t>
            </a:r>
            <a:endParaRPr lang="en-US" sz="4800" b="1" dirty="0">
              <a:solidFill>
                <a:schemeClr val="accent2">
                  <a:lumMod val="75000"/>
                </a:schemeClr>
              </a:solidFill>
            </a:endParaRPr>
          </a:p>
        </p:txBody>
      </p:sp>
      <p:sp>
        <p:nvSpPr>
          <p:cNvPr id="8" name="TextBox 7">
            <a:extLst>
              <a:ext uri="{FF2B5EF4-FFF2-40B4-BE49-F238E27FC236}">
                <a16:creationId xmlns:a16="http://schemas.microsoft.com/office/drawing/2014/main" id="{0C6228C4-4C47-B678-AC2F-2F6300B67066}"/>
              </a:ext>
            </a:extLst>
          </p:cNvPr>
          <p:cNvSpPr txBox="1"/>
          <p:nvPr/>
        </p:nvSpPr>
        <p:spPr>
          <a:xfrm>
            <a:off x="6752492" y="6392008"/>
            <a:ext cx="5213839" cy="646331"/>
          </a:xfrm>
          <a:prstGeom prst="rect">
            <a:avLst/>
          </a:prstGeom>
          <a:noFill/>
        </p:spPr>
        <p:txBody>
          <a:bodyPr wrap="square" rtlCol="0">
            <a:spAutoFit/>
          </a:bodyPr>
          <a:lstStyle/>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https://ministryspark.com/52-bible-coloring-pages/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65142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6F63A7-DBCC-3F96-3FAB-F6E1A16E10E6}"/>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AAD86BF-3CD0-83A4-1B8D-DE82F30BC3FF}"/>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dirty="0">
                <a:solidFill>
                  <a:schemeClr val="accent2">
                    <a:lumMod val="75000"/>
                  </a:schemeClr>
                </a:solidFill>
                <a:effectLst/>
                <a:latin typeface="+mj-lt"/>
                <a:ea typeface="+mj-ea"/>
                <a:cs typeface="+mj-cs"/>
              </a:rPr>
              <a:t>Timeline of the Family of God</a:t>
            </a:r>
            <a:endParaRPr lang="en-US" sz="5400" b="1" dirty="0">
              <a:solidFill>
                <a:schemeClr val="accent2">
                  <a:lumMod val="75000"/>
                </a:schemeClr>
              </a:solidFill>
              <a:latin typeface="+mj-lt"/>
              <a:ea typeface="+mj-ea"/>
              <a:cs typeface="+mj-cs"/>
            </a:endParaRP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91CC305-7E8F-C927-4B22-3CD715621274}"/>
              </a:ext>
            </a:extLst>
          </p:cNvPr>
          <p:cNvSpPr txBox="1"/>
          <p:nvPr/>
        </p:nvSpPr>
        <p:spPr>
          <a:xfrm>
            <a:off x="640080" y="2872899"/>
            <a:ext cx="4243589" cy="3320668"/>
          </a:xfrm>
          <a:prstGeom prst="rect">
            <a:avLst/>
          </a:prstGeom>
        </p:spPr>
        <p:txBody>
          <a:bodyPr vert="horz" lIns="91440" tIns="45720" rIns="91440" bIns="45720" rtlCol="0">
            <a:normAutofit lnSpcReduction="1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Last month we talked about the Fall of Adam and Eve and how they were expelled from the Garden of Eden. </a:t>
            </a: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What are some things that you remember about that story and the lessons God was teaching Adam and Eve?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also said that before God expelled Adam and Eve from the Garden of Eden, He promised He would send us a Savior,                                                                          so that we all could live as one with God again.</a:t>
            </a:r>
          </a:p>
        </p:txBody>
      </p:sp>
      <p:pic>
        <p:nvPicPr>
          <p:cNvPr id="2" name="Picture 1">
            <a:extLst>
              <a:ext uri="{FF2B5EF4-FFF2-40B4-BE49-F238E27FC236}">
                <a16:creationId xmlns:a16="http://schemas.microsoft.com/office/drawing/2014/main" id="{7F4DD96A-E9E0-68DC-853B-48A46A09E44E}"/>
              </a:ext>
            </a:extLst>
          </p:cNvPr>
          <p:cNvPicPr>
            <a:picLocks noChangeAspect="1"/>
          </p:cNvPicPr>
          <p:nvPr/>
        </p:nvPicPr>
        <p:blipFill>
          <a:blip r:embed="rId2" cstate="screen">
            <a:extLst>
              <a:ext uri="{28A0092B-C50C-407E-A947-70E740481C1C}">
                <a14:useLocalDpi xmlns:a14="http://schemas.microsoft.com/office/drawing/2010/main"/>
              </a:ext>
            </a:extLst>
          </a:blip>
          <a:srcRect t="11436" r="3" b="11560"/>
          <a:stretch/>
        </p:blipFill>
        <p:spPr bwMode="auto">
          <a:xfrm>
            <a:off x="5591480" y="10"/>
            <a:ext cx="6598997" cy="642134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
        <p:nvSpPr>
          <p:cNvPr id="8" name="TextBox 7">
            <a:extLst>
              <a:ext uri="{FF2B5EF4-FFF2-40B4-BE49-F238E27FC236}">
                <a16:creationId xmlns:a16="http://schemas.microsoft.com/office/drawing/2014/main" id="{E172D388-09BD-F17E-B3D2-CCB7A1AE6FAC}"/>
              </a:ext>
            </a:extLst>
          </p:cNvPr>
          <p:cNvSpPr txBox="1"/>
          <p:nvPr/>
        </p:nvSpPr>
        <p:spPr>
          <a:xfrm>
            <a:off x="6752492" y="6392008"/>
            <a:ext cx="5213839" cy="723275"/>
          </a:xfrm>
          <a:prstGeom prst="rect">
            <a:avLst/>
          </a:prstGeom>
          <a:noFill/>
        </p:spPr>
        <p:txBody>
          <a:bodyPr wrap="square" rtlCol="0">
            <a:spAutoFit/>
          </a:bodyPr>
          <a:lstStyle/>
          <a:p>
            <a:pPr>
              <a:spcAft>
                <a:spcPts val="600"/>
              </a:spcAft>
            </a:pPr>
            <a:r>
              <a:rPr lang="en-US"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https://ministryspark.com/52-bible-coloring-pages/</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US"/>
          </a:p>
        </p:txBody>
      </p:sp>
    </p:spTree>
    <p:extLst>
      <p:ext uri="{BB962C8B-B14F-4D97-AF65-F5344CB8AC3E}">
        <p14:creationId xmlns:p14="http://schemas.microsoft.com/office/powerpoint/2010/main" val="1353034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person's hand and snakes&#10;&#10;Description automatically generated">
            <a:extLst>
              <a:ext uri="{FF2B5EF4-FFF2-40B4-BE49-F238E27FC236}">
                <a16:creationId xmlns:a16="http://schemas.microsoft.com/office/drawing/2014/main" id="{98A8AA9D-7F8A-8DC0-3BBA-A24F9BC0EFBC}"/>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E4BE117-4F7E-0E69-FEBF-96A8FA2F0132}"/>
              </a:ext>
            </a:extLst>
          </p:cNvPr>
          <p:cNvSpPr txBox="1"/>
          <p:nvPr/>
        </p:nvSpPr>
        <p:spPr>
          <a:xfrm>
            <a:off x="740230" y="557348"/>
            <a:ext cx="10568856" cy="6274988"/>
          </a:xfrm>
          <a:prstGeom prst="rect">
            <a:avLst/>
          </a:prstGeom>
          <a:noFill/>
        </p:spPr>
        <p:txBody>
          <a:bodyPr wrap="square" rtlCol="0">
            <a:spAutoFit/>
          </a:bodyPr>
          <a:lstStyle/>
          <a:p>
            <a:pPr marL="0" marR="0" algn="ctr">
              <a:lnSpc>
                <a:spcPct val="107000"/>
              </a:lnSpc>
              <a:spcBef>
                <a:spcPts val="0"/>
              </a:spcBef>
              <a:spcAft>
                <a:spcPts val="800"/>
              </a:spcAft>
            </a:pP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When you look at the picture of the statue of Mary crushing the serpent’s head </a:t>
            </a:r>
          </a:p>
          <a:p>
            <a:pPr marL="0" marR="0" algn="ctr">
              <a:lnSpc>
                <a:spcPct val="107000"/>
              </a:lnSpc>
              <a:spcBef>
                <a:spcPts val="0"/>
              </a:spcBef>
              <a:spcAft>
                <a:spcPts val="800"/>
              </a:spcAft>
            </a:pP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and read Genesis 3:15, </a:t>
            </a:r>
          </a:p>
          <a:p>
            <a:pPr marL="0" marR="0" algn="ctr">
              <a:lnSpc>
                <a:spcPct val="107000"/>
              </a:lnSpc>
              <a:spcBef>
                <a:spcPts val="0"/>
              </a:spcBef>
              <a:spcAft>
                <a:spcPts val="800"/>
              </a:spcAft>
            </a:pP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what are your thoughts about who God is promising would come to rescue us?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algn="ctr">
              <a:lnSpc>
                <a:spcPct val="107000"/>
              </a:lnSpc>
              <a:spcBef>
                <a:spcPts val="0"/>
              </a:spcBef>
              <a:spcAft>
                <a:spcPts val="0"/>
              </a:spcAft>
            </a:pPr>
            <a:r>
              <a:rPr lang="en-US"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Jesus is the offspring, or son of Mary, who will come and crush Satan. </a:t>
            </a:r>
          </a:p>
          <a:p>
            <a:pPr marL="285750" marR="0" indent="-285750" algn="ctr">
              <a:lnSpc>
                <a:spcPct val="107000"/>
              </a:lnSpc>
              <a:spcBef>
                <a:spcPts val="0"/>
              </a:spcBef>
              <a:spcAft>
                <a:spcPts val="0"/>
              </a:spcAft>
              <a:buFont typeface="Arial" panose="020B0604020202020204" pitchFamily="34" charset="0"/>
              <a:buChar char="•"/>
            </a:pPr>
            <a:endParaRPr lang="en-US"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R="0" algn="ctr">
              <a:lnSpc>
                <a:spcPct val="107000"/>
              </a:lnSpc>
              <a:spcBef>
                <a:spcPts val="0"/>
              </a:spcBef>
              <a:spcAft>
                <a:spcPts val="0"/>
              </a:spcAft>
            </a:pPr>
            <a:r>
              <a:rPr lang="en-US"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Mary will cooperate with God to bring Jesus to us by conceiving Him through the Holy Spirit and giving birth to Him. </a:t>
            </a:r>
          </a:p>
          <a:p>
            <a:pPr marL="285750" marR="0" indent="-285750" algn="ctr">
              <a:lnSpc>
                <a:spcPct val="107000"/>
              </a:lnSpc>
              <a:spcBef>
                <a:spcPts val="0"/>
              </a:spcBef>
              <a:spcAft>
                <a:spcPts val="0"/>
              </a:spcAft>
              <a:buFont typeface="Arial" panose="020B0604020202020204" pitchFamily="34" charset="0"/>
              <a:buChar char="•"/>
            </a:pPr>
            <a:endParaRPr lang="en-US"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R="0" algn="ctr">
              <a:lnSpc>
                <a:spcPct val="107000"/>
              </a:lnSpc>
              <a:spcBef>
                <a:spcPts val="0"/>
              </a:spcBef>
              <a:spcAft>
                <a:spcPts val="0"/>
              </a:spcAft>
            </a:pPr>
            <a:r>
              <a:rPr lang="en-US"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 bite at a heel is painful and a nuisance, but to crush a head inflicts death and defeat.</a:t>
            </a:r>
          </a:p>
          <a:p>
            <a:pPr algn="ctr"/>
            <a:endParaRPr lang="en-US" sz="2200" dirty="0"/>
          </a:p>
        </p:txBody>
      </p:sp>
    </p:spTree>
    <p:extLst>
      <p:ext uri="{BB962C8B-B14F-4D97-AF65-F5344CB8AC3E}">
        <p14:creationId xmlns:p14="http://schemas.microsoft.com/office/powerpoint/2010/main" val="66114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erson with long hair and a beard&#10;&#10;Description automatically generated">
            <a:extLst>
              <a:ext uri="{FF2B5EF4-FFF2-40B4-BE49-F238E27FC236}">
                <a16:creationId xmlns:a16="http://schemas.microsoft.com/office/drawing/2014/main" id="{75E00221-CE25-1E6F-5E21-E352A59BF587}"/>
              </a:ext>
            </a:extLst>
          </p:cNvPr>
          <p:cNvPicPr>
            <a:picLocks noChangeAspect="1"/>
          </p:cNvPicPr>
          <p:nvPr/>
        </p:nvPicPr>
        <p:blipFill>
          <a:blip r:embed="rId2" cstate="screen">
            <a:alphaModFix amt="50000"/>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0" y="1"/>
            <a:ext cx="12191980" cy="6857999"/>
          </a:xfrm>
          <a:prstGeom prst="rect">
            <a:avLst/>
          </a:prstGeom>
        </p:spPr>
      </p:pic>
      <p:sp>
        <p:nvSpPr>
          <p:cNvPr id="5" name="TextBox 4">
            <a:extLst>
              <a:ext uri="{FF2B5EF4-FFF2-40B4-BE49-F238E27FC236}">
                <a16:creationId xmlns:a16="http://schemas.microsoft.com/office/drawing/2014/main" id="{AF16251A-82EA-7F9A-BC2F-7C7EAFD24592}"/>
              </a:ext>
            </a:extLst>
          </p:cNvPr>
          <p:cNvSpPr txBox="1"/>
          <p:nvPr/>
        </p:nvSpPr>
        <p:spPr>
          <a:xfrm>
            <a:off x="1524000" y="622742"/>
            <a:ext cx="9144000" cy="866694"/>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6000" dirty="0">
                <a:solidFill>
                  <a:srgbClr val="FFFFFF"/>
                </a:solidFill>
                <a:effectLst/>
                <a:latin typeface="+mj-lt"/>
                <a:ea typeface="+mj-ea"/>
                <a:cs typeface="+mj-cs"/>
              </a:rPr>
              <a:t>How did Jesus defeat Satan?</a:t>
            </a:r>
            <a:endParaRPr lang="en-US" sz="6000" b="1" dirty="0">
              <a:solidFill>
                <a:srgbClr val="FFFFFF"/>
              </a:solidFill>
              <a:latin typeface="+mj-lt"/>
              <a:ea typeface="+mj-ea"/>
              <a:cs typeface="+mj-cs"/>
            </a:endParaRPr>
          </a:p>
        </p:txBody>
      </p:sp>
    </p:spTree>
    <p:extLst>
      <p:ext uri="{BB962C8B-B14F-4D97-AF65-F5344CB8AC3E}">
        <p14:creationId xmlns:p14="http://schemas.microsoft.com/office/powerpoint/2010/main" val="112892523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1037074" y="1306"/>
            <a:ext cx="10117834" cy="1077218"/>
          </a:xfrm>
          <a:prstGeom prst="rect">
            <a:avLst/>
          </a:prstGeom>
          <a:noFill/>
        </p:spPr>
        <p:txBody>
          <a:bodyPr wrap="none" rtlCol="0">
            <a:spAutoFit/>
          </a:bodyPr>
          <a:lstStyle/>
          <a:p>
            <a:pPr algn="ctr"/>
            <a:r>
              <a:rPr lang="en-US" sz="3200" b="1" kern="1800" dirty="0">
                <a:solidFill>
                  <a:schemeClr val="bg1"/>
                </a:solidFill>
                <a:effectLst/>
                <a:latin typeface="Calibri" panose="020F0502020204030204" pitchFamily="34" charset="0"/>
                <a:ea typeface="Times New Roman" panose="02020603050405020304" pitchFamily="18" charset="0"/>
              </a:rPr>
              <a:t>THE IMMACULATE CONCEPTION | HOW DO YOU EXPLAIN </a:t>
            </a:r>
          </a:p>
          <a:p>
            <a:pPr algn="ctr"/>
            <a:r>
              <a:rPr lang="en-US" sz="3200" b="1" kern="1800" dirty="0">
                <a:solidFill>
                  <a:schemeClr val="bg1"/>
                </a:solidFill>
                <a:effectLst/>
                <a:latin typeface="Calibri" panose="020F0502020204030204" pitchFamily="34" charset="0"/>
                <a:ea typeface="Times New Roman" panose="02020603050405020304" pitchFamily="18" charset="0"/>
              </a:rPr>
              <a:t>IMMACULATE CONCEPTION TO KIDS?</a:t>
            </a:r>
            <a:endParaRPr lang="es-MX" sz="3200" b="1" dirty="0">
              <a:solidFill>
                <a:schemeClr val="bg1"/>
              </a:solidFill>
            </a:endParaRPr>
          </a:p>
        </p:txBody>
      </p:sp>
      <p:sp>
        <p:nvSpPr>
          <p:cNvPr id="7" name="TextBox 6">
            <a:extLst>
              <a:ext uri="{FF2B5EF4-FFF2-40B4-BE49-F238E27FC236}">
                <a16:creationId xmlns:a16="http://schemas.microsoft.com/office/drawing/2014/main" id="{2EE2D86F-2015-D3D2-D744-D9273E4069A4}"/>
              </a:ext>
            </a:extLst>
          </p:cNvPr>
          <p:cNvSpPr txBox="1"/>
          <p:nvPr/>
        </p:nvSpPr>
        <p:spPr>
          <a:xfrm>
            <a:off x="3370322" y="6421192"/>
            <a:ext cx="5451339" cy="768287"/>
          </a:xfrm>
          <a:prstGeom prst="rect">
            <a:avLst/>
          </a:prstGeom>
          <a:noFill/>
        </p:spPr>
        <p:txBody>
          <a:bodyPr wrap="square" rtlCol="0">
            <a:spAutoFit/>
          </a:bodyPr>
          <a:lstStyle/>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https://www.youtube.com/watch?v=AfTuZeUQ8lw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3" name="Online Media 2" title="The Immaculate Conception | How Do You Explain Immaculate Conception to Kids?">
            <a:hlinkClick r:id="" action="ppaction://media"/>
            <a:extLst>
              <a:ext uri="{FF2B5EF4-FFF2-40B4-BE49-F238E27FC236}">
                <a16:creationId xmlns:a16="http://schemas.microsoft.com/office/drawing/2014/main" id="{71C297A3-5EE5-FFA7-41CE-B9AF2F31ECA2}"/>
              </a:ext>
            </a:extLst>
          </p:cNvPr>
          <p:cNvPicPr>
            <a:picLocks noRot="1" noChangeAspect="1"/>
          </p:cNvPicPr>
          <p:nvPr>
            <a:videoFile r:link="rId1"/>
          </p:nvPr>
        </p:nvPicPr>
        <p:blipFill>
          <a:blip r:embed="rId4"/>
          <a:stretch>
            <a:fillRect/>
          </a:stretch>
        </p:blipFill>
        <p:spPr>
          <a:xfrm>
            <a:off x="1567509" y="1191259"/>
            <a:ext cx="9056964" cy="5117197"/>
          </a:xfrm>
          <a:prstGeom prst="rect">
            <a:avLst/>
          </a:prstGeom>
        </p:spPr>
      </p:pic>
    </p:spTree>
    <p:extLst>
      <p:ext uri="{BB962C8B-B14F-4D97-AF65-F5344CB8AC3E}">
        <p14:creationId xmlns:p14="http://schemas.microsoft.com/office/powerpoint/2010/main" val="273605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20519</TotalTime>
  <Words>921</Words>
  <Application>Microsoft Office PowerPoint</Application>
  <PresentationFormat>Widescreen</PresentationFormat>
  <Paragraphs>90</Paragraphs>
  <Slides>14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Acumin Pro</vt:lpstr>
      <vt:lpstr>Antenna Black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 LPC</cp:lastModifiedBy>
  <cp:revision>126</cp:revision>
  <dcterms:created xsi:type="dcterms:W3CDTF">2021-11-19T16:04:10Z</dcterms:created>
  <dcterms:modified xsi:type="dcterms:W3CDTF">2024-10-22T18:58:20Z</dcterms:modified>
</cp:coreProperties>
</file>