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65" r:id="rId4"/>
    <p:sldId id="258" r:id="rId5"/>
    <p:sldId id="259" r:id="rId6"/>
    <p:sldId id="260" r:id="rId7"/>
    <p:sldId id="261" r:id="rId8"/>
    <p:sldId id="271" r:id="rId9"/>
    <p:sldId id="266" r:id="rId10"/>
    <p:sldId id="262" r:id="rId11"/>
    <p:sldId id="268" r:id="rId12"/>
    <p:sldId id="269" r:id="rId13"/>
    <p:sldId id="27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6DAE"/>
    <a:srgbClr val="CDB4C3"/>
    <a:srgbClr val="F2ECDF"/>
    <a:srgbClr val="F0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64" d="100"/>
          <a:sy n="64" d="100"/>
        </p:scale>
        <p:origin x="90" y="1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5002B5-5786-48D0-95F4-B054B4377C33}"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5002B5-5786-48D0-95F4-B054B4377C33}"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5002B5-5786-48D0-95F4-B054B4377C33}" type="datetimeFigureOut">
              <a:rPr lang="en-US" smtClean="0"/>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5002B5-5786-48D0-95F4-B054B4377C33}" type="datetimeFigureOut">
              <a:rPr lang="en-US" smtClean="0"/>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10/8/2020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cBgBX4AavFY" TargetMode="External"/><Relationship Id="rId1" Type="http://schemas.openxmlformats.org/officeDocument/2006/relationships/video" Target="https://www.youtube.com/embed/nM65pWjxsN8"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XaOrSBNgktM" TargetMode="External"/><Relationship Id="rId1" Type="http://schemas.openxmlformats.org/officeDocument/2006/relationships/video" Target="https://www.youtube.com/embed/zYlt0RH1NwA"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783" y="0"/>
            <a:ext cx="12219709" cy="6858000"/>
          </a:xfrm>
          <a:prstGeom prst="rect">
            <a:avLst/>
          </a:prstGeom>
        </p:spPr>
      </p:pic>
      <p:sp>
        <p:nvSpPr>
          <p:cNvPr id="6" name="Rectangle 5"/>
          <p:cNvSpPr/>
          <p:nvPr/>
        </p:nvSpPr>
        <p:spPr>
          <a:xfrm>
            <a:off x="1523999" y="874395"/>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17071" y="1024232"/>
            <a:ext cx="9144000" cy="1108445"/>
          </a:xfrm>
          <a:ln>
            <a:noFill/>
          </a:ln>
        </p:spPr>
        <p:txBody>
          <a:bodyPr>
            <a:noAutofit/>
          </a:bodyPr>
          <a:lstStyle/>
          <a:p>
            <a:r>
              <a:rPr lang="en-US" sz="7200" b="1" baseline="30000" dirty="0">
                <a:solidFill>
                  <a:schemeClr val="bg1">
                    <a:lumMod val="95000"/>
                  </a:schemeClr>
                </a:solidFill>
              </a:rPr>
              <a:t>FAMILIAS FORMANDO DISCÍPULOS</a:t>
            </a:r>
            <a:endParaRPr lang="en-US" sz="7200" dirty="0">
              <a:solidFill>
                <a:schemeClr val="bg1">
                  <a:lumMod val="95000"/>
                </a:schemeClr>
              </a:solidFill>
            </a:endParaRPr>
          </a:p>
        </p:txBody>
      </p:sp>
      <p:sp>
        <p:nvSpPr>
          <p:cNvPr id="8" name="TextBox 7"/>
          <p:cNvSpPr txBox="1"/>
          <p:nvPr/>
        </p:nvSpPr>
        <p:spPr>
          <a:xfrm>
            <a:off x="3453422" y="2057460"/>
            <a:ext cx="5361354" cy="584775"/>
          </a:xfrm>
          <a:prstGeom prst="rect">
            <a:avLst/>
          </a:prstGeom>
          <a:noFill/>
        </p:spPr>
        <p:txBody>
          <a:bodyPr wrap="square" rtlCol="0">
            <a:spAutoFit/>
          </a:bodyPr>
          <a:lstStyle/>
          <a:p>
            <a:pPr algn="ctr"/>
            <a:r>
              <a:rPr lang="en-US" sz="4800" b="1" baseline="30000" dirty="0">
                <a:solidFill>
                  <a:schemeClr val="bg1">
                    <a:lumMod val="95000"/>
                  </a:schemeClr>
                </a:solidFill>
              </a:rPr>
              <a:t>LECCIÓN 3 - SEMANA 1</a:t>
            </a:r>
          </a:p>
        </p:txBody>
      </p:sp>
    </p:spTree>
    <p:extLst>
      <p:ext uri="{BB962C8B-B14F-4D97-AF65-F5344CB8AC3E}">
        <p14:creationId xmlns:p14="http://schemas.microsoft.com/office/powerpoint/2010/main" val="367396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 y="0"/>
            <a:ext cx="12192000" cy="1488831"/>
          </a:xfrm>
          <a:prstGeom prst="rect">
            <a:avLst/>
          </a:prstGeom>
          <a:solidFill>
            <a:schemeClr val="bg1">
              <a:lumMod val="6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198" y="1652100"/>
            <a:ext cx="10515600" cy="4718720"/>
          </a:xfrm>
        </p:spPr>
        <p:txBody>
          <a:bodyPr>
            <a:normAutofit/>
          </a:bodyPr>
          <a:lstStyle/>
          <a:p>
            <a:pPr marL="0" indent="0">
              <a:buNone/>
            </a:pPr>
            <a:r>
              <a:rPr lang="es-ES" baseline="30000" dirty="0"/>
              <a:t>Después de que María se enteró por el ángel Gabriel de que ella y Elizabeth iban a dar a luz, María viajó durante varios días (posiblemente una semana entera) “a toda prisa” para llegar a la casa de su prima Isabel. Como relata el Evangelio de Lucas, hubo una gran alegría en el saludo de María e Isabel, y la prisa de María por visitar a su prima fue seguramente inspirada por la buena noticia que compartió el ángel Gabriel, quien confirmó que “nada será imposible para Dios” (</a:t>
            </a:r>
            <a:r>
              <a:rPr lang="es-ES" baseline="30000" dirty="0" err="1"/>
              <a:t>Lc</a:t>
            </a:r>
            <a:r>
              <a:rPr lang="es-ES" baseline="30000" dirty="0"/>
              <a:t> 1:37). También sabemos que Isabel ya estaba embarazada de seis meses y era mucho mayor que María. Físicamente, su embarazo haría más difícil para Isabel poder cuidar de su esposo Zacarías, de ella misma y de su hogar. Entonces, María fue a ayudar a cuidar a su prima Isabel y “permaneció con ella unos tres meses” antes de regresar a casa (</a:t>
            </a:r>
            <a:r>
              <a:rPr lang="es-ES" baseline="30000" dirty="0" err="1"/>
              <a:t>Lc</a:t>
            </a:r>
            <a:r>
              <a:rPr lang="es-ES" baseline="30000" dirty="0"/>
              <a:t> 1, 56). Juntas, las dos mujeres se regocijaron del amor de Dios y meditaron sobre los misterios que estaban experimentando. Seguramente oraron por sus bebés por nacer, por ellas mismas y por muchos otros que necesitaban oración. Podemos imaginar que María, en un espíritu de gran alegría, hizo muchas obras de misericordia para prepararse para la venida del Salvador durante ese primer Adviento, cuando estaban esperando el nacimiento de Jesús. Todos podemos aprender de lo que ella hizo y seguir su ejemplo, porque no hay otro ser humano que sepa más sobre cómo crear un lugar en el corazón para Jesús que su Madre y nuestra Madre, María. Hagamos un plan para preparar nuestros propios corazones para Jesús en este Adviento.</a:t>
            </a:r>
          </a:p>
          <a:p>
            <a:pPr marL="0" indent="0">
              <a:buNone/>
            </a:pPr>
            <a:endParaRPr lang="en-US" dirty="0"/>
          </a:p>
        </p:txBody>
      </p:sp>
      <p:sp>
        <p:nvSpPr>
          <p:cNvPr id="6" name="Rectangle 5">
            <a:extLst>
              <a:ext uri="{FF2B5EF4-FFF2-40B4-BE49-F238E27FC236}">
                <a16:creationId xmlns:a16="http://schemas.microsoft.com/office/drawing/2014/main" id="{6ABAE1B0-F757-6B47-8447-1965ABDEBF2E}"/>
              </a:ext>
            </a:extLst>
          </p:cNvPr>
          <p:cNvSpPr/>
          <p:nvPr/>
        </p:nvSpPr>
        <p:spPr>
          <a:xfrm>
            <a:off x="-2" y="-19294"/>
            <a:ext cx="12192000" cy="1488831"/>
          </a:xfrm>
          <a:prstGeom prst="rect">
            <a:avLst/>
          </a:prstGeom>
          <a:solidFill>
            <a:srgbClr val="CDB4C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436D26E0-6C14-434A-8DE5-81E0C40DA958}"/>
              </a:ext>
            </a:extLst>
          </p:cNvPr>
          <p:cNvSpPr>
            <a:spLocks noGrp="1"/>
          </p:cNvSpPr>
          <p:nvPr>
            <p:ph type="title"/>
          </p:nvPr>
        </p:nvSpPr>
        <p:spPr/>
        <p:txBody>
          <a:bodyPr/>
          <a:lstStyle/>
          <a:p>
            <a:pPr algn="ctr"/>
            <a:r>
              <a:rPr lang="en-US" dirty="0">
                <a:latin typeface="Antenna Medium" panose="02000603000000020004" pitchFamily="2" charset="0"/>
              </a:rPr>
              <a:t>Contenido: la Historia</a:t>
            </a:r>
          </a:p>
        </p:txBody>
      </p:sp>
    </p:spTree>
    <p:extLst>
      <p:ext uri="{BB962C8B-B14F-4D97-AF65-F5344CB8AC3E}">
        <p14:creationId xmlns:p14="http://schemas.microsoft.com/office/powerpoint/2010/main" val="6088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9050"/>
            <a:ext cx="12192000" cy="1242647"/>
          </a:xfrm>
          <a:prstGeom prst="rect">
            <a:avLst/>
          </a:prstGeom>
          <a:solidFill>
            <a:srgbClr val="A16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16DAE"/>
              </a:solidFill>
            </a:endParaRPr>
          </a:p>
        </p:txBody>
      </p:sp>
      <p:sp>
        <p:nvSpPr>
          <p:cNvPr id="2" name="Title 1"/>
          <p:cNvSpPr>
            <a:spLocks noGrp="1"/>
          </p:cNvSpPr>
          <p:nvPr>
            <p:ph type="title"/>
          </p:nvPr>
        </p:nvSpPr>
        <p:spPr>
          <a:xfrm>
            <a:off x="838200" y="539646"/>
            <a:ext cx="10515600" cy="1151042"/>
          </a:xfrm>
        </p:spPr>
        <p:txBody>
          <a:bodyPr>
            <a:normAutofit fontScale="90000"/>
          </a:bodyPr>
          <a:lstStyle/>
          <a:p>
            <a:pPr algn="ctr"/>
            <a:r>
              <a:rPr lang="en-US" sz="8000" b="1" baseline="30000" dirty="0"/>
              <a:t>¿</a:t>
            </a:r>
            <a:r>
              <a:rPr lang="en-US" sz="8000" b="1" baseline="30000" dirty="0" err="1"/>
              <a:t>Qué</a:t>
            </a:r>
            <a:r>
              <a:rPr lang="en-US" sz="8000" b="1" baseline="30000" dirty="0"/>
              <a:t> </a:t>
            </a:r>
            <a:r>
              <a:rPr lang="en-US" sz="8000" b="1" baseline="30000" dirty="0" err="1"/>
              <a:t>es</a:t>
            </a:r>
            <a:r>
              <a:rPr lang="en-US" sz="8000" b="1" baseline="30000" dirty="0"/>
              <a:t> el </a:t>
            </a:r>
            <a:r>
              <a:rPr lang="en-US" sz="8000" b="1" baseline="30000" dirty="0" err="1"/>
              <a:t>Adviento</a:t>
            </a:r>
            <a:r>
              <a:rPr lang="en-US" sz="8000" b="1" baseline="30000" dirty="0"/>
              <a:t>?</a:t>
            </a:r>
            <a:r>
              <a:rPr lang="en-US" b="1" baseline="30000" dirty="0"/>
              <a:t/>
            </a:r>
            <a:br>
              <a:rPr lang="en-US" b="1" baseline="30000" dirty="0"/>
            </a:br>
            <a:endParaRPr lang="en-US" dirty="0"/>
          </a:p>
        </p:txBody>
      </p:sp>
      <p:pic>
        <p:nvPicPr>
          <p:cNvPr id="6" name="nM65pWjxsN8"/>
          <p:cNvPicPr>
            <a:picLocks noGrp="1" noRot="1" noChangeAspect="1"/>
          </p:cNvPicPr>
          <p:nvPr>
            <p:ph idx="1"/>
            <a:videoFile r:link="rId1"/>
          </p:nvPr>
        </p:nvPicPr>
        <p:blipFill>
          <a:blip r:embed="rId4"/>
          <a:stretch>
            <a:fillRect/>
          </a:stretch>
        </p:blipFill>
        <p:spPr>
          <a:xfrm>
            <a:off x="702425" y="2249384"/>
            <a:ext cx="4572000" cy="2571750"/>
          </a:xfrm>
          <a:prstGeom prst="rect">
            <a:avLst/>
          </a:prstGeom>
        </p:spPr>
      </p:pic>
      <p:sp>
        <p:nvSpPr>
          <p:cNvPr id="7" name="TextBox 6"/>
          <p:cNvSpPr txBox="1"/>
          <p:nvPr/>
        </p:nvSpPr>
        <p:spPr>
          <a:xfrm>
            <a:off x="1463040" y="5104015"/>
            <a:ext cx="3050771" cy="461665"/>
          </a:xfrm>
          <a:prstGeom prst="rect">
            <a:avLst/>
          </a:prstGeom>
          <a:noFill/>
        </p:spPr>
        <p:txBody>
          <a:bodyPr wrap="square" rtlCol="0">
            <a:spAutoFit/>
          </a:bodyPr>
          <a:lstStyle/>
          <a:p>
            <a:pPr algn="ctr"/>
            <a:r>
              <a:rPr lang="en-US" sz="3600" baseline="30000" dirty="0" err="1"/>
              <a:t>en</a:t>
            </a:r>
            <a:r>
              <a:rPr lang="en-US" sz="3600" baseline="30000" dirty="0"/>
              <a:t> </a:t>
            </a:r>
            <a:r>
              <a:rPr lang="en-US" sz="3600" baseline="30000" dirty="0" err="1"/>
              <a:t>inglés</a:t>
            </a:r>
            <a:endParaRPr lang="en-US" sz="3600" baseline="30000" dirty="0"/>
          </a:p>
        </p:txBody>
      </p:sp>
      <p:sp>
        <p:nvSpPr>
          <p:cNvPr id="8" name="TextBox 7"/>
          <p:cNvSpPr txBox="1"/>
          <p:nvPr/>
        </p:nvSpPr>
        <p:spPr>
          <a:xfrm>
            <a:off x="7697586" y="5104015"/>
            <a:ext cx="3000894" cy="779701"/>
          </a:xfrm>
          <a:prstGeom prst="rect">
            <a:avLst/>
          </a:prstGeom>
          <a:noFill/>
        </p:spPr>
        <p:txBody>
          <a:bodyPr wrap="square" rtlCol="0">
            <a:spAutoFit/>
          </a:bodyPr>
          <a:lstStyle/>
          <a:p>
            <a:pPr algn="ctr"/>
            <a:r>
              <a:rPr lang="en-US" sz="4000" baseline="30000" dirty="0" err="1"/>
              <a:t>en</a:t>
            </a:r>
            <a:r>
              <a:rPr lang="en-US" sz="4000" baseline="30000" dirty="0"/>
              <a:t> </a:t>
            </a:r>
            <a:r>
              <a:rPr lang="en-US" sz="4000" baseline="30000" dirty="0" err="1"/>
              <a:t>español</a:t>
            </a:r>
            <a:r>
              <a:rPr lang="en-US" sz="4000" baseline="30000" dirty="0"/>
              <a:t> </a:t>
            </a:r>
          </a:p>
          <a:p>
            <a:endParaRPr lang="en-US" dirty="0"/>
          </a:p>
        </p:txBody>
      </p:sp>
      <p:pic>
        <p:nvPicPr>
          <p:cNvPr id="9" name="cBgBX4AavFY"/>
          <p:cNvPicPr>
            <a:picLocks noRot="1" noChangeAspect="1"/>
          </p:cNvPicPr>
          <p:nvPr>
            <a:videoFile r:link="rId2"/>
          </p:nvPr>
        </p:nvPicPr>
        <p:blipFill>
          <a:blip r:embed="rId5"/>
          <a:stretch>
            <a:fillRect/>
          </a:stretch>
        </p:blipFill>
        <p:spPr>
          <a:xfrm>
            <a:off x="6912033" y="2249384"/>
            <a:ext cx="4572000" cy="2571750"/>
          </a:xfrm>
          <a:prstGeom prst="rect">
            <a:avLst/>
          </a:prstGeom>
        </p:spPr>
      </p:pic>
    </p:spTree>
    <p:extLst>
      <p:ext uri="{BB962C8B-B14F-4D97-AF65-F5344CB8AC3E}">
        <p14:creationId xmlns:p14="http://schemas.microsoft.com/office/powerpoint/2010/main" val="338254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6102" y="490028"/>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a:ln w="0"/>
                <a:solidFill>
                  <a:schemeClr val="bg2">
                    <a:alpha val="61000"/>
                  </a:schemeClr>
                </a:solidFill>
                <a:effectLst>
                  <a:innerShdw blurRad="63500" dist="50800" dir="13500000">
                    <a:srgbClr val="000000">
                      <a:alpha val="50000"/>
                    </a:srgbClr>
                  </a:innerShdw>
                </a:effectLst>
              </a:rPr>
              <a:t>1</a:t>
            </a:r>
          </a:p>
        </p:txBody>
      </p:sp>
      <p:sp>
        <p:nvSpPr>
          <p:cNvPr id="2" name="Title 1"/>
          <p:cNvSpPr>
            <a:spLocks noGrp="1"/>
          </p:cNvSpPr>
          <p:nvPr>
            <p:ph type="title"/>
          </p:nvPr>
        </p:nvSpPr>
        <p:spPr>
          <a:xfrm>
            <a:off x="4822581" y="0"/>
            <a:ext cx="2546838" cy="1127981"/>
          </a:xfrm>
        </p:spPr>
        <p:txBody>
          <a:bodyPr>
            <a:normAutofit/>
          </a:bodyPr>
          <a:lstStyle/>
          <a:p>
            <a:pPr algn="ctr"/>
            <a:r>
              <a:rPr lang="en-US" sz="4800" dirty="0">
                <a:latin typeface="Antenna Medium" panose="02000603000000020004" pitchFamily="2" charset="0"/>
              </a:rPr>
              <a:t>Mission</a:t>
            </a:r>
          </a:p>
        </p:txBody>
      </p:sp>
      <p:sp>
        <p:nvSpPr>
          <p:cNvPr id="3" name="Content Placeholder 2"/>
          <p:cNvSpPr>
            <a:spLocks noGrp="1"/>
          </p:cNvSpPr>
          <p:nvPr>
            <p:ph idx="1"/>
          </p:nvPr>
        </p:nvSpPr>
        <p:spPr>
          <a:xfrm>
            <a:off x="146101" y="1591083"/>
            <a:ext cx="3310615" cy="4708828"/>
          </a:xfrm>
        </p:spPr>
        <p:txBody>
          <a:bodyPr>
            <a:normAutofit/>
          </a:bodyPr>
          <a:lstStyle/>
          <a:p>
            <a:pPr marL="0" indent="0" algn="ctr">
              <a:buNone/>
            </a:pPr>
            <a:r>
              <a:rPr lang="es-ES" sz="4000" b="1" baseline="30000" dirty="0"/>
              <a:t>Introduzca la Actividad de Misión</a:t>
            </a:r>
          </a:p>
          <a:p>
            <a:pPr marL="0" indent="0" algn="ctr">
              <a:buNone/>
            </a:pPr>
            <a:endParaRPr lang="en-US" sz="3600" b="1" dirty="0"/>
          </a:p>
          <a:p>
            <a:pPr marL="0" indent="0" algn="ctr">
              <a:buNone/>
            </a:pPr>
            <a:r>
              <a:rPr lang="es-ES" sz="4000" baseline="30000" dirty="0"/>
              <a:t>Las actividades de la Misión deben realizarse en casa durante la Semana 2 y se compartirán en la Reunión de Familias en la Semana 3.</a:t>
            </a:r>
          </a:p>
        </p:txBody>
      </p:sp>
      <p:sp>
        <p:nvSpPr>
          <p:cNvPr id="8" name="Rectangle 7"/>
          <p:cNvSpPr/>
          <p:nvPr/>
        </p:nvSpPr>
        <p:spPr>
          <a:xfrm>
            <a:off x="3867460" y="1127981"/>
            <a:ext cx="8214611" cy="57300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12737" y="490028"/>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a:ln w="0"/>
                <a:solidFill>
                  <a:schemeClr val="bg2">
                    <a:alpha val="27000"/>
                  </a:schemeClr>
                </a:solidFill>
                <a:effectLst>
                  <a:innerShdw blurRad="63500" dist="50800" dir="13500000">
                    <a:srgbClr val="000000">
                      <a:alpha val="50000"/>
                    </a:srgbClr>
                  </a:innerShdw>
                </a:effectLst>
              </a:rPr>
              <a:t>2</a:t>
            </a:r>
          </a:p>
        </p:txBody>
      </p:sp>
      <p:sp>
        <p:nvSpPr>
          <p:cNvPr id="4" name="Content Placeholder 2"/>
          <p:cNvSpPr txBox="1">
            <a:spLocks/>
          </p:cNvSpPr>
          <p:nvPr/>
        </p:nvSpPr>
        <p:spPr>
          <a:xfrm>
            <a:off x="4039122" y="1591082"/>
            <a:ext cx="7893048" cy="51544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baseline="30000" dirty="0" err="1"/>
              <a:t>Explique</a:t>
            </a:r>
            <a:r>
              <a:rPr lang="en-US" sz="4000" b="1" baseline="30000" dirty="0"/>
              <a:t> la </a:t>
            </a:r>
            <a:r>
              <a:rPr lang="en-US" sz="4000" b="1" baseline="30000" dirty="0" err="1"/>
              <a:t>Actividad</a:t>
            </a:r>
            <a:endParaRPr lang="en-US" sz="4000" b="1" baseline="30000" dirty="0"/>
          </a:p>
          <a:p>
            <a:pPr marL="0" indent="0">
              <a:buNone/>
            </a:pPr>
            <a:r>
              <a:rPr lang="es-ES" sz="2400" dirty="0"/>
              <a:t>i. Mire los dos videos y / o lea las explicaciones de la USCCB sobre las Obras de Misericordia Espirituales y Corporales (enlaces provistos en el folleto de la </a:t>
            </a:r>
            <a:r>
              <a:rPr lang="en-US" sz="2400" dirty="0" err="1"/>
              <a:t>semana</a:t>
            </a:r>
            <a:endParaRPr lang="en-US" sz="2400" dirty="0"/>
          </a:p>
          <a:p>
            <a:pPr marL="0" indent="0">
              <a:buNone/>
            </a:pPr>
            <a:r>
              <a:rPr lang="es-ES" sz="2400" dirty="0"/>
              <a:t>ii. Decida qué Obras de Misericordia hará su familia este Adviento y haga un Plan de Adviento Familiar.</a:t>
            </a:r>
          </a:p>
          <a:p>
            <a:pPr marL="0" indent="0">
              <a:buNone/>
            </a:pPr>
            <a:r>
              <a:rPr lang="es-ES" sz="2400" dirty="0"/>
              <a:t>iii. Comuníquese con los abuelos o los adultos mayores de su familia / comunidad y pregúnteles sobre sus recuerdos favoritos de Adviento cuando eran pequeños. Considere compartir la experiencia a través de las redes sociales </a:t>
            </a:r>
            <a:r>
              <a:rPr lang="en-US" sz="2400" dirty="0"/>
              <a:t>(</a:t>
            </a:r>
            <a:r>
              <a:rPr lang="en-US" sz="2400" dirty="0">
                <a:solidFill>
                  <a:srgbClr val="0070C0"/>
                </a:solidFill>
              </a:rPr>
              <a:t>#</a:t>
            </a:r>
            <a:r>
              <a:rPr lang="en-US" sz="2400" dirty="0" err="1">
                <a:solidFill>
                  <a:srgbClr val="0070C0"/>
                </a:solidFill>
              </a:rPr>
              <a:t>enviatuabrazo</a:t>
            </a:r>
            <a:r>
              <a:rPr lang="en-US" sz="2400" dirty="0"/>
              <a:t>).</a:t>
            </a:r>
          </a:p>
          <a:p>
            <a:pPr marL="0" indent="0">
              <a:buNone/>
            </a:pPr>
            <a:r>
              <a:rPr lang="es-ES" sz="2400" dirty="0"/>
              <a:t>iv. Esté preparado para compartir sobre su Plan de Adviento Familiar y lo que compartieron con una persona mayor en la próxima reunión.</a:t>
            </a:r>
          </a:p>
          <a:p>
            <a:pPr marL="0" indent="0">
              <a:buNone/>
            </a:pPr>
            <a:endParaRPr lang="es-ES" sz="1800" dirty="0"/>
          </a:p>
        </p:txBody>
      </p:sp>
      <p:pic>
        <p:nvPicPr>
          <p:cNvPr id="6" name="Picture 5">
            <a:extLst>
              <a:ext uri="{FF2B5EF4-FFF2-40B4-BE49-F238E27FC236}">
                <a16:creationId xmlns:a16="http://schemas.microsoft.com/office/drawing/2014/main" id="{BED15DDC-86F9-DB45-86D9-105E70CB99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16"/>
            <a:ext cx="12192000" cy="1086837"/>
          </a:xfrm>
          <a:prstGeom prst="rect">
            <a:avLst/>
          </a:prstGeom>
        </p:spPr>
      </p:pic>
    </p:spTree>
    <p:extLst>
      <p:ext uri="{BB962C8B-B14F-4D97-AF65-F5344CB8AC3E}">
        <p14:creationId xmlns:p14="http://schemas.microsoft.com/office/powerpoint/2010/main" val="29010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2581" y="0"/>
            <a:ext cx="2546838" cy="1127981"/>
          </a:xfrm>
        </p:spPr>
        <p:txBody>
          <a:bodyPr>
            <a:normAutofit/>
          </a:bodyPr>
          <a:lstStyle/>
          <a:p>
            <a:pPr algn="ctr"/>
            <a:r>
              <a:rPr lang="en-US" sz="4800" dirty="0" err="1">
                <a:latin typeface="Antenna Medium" panose="02000603000000020004" pitchFamily="2" charset="0"/>
              </a:rPr>
              <a:t>Misión</a:t>
            </a:r>
            <a:endParaRPr lang="en-US" sz="4800" dirty="0">
              <a:latin typeface="Antenna Medium" panose="02000603000000020004" pitchFamily="2" charset="0"/>
            </a:endParaRPr>
          </a:p>
        </p:txBody>
      </p:sp>
      <p:sp>
        <p:nvSpPr>
          <p:cNvPr id="11" name="Rectangle 10"/>
          <p:cNvSpPr/>
          <p:nvPr/>
        </p:nvSpPr>
        <p:spPr>
          <a:xfrm>
            <a:off x="4521761" y="0"/>
            <a:ext cx="3378038" cy="5272819"/>
          </a:xfrm>
          <a:prstGeom prst="rect">
            <a:avLst/>
          </a:prstGeom>
          <a:noFill/>
          <a:effectLst>
            <a:outerShdw blurRad="406400" dist="50800" dir="5400000" algn="ctr" rotWithShape="0">
              <a:srgbClr val="000000">
                <a:alpha val="13000"/>
              </a:srgbClr>
            </a:outerShdw>
          </a:effectLst>
        </p:spPr>
        <p:txBody>
          <a:bodyPr wrap="none" lIns="91440" tIns="45720" rIns="91440" bIns="45720">
            <a:noAutofit/>
          </a:bodyPr>
          <a:lstStyle/>
          <a:p>
            <a:pPr algn="ctr"/>
            <a:r>
              <a:rPr lang="en-US" sz="41300" b="1" cap="none" spc="50" dirty="0">
                <a:ln w="0"/>
                <a:solidFill>
                  <a:schemeClr val="bg2">
                    <a:alpha val="61000"/>
                  </a:schemeClr>
                </a:solidFill>
                <a:effectLst>
                  <a:innerShdw blurRad="63500" dist="50800" dir="13500000">
                    <a:srgbClr val="000000">
                      <a:alpha val="50000"/>
                    </a:srgbClr>
                  </a:innerShdw>
                </a:effectLst>
              </a:rPr>
              <a:t>3</a:t>
            </a:r>
          </a:p>
        </p:txBody>
      </p:sp>
      <p:pic>
        <p:nvPicPr>
          <p:cNvPr id="4" name="Picture 3">
            <a:extLst>
              <a:ext uri="{FF2B5EF4-FFF2-40B4-BE49-F238E27FC236}">
                <a16:creationId xmlns:a16="http://schemas.microsoft.com/office/drawing/2014/main" id="{C30B109D-D40C-4D4D-BF0B-A8A45B410A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44"/>
            <a:ext cx="12192000" cy="1086837"/>
          </a:xfrm>
          <a:prstGeom prst="rect">
            <a:avLst/>
          </a:prstGeom>
        </p:spPr>
      </p:pic>
      <p:sp>
        <p:nvSpPr>
          <p:cNvPr id="8" name="Content Placeholder 2">
            <a:extLst>
              <a:ext uri="{FF2B5EF4-FFF2-40B4-BE49-F238E27FC236}">
                <a16:creationId xmlns:a16="http://schemas.microsoft.com/office/drawing/2014/main" id="{F25FF0AD-9FDA-3348-ABFD-A26632D55D84}"/>
              </a:ext>
            </a:extLst>
          </p:cNvPr>
          <p:cNvSpPr txBox="1">
            <a:spLocks/>
          </p:cNvSpPr>
          <p:nvPr/>
        </p:nvSpPr>
        <p:spPr>
          <a:xfrm>
            <a:off x="434715" y="1591083"/>
            <a:ext cx="11552131" cy="4708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4800" b="1" baseline="30000" dirty="0"/>
              <a:t> Obras de Misericordia Corporales y Espirituales</a:t>
            </a:r>
          </a:p>
          <a:p>
            <a:pPr marL="0" indent="0" algn="ctr">
              <a:buNone/>
            </a:pPr>
            <a:endParaRPr lang="es-ES" b="1" baseline="30000" dirty="0"/>
          </a:p>
          <a:p>
            <a:r>
              <a:rPr lang="es-ES" sz="4000" baseline="30000" dirty="0"/>
              <a:t>Las Obras de Misericordia comienzan primero en casa dentro de nuestra familia,</a:t>
            </a:r>
            <a:r>
              <a:rPr lang="es-ES" sz="4000" dirty="0"/>
              <a:t> </a:t>
            </a:r>
            <a:r>
              <a:rPr lang="es-ES" sz="4000" baseline="30000" dirty="0"/>
              <a:t>nos brindan la oportunidad de amarnos unos a otros con el amor de Dios y luego compartir ese amor sirviendo a nuestro prójimo.</a:t>
            </a:r>
          </a:p>
          <a:p>
            <a:r>
              <a:rPr lang="es-ES" sz="4000" baseline="30000" dirty="0"/>
              <a:t>Hay algunas obras que las familias ya están haciendo, como orar por los vivos y los muertos. Sigan haciéndolo</a:t>
            </a:r>
            <a:r>
              <a:rPr lang="es-ES" sz="4000" dirty="0"/>
              <a:t> </a:t>
            </a:r>
            <a:r>
              <a:rPr lang="es-ES" sz="4000" baseline="30000" dirty="0"/>
              <a:t>y escojan una o dos más que encajen naturalmente en su vida familiar para el Adviento.</a:t>
            </a:r>
          </a:p>
        </p:txBody>
      </p:sp>
    </p:spTree>
    <p:extLst>
      <p:ext uri="{BB962C8B-B14F-4D97-AF65-F5344CB8AC3E}">
        <p14:creationId xmlns:p14="http://schemas.microsoft.com/office/powerpoint/2010/main" val="27721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23446"/>
            <a:ext cx="12192000" cy="11488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 name="Title 1"/>
          <p:cNvSpPr>
            <a:spLocks noGrp="1"/>
          </p:cNvSpPr>
          <p:nvPr>
            <p:ph type="title"/>
          </p:nvPr>
        </p:nvSpPr>
        <p:spPr>
          <a:xfrm>
            <a:off x="2677512" y="645624"/>
            <a:ext cx="6836974" cy="1006475"/>
          </a:xfrm>
        </p:spPr>
        <p:txBody>
          <a:bodyPr>
            <a:normAutofit fontScale="90000"/>
          </a:bodyPr>
          <a:lstStyle/>
          <a:p>
            <a:pPr algn="ctr"/>
            <a:r>
              <a:rPr lang="es-ES" b="1" baseline="30000" dirty="0"/>
              <a:t>Repase y cierre en oración</a:t>
            </a:r>
            <a:br>
              <a:rPr lang="es-ES" b="1" baseline="30000" dirty="0"/>
            </a:br>
            <a:r>
              <a:rPr lang="en-US" b="1" baseline="30000" dirty="0"/>
              <a:t/>
            </a:r>
            <a:br>
              <a:rPr lang="en-US" b="1" baseline="30000" dirty="0"/>
            </a:br>
            <a:endParaRPr lang="en-US" dirty="0"/>
          </a:p>
        </p:txBody>
      </p:sp>
      <p:sp>
        <p:nvSpPr>
          <p:cNvPr id="3" name="Content Placeholder 2"/>
          <p:cNvSpPr>
            <a:spLocks noGrp="1"/>
          </p:cNvSpPr>
          <p:nvPr>
            <p:ph idx="1"/>
          </p:nvPr>
        </p:nvSpPr>
        <p:spPr>
          <a:xfrm>
            <a:off x="838200" y="2297723"/>
            <a:ext cx="10515600" cy="3391233"/>
          </a:xfrm>
        </p:spPr>
        <p:txBody>
          <a:bodyPr>
            <a:normAutofit/>
          </a:bodyPr>
          <a:lstStyle/>
          <a:p>
            <a:pPr marL="0" indent="0" algn="ctr">
              <a:buNone/>
            </a:pPr>
            <a:r>
              <a:rPr lang="es-ES" sz="4400" baseline="30000" dirty="0"/>
              <a:t>Revise brevemente las metas de la </a:t>
            </a:r>
            <a:r>
              <a:rPr lang="es-ES" sz="4400" baseline="30000" dirty="0" err="1"/>
              <a:t>leccion</a:t>
            </a:r>
            <a:r>
              <a:rPr lang="es-ES" sz="4400" baseline="30000" dirty="0"/>
              <a:t> y </a:t>
            </a:r>
            <a:r>
              <a:rPr lang="es-ES" sz="4400" baseline="30000" dirty="0" err="1"/>
              <a:t>recurede</a:t>
            </a:r>
            <a:r>
              <a:rPr lang="es-ES" sz="4400" baseline="30000" dirty="0"/>
              <a:t> a todos lo que se </a:t>
            </a:r>
            <a:r>
              <a:rPr lang="es-ES" sz="4400" baseline="30000" dirty="0" err="1"/>
              <a:t>esperapara</a:t>
            </a:r>
            <a:r>
              <a:rPr lang="es-ES" sz="4400" baseline="30000" dirty="0"/>
              <a:t> las semanas 2 y 3.</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868" y="4642337"/>
            <a:ext cx="1286263" cy="1992923"/>
          </a:xfrm>
          <a:prstGeom prst="rect">
            <a:avLst/>
          </a:prstGeom>
        </p:spPr>
      </p:pic>
    </p:spTree>
    <p:extLst>
      <p:ext uri="{BB962C8B-B14F-4D97-AF65-F5344CB8AC3E}">
        <p14:creationId xmlns:p14="http://schemas.microsoft.com/office/powerpoint/2010/main" val="394985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980" y="0"/>
            <a:ext cx="12231974" cy="6895475"/>
          </a:xfrm>
          <a:prstGeom prst="rect">
            <a:avLst/>
          </a:prstGeom>
        </p:spPr>
      </p:pic>
      <p:sp>
        <p:nvSpPr>
          <p:cNvPr id="26" name="Rectangle 25"/>
          <p:cNvSpPr/>
          <p:nvPr/>
        </p:nvSpPr>
        <p:spPr>
          <a:xfrm>
            <a:off x="-29980" y="0"/>
            <a:ext cx="12221980" cy="1690688"/>
          </a:xfrm>
          <a:prstGeom prst="rect">
            <a:avLst/>
          </a:prstGeom>
          <a:solidFill>
            <a:srgbClr val="CDB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B4C3"/>
              </a:solidFill>
            </a:endParaRPr>
          </a:p>
        </p:txBody>
      </p:sp>
      <p:sp>
        <p:nvSpPr>
          <p:cNvPr id="3" name="Content Placeholder 2"/>
          <p:cNvSpPr>
            <a:spLocks noGrp="1"/>
          </p:cNvSpPr>
          <p:nvPr>
            <p:ph idx="1"/>
          </p:nvPr>
        </p:nvSpPr>
        <p:spPr>
          <a:xfrm>
            <a:off x="1046355" y="2497186"/>
            <a:ext cx="4253412" cy="632903"/>
          </a:xfrm>
        </p:spPr>
        <p:txBody>
          <a:bodyPr>
            <a:noAutofit/>
          </a:bodyPr>
          <a:lstStyle/>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REFERENCIAS: </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9904" y="3360822"/>
            <a:ext cx="4186318" cy="3206022"/>
          </a:xfrm>
          <a:prstGeom prst="rect">
            <a:avLst/>
          </a:prstGeom>
        </p:spPr>
      </p:pic>
      <p:sp>
        <p:nvSpPr>
          <p:cNvPr id="4" name="Content Placeholder 2"/>
          <p:cNvSpPr txBox="1">
            <a:spLocks/>
          </p:cNvSpPr>
          <p:nvPr/>
        </p:nvSpPr>
        <p:spPr>
          <a:xfrm>
            <a:off x="1577544" y="3726690"/>
            <a:ext cx="3191035" cy="20626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baseline="30000" dirty="0" err="1"/>
              <a:t>Sagrada</a:t>
            </a:r>
            <a:r>
              <a:rPr lang="en-US" sz="3600" b="1" baseline="30000" dirty="0"/>
              <a:t> </a:t>
            </a:r>
            <a:r>
              <a:rPr lang="en-US" sz="3600" b="1" baseline="30000" dirty="0" err="1"/>
              <a:t>Escritura</a:t>
            </a:r>
            <a:endParaRPr lang="en-US" sz="3600" b="1" baseline="30000" dirty="0"/>
          </a:p>
          <a:p>
            <a:pPr marL="0" indent="0" algn="ctr">
              <a:buNone/>
            </a:pPr>
            <a:r>
              <a:rPr lang="en-US" sz="3600" b="1" baseline="30000" dirty="0"/>
              <a:t>Is 7:14, 9: 1-2 </a:t>
            </a:r>
          </a:p>
          <a:p>
            <a:pPr marL="0" indent="0" algn="ctr">
              <a:buNone/>
            </a:pPr>
            <a:r>
              <a:rPr lang="en-US" sz="3600" b="1" baseline="30000" dirty="0" err="1"/>
              <a:t>Lc</a:t>
            </a:r>
            <a:r>
              <a:rPr lang="en-US" sz="3600" b="1" baseline="30000" dirty="0"/>
              <a:t> 1, 26-56, 6:36</a:t>
            </a:r>
          </a:p>
          <a:p>
            <a:pPr marL="0" indent="0" algn="ctr">
              <a:buNone/>
            </a:pPr>
            <a:r>
              <a:rPr lang="en-US" sz="3600" b="1" baseline="30000" dirty="0" err="1"/>
              <a:t>Apoc</a:t>
            </a:r>
            <a:r>
              <a:rPr lang="en-US" sz="3600" b="1" baseline="30000" dirty="0"/>
              <a:t> 22:17, 20</a:t>
            </a:r>
            <a:endParaRPr lang="en-US" sz="88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2"/>
          <p:cNvSpPr txBox="1">
            <a:spLocks/>
          </p:cNvSpPr>
          <p:nvPr/>
        </p:nvSpPr>
        <p:spPr>
          <a:xfrm>
            <a:off x="7362140" y="2507604"/>
            <a:ext cx="3863523" cy="632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err="1">
                <a:solidFill>
                  <a:schemeClr val="bg1"/>
                </a:solidFill>
                <a:latin typeface="Tahoma" panose="020B0604030504040204" pitchFamily="34" charset="0"/>
                <a:ea typeface="Tahoma" panose="020B0604030504040204" pitchFamily="34" charset="0"/>
                <a:cs typeface="Tahoma" panose="020B0604030504040204" pitchFamily="34" charset="0"/>
              </a:rPr>
              <a:t>Metas</a:t>
            </a: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25" name="Content Placeholder 2"/>
          <p:cNvSpPr txBox="1">
            <a:spLocks/>
          </p:cNvSpPr>
          <p:nvPr/>
        </p:nvSpPr>
        <p:spPr>
          <a:xfrm>
            <a:off x="6557515" y="3447737"/>
            <a:ext cx="5306518" cy="29930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b="1" baseline="30000" dirty="0">
                <a:solidFill>
                  <a:schemeClr val="bg1">
                    <a:lumMod val="95000"/>
                  </a:schemeClr>
                </a:solidFill>
              </a:rPr>
              <a:t>Las familias harán un plan para el Adviento considerando cómo María experimentó el primer Adviento y cómo se preparó para el nacimiento de Jesús.</a:t>
            </a:r>
          </a:p>
          <a:p>
            <a:r>
              <a:rPr lang="es-ES" sz="3200" b="1" baseline="30000" dirty="0">
                <a:solidFill>
                  <a:schemeClr val="bg1">
                    <a:lumMod val="95000"/>
                  </a:schemeClr>
                </a:solidFill>
              </a:rPr>
              <a:t>Las familias </a:t>
            </a:r>
            <a:r>
              <a:rPr lang="es-ES" sz="3200" b="1" baseline="30000" dirty="0" err="1">
                <a:solidFill>
                  <a:schemeClr val="bg1">
                    <a:lumMod val="95000"/>
                  </a:schemeClr>
                </a:solidFill>
              </a:rPr>
              <a:t>reflexionarán</a:t>
            </a:r>
            <a:r>
              <a:rPr lang="es-ES" sz="3200" b="1" baseline="30000" dirty="0">
                <a:solidFill>
                  <a:schemeClr val="bg1">
                    <a:lumMod val="95000"/>
                  </a:schemeClr>
                </a:solidFill>
              </a:rPr>
              <a:t> sobre el Segundo Misterio Gozoso de la </a:t>
            </a:r>
            <a:r>
              <a:rPr lang="es-ES" sz="3200" b="1" baseline="30000" dirty="0" err="1">
                <a:solidFill>
                  <a:schemeClr val="bg1">
                    <a:lumMod val="95000"/>
                  </a:schemeClr>
                </a:solidFill>
              </a:rPr>
              <a:t>Visitación</a:t>
            </a:r>
            <a:r>
              <a:rPr lang="es-ES" sz="3200" b="1" baseline="30000" dirty="0">
                <a:solidFill>
                  <a:schemeClr val="bg1">
                    <a:lumMod val="95000"/>
                  </a:schemeClr>
                </a:solidFill>
              </a:rPr>
              <a:t> de la </a:t>
            </a:r>
            <a:r>
              <a:rPr lang="es-ES" sz="3200" b="1" baseline="30000" dirty="0" err="1">
                <a:solidFill>
                  <a:schemeClr val="bg1">
                    <a:lumMod val="95000"/>
                  </a:schemeClr>
                </a:solidFill>
              </a:rPr>
              <a:t>Virigen</a:t>
            </a:r>
            <a:r>
              <a:rPr lang="es-ES" sz="3200" b="1" baseline="30000" dirty="0">
                <a:solidFill>
                  <a:schemeClr val="bg1">
                    <a:lumMod val="95000"/>
                  </a:schemeClr>
                </a:solidFill>
              </a:rPr>
              <a:t> </a:t>
            </a:r>
            <a:r>
              <a:rPr lang="es-ES" sz="3200" b="1" baseline="30000" dirty="0" err="1">
                <a:solidFill>
                  <a:schemeClr val="bg1">
                    <a:lumMod val="95000"/>
                  </a:schemeClr>
                </a:solidFill>
              </a:rPr>
              <a:t>María</a:t>
            </a:r>
            <a:r>
              <a:rPr lang="es-ES" sz="3200" b="1" baseline="30000" dirty="0">
                <a:solidFill>
                  <a:schemeClr val="bg1">
                    <a:lumMod val="95000"/>
                  </a:schemeClr>
                </a:solidFill>
              </a:rPr>
              <a:t> a su prima Isabel.  </a:t>
            </a:r>
          </a:p>
          <a:p>
            <a:r>
              <a:rPr lang="es-ES" sz="3200" b="1" baseline="30000" dirty="0">
                <a:solidFill>
                  <a:schemeClr val="bg1">
                    <a:lumMod val="95000"/>
                  </a:schemeClr>
                </a:solidFill>
              </a:rPr>
              <a:t>Las familias harán un plan para practicar las obras de misericordia corporales y espirituales durante el Adviento.</a:t>
            </a:r>
          </a:p>
        </p:txBody>
      </p:sp>
      <p:sp>
        <p:nvSpPr>
          <p:cNvPr id="12" name="Title 1">
            <a:extLst>
              <a:ext uri="{FF2B5EF4-FFF2-40B4-BE49-F238E27FC236}">
                <a16:creationId xmlns:a16="http://schemas.microsoft.com/office/drawing/2014/main" id="{A224CE9F-B108-9645-AE93-E5903AA8E9C4}"/>
              </a:ext>
            </a:extLst>
          </p:cNvPr>
          <p:cNvSpPr>
            <a:spLocks noGrp="1"/>
          </p:cNvSpPr>
          <p:nvPr>
            <p:ph type="title"/>
          </p:nvPr>
        </p:nvSpPr>
        <p:spPr/>
        <p:txBody>
          <a:bodyPr>
            <a:noAutofit/>
          </a:bodyPr>
          <a:lstStyle/>
          <a:p>
            <a:pPr algn="ctr"/>
            <a:r>
              <a:rPr lang="es-MX" b="1" u="sng" baseline="30000" dirty="0"/>
              <a:t>TEMA</a:t>
            </a:r>
            <a:r>
              <a:rPr lang="es-MX" b="1" baseline="30000" dirty="0"/>
              <a:t>:  Preparándose para el Adviento y las</a:t>
            </a:r>
            <a:r>
              <a:rPr lang="es-MX" b="1" dirty="0"/>
              <a:t> </a:t>
            </a:r>
            <a:r>
              <a:rPr lang="es-MX" b="1" baseline="30000" dirty="0"/>
              <a:t>Obras de Misericordia </a:t>
            </a:r>
            <a:br>
              <a:rPr lang="es-MX" b="1" baseline="30000" dirty="0"/>
            </a:br>
            <a:r>
              <a:rPr lang="es-MX" b="1" baseline="30000" dirty="0"/>
              <a:t>Espirituales y Corporales</a:t>
            </a:r>
            <a:br>
              <a:rPr lang="es-MX" b="1" baseline="30000" dirty="0"/>
            </a:br>
            <a:r>
              <a:rPr lang="es-MX" b="1" baseline="30000" dirty="0"/>
              <a:t/>
            </a:r>
            <a:br>
              <a:rPr lang="es-MX" b="1" baseline="30000" dirty="0"/>
            </a:br>
            <a:endParaRPr lang="es-MX" sz="2400" dirty="0">
              <a:latin typeface="Antenna Medium" panose="02000603000000020004" pitchFamily="2" charset="0"/>
            </a:endParaRPr>
          </a:p>
        </p:txBody>
      </p:sp>
    </p:spTree>
    <p:extLst>
      <p:ext uri="{BB962C8B-B14F-4D97-AF65-F5344CB8AC3E}">
        <p14:creationId xmlns:p14="http://schemas.microsoft.com/office/powerpoint/2010/main" val="383836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33600" y="175041"/>
            <a:ext cx="10058400" cy="6706404"/>
          </a:xfrm>
          <a:prstGeom prst="rect">
            <a:avLst/>
          </a:prstGeom>
        </p:spPr>
      </p:pic>
      <p:sp>
        <p:nvSpPr>
          <p:cNvPr id="5" name="Content Placeholder 2"/>
          <p:cNvSpPr txBox="1">
            <a:spLocks/>
          </p:cNvSpPr>
          <p:nvPr/>
        </p:nvSpPr>
        <p:spPr>
          <a:xfrm>
            <a:off x="1179069" y="1714183"/>
            <a:ext cx="9833861" cy="33874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aseline="30000" dirty="0"/>
              <a:t>Ven, Espíritu de Conocimiento, bendícenos y concédenos la gracia de amar a la Iglesia y encontrar en ella una guía segura para la verdad y el servicio a la voluntad de Dios, especialmente en nuestras relaciones en el hogar y en nuestra familia extendida.</a:t>
            </a:r>
          </a:p>
          <a:p>
            <a:pPr marL="0" indent="0">
              <a:buNone/>
            </a:pPr>
            <a:r>
              <a:rPr lang="en-US" sz="4000" baseline="30000" dirty="0"/>
              <a:t>Dios te salve María…</a:t>
            </a:r>
          </a:p>
          <a:p>
            <a:pPr marL="0" indent="0">
              <a:buNone/>
            </a:pPr>
            <a:endParaRPr lang="en-US" sz="4800" baseline="30000" dirty="0"/>
          </a:p>
          <a:p>
            <a:pPr marL="0" indent="0">
              <a:buNone/>
            </a:pPr>
            <a:r>
              <a:rPr lang="en-US" sz="1600" i="1" dirty="0" err="1"/>
              <a:t>Adaptado</a:t>
            </a:r>
            <a:r>
              <a:rPr lang="en-US" sz="1600" i="1" dirty="0"/>
              <a:t> de Catholics For Family Peace</a:t>
            </a:r>
          </a:p>
          <a:p>
            <a:pPr marL="0" indent="0" fontAlgn="base">
              <a:buNone/>
            </a:pPr>
            <a:endParaRPr lang="en-US" sz="1400" i="1" dirty="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i="1" baseline="30000" dirty="0"/>
          </a:p>
        </p:txBody>
      </p:sp>
      <p:sp>
        <p:nvSpPr>
          <p:cNvPr id="9" name="Rectangle 8"/>
          <p:cNvSpPr/>
          <p:nvPr/>
        </p:nvSpPr>
        <p:spPr>
          <a:xfrm>
            <a:off x="0" y="0"/>
            <a:ext cx="12192000" cy="10785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175040"/>
            <a:ext cx="6537082" cy="1364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baseline="30000" dirty="0" err="1"/>
              <a:t>Oración</a:t>
            </a:r>
            <a:endParaRPr lang="en-US" sz="8000" b="1" baseline="30000" dirty="0"/>
          </a:p>
        </p:txBody>
      </p:sp>
    </p:spTree>
    <p:extLst>
      <p:ext uri="{BB962C8B-B14F-4D97-AF65-F5344CB8AC3E}">
        <p14:creationId xmlns:p14="http://schemas.microsoft.com/office/powerpoint/2010/main" val="45379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29980"/>
            <a:ext cx="12203100" cy="7345180"/>
          </a:xfrm>
          <a:prstGeom prst="rect">
            <a:avLst/>
          </a:prstGeom>
        </p:spPr>
      </p:pic>
      <p:sp>
        <p:nvSpPr>
          <p:cNvPr id="9" name="Rectangle 8"/>
          <p:cNvSpPr/>
          <p:nvPr/>
        </p:nvSpPr>
        <p:spPr>
          <a:xfrm>
            <a:off x="0" y="-2998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379302" y="118941"/>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baseline="30000" dirty="0" err="1"/>
              <a:t>Rompehielos</a:t>
            </a:r>
            <a:endParaRPr lang="en-US" sz="7200" b="1" baseline="30000" dirty="0"/>
          </a:p>
        </p:txBody>
      </p:sp>
      <p:pic>
        <p:nvPicPr>
          <p:cNvPr id="8" name="Picture 7">
            <a:extLst>
              <a:ext uri="{FF2B5EF4-FFF2-40B4-BE49-F238E27FC236}">
                <a16:creationId xmlns:a16="http://schemas.microsoft.com/office/drawing/2014/main" id="{D0C94800-E300-0C40-8F1B-43761EFB8014}"/>
              </a:ext>
            </a:extLst>
          </p:cNvPr>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1100" y="288073"/>
            <a:ext cx="12203100" cy="7345180"/>
          </a:xfrm>
          <a:prstGeom prst="rect">
            <a:avLst/>
          </a:prstGeom>
        </p:spPr>
      </p:pic>
      <p:sp>
        <p:nvSpPr>
          <p:cNvPr id="10" name="Content Placeholder 2">
            <a:extLst>
              <a:ext uri="{FF2B5EF4-FFF2-40B4-BE49-F238E27FC236}">
                <a16:creationId xmlns:a16="http://schemas.microsoft.com/office/drawing/2014/main" id="{9486C6F6-5542-5D4A-BD3A-398861CFA0D0}"/>
              </a:ext>
            </a:extLst>
          </p:cNvPr>
          <p:cNvSpPr txBox="1">
            <a:spLocks/>
          </p:cNvSpPr>
          <p:nvPr/>
        </p:nvSpPr>
        <p:spPr>
          <a:xfrm>
            <a:off x="429306" y="1857574"/>
            <a:ext cx="11333388" cy="4468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baseline="30000" dirty="0"/>
              <a:t>¿</a:t>
            </a:r>
            <a:r>
              <a:rPr lang="es-MX" sz="4000" b="1" baseline="30000" dirty="0"/>
              <a:t>Realidad</a:t>
            </a:r>
            <a:r>
              <a:rPr lang="en-US" sz="4000" b="1" baseline="30000" dirty="0"/>
              <a:t> o Ficción?</a:t>
            </a:r>
            <a:r>
              <a:rPr lang="en-US" sz="4000" baseline="30000" dirty="0"/>
              <a:t> </a:t>
            </a:r>
          </a:p>
          <a:p>
            <a:endParaRPr lang="en-US" baseline="30000" dirty="0"/>
          </a:p>
          <a:p>
            <a:pPr marL="0" indent="0">
              <a:buNone/>
            </a:pPr>
            <a:r>
              <a:rPr lang="es-ES" sz="3600" baseline="30000" dirty="0"/>
              <a:t>			</a:t>
            </a:r>
            <a:r>
              <a:rPr lang="es-ES" sz="3600" i="1" baseline="30000" dirty="0"/>
              <a:t>Conversación en privado en familia:</a:t>
            </a:r>
          </a:p>
          <a:p>
            <a:pPr marL="742950" indent="-742950">
              <a:buAutoNum type="arabicPeriod"/>
            </a:pPr>
            <a:r>
              <a:rPr lang="es-ES" sz="3600" baseline="30000" dirty="0"/>
              <a:t>Mencionen tres declaraciones que les describan como familia. Dos de estas declaraciones deben ser hechos o verdades, y una debe ser algo inventado (ficción). </a:t>
            </a:r>
          </a:p>
          <a:p>
            <a:pPr marL="0" indent="0">
              <a:buNone/>
            </a:pPr>
            <a:r>
              <a:rPr lang="es-ES" sz="3600" baseline="30000" dirty="0"/>
              <a:t>                                   </a:t>
            </a:r>
          </a:p>
          <a:p>
            <a:pPr marL="0" indent="0">
              <a:buNone/>
            </a:pPr>
            <a:r>
              <a:rPr lang="es-ES" sz="3600" baseline="30000" dirty="0"/>
              <a:t>			</a:t>
            </a:r>
            <a:r>
              <a:rPr lang="es-ES" sz="3600" i="1" baseline="30000" dirty="0"/>
              <a:t>Conversación para compartir con el grupo:</a:t>
            </a:r>
          </a:p>
          <a:p>
            <a:pPr marL="0" indent="0">
              <a:buNone/>
            </a:pPr>
            <a:r>
              <a:rPr lang="es-ES" sz="3600" baseline="30000" dirty="0"/>
              <a:t>2.      Una por una, las familias se turnan para decir sus tres afirmaciones, mientras que las otras familias intentan adivinar cuál afirmación no es verdadera (ficción). </a:t>
            </a:r>
          </a:p>
          <a:p>
            <a:pPr marL="0" indent="0">
              <a:buNone/>
            </a:pPr>
            <a:endParaRPr lang="en-US" sz="3600" baseline="30000" dirty="0"/>
          </a:p>
        </p:txBody>
      </p:sp>
    </p:spTree>
    <p:extLst>
      <p:ext uri="{BB962C8B-B14F-4D97-AF65-F5344CB8AC3E}">
        <p14:creationId xmlns:p14="http://schemas.microsoft.com/office/powerpoint/2010/main" val="215330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A16D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683239"/>
            <a:ext cx="10515600" cy="1325563"/>
          </a:xfrm>
        </p:spPr>
        <p:txBody>
          <a:bodyPr>
            <a:noAutofit/>
          </a:bodyPr>
          <a:lstStyle/>
          <a:p>
            <a:pPr algn="ctr"/>
            <a:r>
              <a:rPr lang="es-ES" sz="7200" baseline="30000" dirty="0">
                <a:solidFill>
                  <a:schemeClr val="bg1">
                    <a:lumMod val="95000"/>
                  </a:schemeClr>
                </a:solidFill>
              </a:rPr>
              <a:t>Cuando piensa en el término </a:t>
            </a:r>
            <a:br>
              <a:rPr lang="es-ES" sz="7200" baseline="30000" dirty="0">
                <a:solidFill>
                  <a:schemeClr val="bg1">
                    <a:lumMod val="95000"/>
                  </a:schemeClr>
                </a:solidFill>
              </a:rPr>
            </a:br>
            <a:r>
              <a:rPr lang="es-ES" sz="7200" baseline="30000" dirty="0">
                <a:solidFill>
                  <a:schemeClr val="bg1">
                    <a:lumMod val="95000"/>
                  </a:schemeClr>
                </a:solidFill>
              </a:rPr>
              <a:t>“Adviento”, ¿Cuáles son dos palabras que le vienen a la mente? </a:t>
            </a:r>
          </a:p>
        </p:txBody>
      </p:sp>
    </p:spTree>
    <p:extLst>
      <p:ext uri="{BB962C8B-B14F-4D97-AF65-F5344CB8AC3E}">
        <p14:creationId xmlns:p14="http://schemas.microsoft.com/office/powerpoint/2010/main" val="53869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19050"/>
            <a:ext cx="12192000" cy="6867525"/>
          </a:xfrm>
          <a:prstGeom prst="rect">
            <a:avLst/>
          </a:prstGeom>
        </p:spPr>
      </p:pic>
      <p:sp>
        <p:nvSpPr>
          <p:cNvPr id="5" name="Rectangle 4"/>
          <p:cNvSpPr/>
          <p:nvPr/>
        </p:nvSpPr>
        <p:spPr>
          <a:xfrm>
            <a:off x="1" y="-19050"/>
            <a:ext cx="12192000" cy="12426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El </a:t>
            </a:r>
            <a:r>
              <a:rPr lang="en-US" dirty="0" err="1">
                <a:latin typeface="Tahoma" panose="020B0604030504040204" pitchFamily="34" charset="0"/>
                <a:ea typeface="Tahoma" panose="020B0604030504040204" pitchFamily="34" charset="0"/>
                <a:cs typeface="Tahoma" panose="020B0604030504040204" pitchFamily="34" charset="0"/>
              </a:rPr>
              <a:t>Tema</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2308484"/>
            <a:ext cx="10515600" cy="3733541"/>
          </a:xfrm>
        </p:spPr>
        <p:txBody>
          <a:bodyPr>
            <a:normAutofit/>
          </a:bodyPr>
          <a:lstStyle/>
          <a:p>
            <a:pPr marL="0" indent="0" algn="ctr">
              <a:buNone/>
            </a:pPr>
            <a:r>
              <a:rPr lang="es-ES" sz="4400" baseline="30000" dirty="0"/>
              <a:t>El Adviento es un momento en el que preparamos nuestros corazones para celebrar la primera venida de nuestro Señor y Salvador Jesús en el misterio de Su encarnación y en Su nacimiento en Navidad y para renovar nuestra esperanza en la segunda venida de Jesús. Esperamos el primer Adviento para aprender de María cómo prepararnos haciendo obras amorosas de misericordia unos por otros.</a:t>
            </a:r>
          </a:p>
        </p:txBody>
      </p:sp>
    </p:spTree>
    <p:extLst>
      <p:ext uri="{BB962C8B-B14F-4D97-AF65-F5344CB8AC3E}">
        <p14:creationId xmlns:p14="http://schemas.microsoft.com/office/powerpoint/2010/main" val="89888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3" y="0"/>
            <a:ext cx="12192000" cy="1304144"/>
          </a:xfrm>
          <a:prstGeom prst="rect">
            <a:avLst/>
          </a:prstGeom>
          <a:solidFill>
            <a:srgbClr val="CDB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4042" y="2342896"/>
            <a:ext cx="11043910" cy="1926043"/>
          </a:xfrm>
        </p:spPr>
        <p:txBody>
          <a:bodyPr>
            <a:noAutofit/>
          </a:bodyPr>
          <a:lstStyle/>
          <a:p>
            <a:r>
              <a:rPr lang="es-ES" sz="4800" baseline="30000" dirty="0"/>
              <a:t>(Para padres) Cuando eras pequeño, ¿cómo se preparaba tu familia para la Navidad durante el Adviento?</a:t>
            </a:r>
          </a:p>
          <a:p>
            <a:endParaRPr lang="en-US" sz="4800" baseline="30000" dirty="0"/>
          </a:p>
          <a:p>
            <a:r>
              <a:rPr lang="es-ES" sz="4800" baseline="30000" dirty="0"/>
              <a:t>(Para toda la familia) ¿Cuáles son sus actividades favoritas durante el Adviento?</a:t>
            </a:r>
          </a:p>
        </p:txBody>
      </p:sp>
      <p:sp>
        <p:nvSpPr>
          <p:cNvPr id="7" name="Title 1">
            <a:extLst>
              <a:ext uri="{FF2B5EF4-FFF2-40B4-BE49-F238E27FC236}">
                <a16:creationId xmlns:a16="http://schemas.microsoft.com/office/drawing/2014/main" id="{A74D98B8-D826-374F-AD1C-CA80EB5102DE}"/>
              </a:ext>
            </a:extLst>
          </p:cNvPr>
          <p:cNvSpPr>
            <a:spLocks noGrp="1"/>
          </p:cNvSpPr>
          <p:nvPr>
            <p:ph type="title"/>
          </p:nvPr>
        </p:nvSpPr>
        <p:spPr/>
        <p:txBody>
          <a:bodyPr>
            <a:normAutofit/>
          </a:bodyPr>
          <a:lstStyle/>
          <a:p>
            <a:pPr algn="ctr"/>
            <a:r>
              <a:rPr lang="es-MX" b="1" baseline="30000" dirty="0"/>
              <a:t>Preguntas para compartir </a:t>
            </a:r>
            <a:r>
              <a:rPr lang="es-MX" b="1" i="1" baseline="30000" dirty="0"/>
              <a:t>en familia</a:t>
            </a:r>
          </a:p>
        </p:txBody>
      </p:sp>
    </p:spTree>
    <p:extLst>
      <p:ext uri="{BB962C8B-B14F-4D97-AF65-F5344CB8AC3E}">
        <p14:creationId xmlns:p14="http://schemas.microsoft.com/office/powerpoint/2010/main" val="2141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304144"/>
          </a:xfrm>
          <a:prstGeom prst="rect">
            <a:avLst/>
          </a:prstGeom>
          <a:solidFill>
            <a:srgbClr val="CDB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6571" y="565763"/>
            <a:ext cx="5918854" cy="959583"/>
          </a:xfrm>
        </p:spPr>
        <p:txBody>
          <a:bodyPr>
            <a:normAutofit/>
          </a:bodyPr>
          <a:lstStyle/>
          <a:p>
            <a:pPr algn="ctr"/>
            <a:r>
              <a:rPr lang="en-US" sz="8000" b="1" baseline="30000" dirty="0"/>
              <a:t>Contenido</a:t>
            </a:r>
          </a:p>
        </p:txBody>
      </p:sp>
      <p:sp>
        <p:nvSpPr>
          <p:cNvPr id="3" name="Content Placeholder 2"/>
          <p:cNvSpPr>
            <a:spLocks noGrp="1"/>
          </p:cNvSpPr>
          <p:nvPr>
            <p:ph idx="1"/>
          </p:nvPr>
        </p:nvSpPr>
        <p:spPr>
          <a:xfrm>
            <a:off x="574043" y="1746548"/>
            <a:ext cx="11043910" cy="1926043"/>
          </a:xfrm>
        </p:spPr>
        <p:txBody>
          <a:bodyPr>
            <a:noAutofit/>
          </a:bodyPr>
          <a:lstStyle/>
          <a:p>
            <a:pPr marL="0" indent="0" algn="ctr">
              <a:buNone/>
            </a:pPr>
            <a:r>
              <a:rPr lang="es-ES" sz="4000" baseline="30000" dirty="0"/>
              <a:t>Abrir sus Biblias y leer Lucas 1: 26-56 en voz alta.</a:t>
            </a:r>
            <a:r>
              <a:rPr lang="es-ES" sz="4000" dirty="0"/>
              <a:t> </a:t>
            </a:r>
            <a:endParaRPr lang="es-ES" sz="4000" baseline="30000" dirty="0"/>
          </a:p>
        </p:txBody>
      </p:sp>
      <p:sp>
        <p:nvSpPr>
          <p:cNvPr id="6" name="TextBox 5"/>
          <p:cNvSpPr txBox="1"/>
          <p:nvPr/>
        </p:nvSpPr>
        <p:spPr>
          <a:xfrm>
            <a:off x="1059302" y="5832737"/>
            <a:ext cx="3936837" cy="543739"/>
          </a:xfrm>
          <a:prstGeom prst="rect">
            <a:avLst/>
          </a:prstGeom>
          <a:noFill/>
        </p:spPr>
        <p:txBody>
          <a:bodyPr wrap="square" rtlCol="0">
            <a:spAutoFit/>
          </a:bodyPr>
          <a:lstStyle/>
          <a:p>
            <a:pPr algn="ctr"/>
            <a:r>
              <a:rPr lang="en-US" sz="4400" baseline="30000" dirty="0"/>
              <a:t>Para </a:t>
            </a:r>
            <a:r>
              <a:rPr lang="en-US" sz="4400" baseline="30000" dirty="0" err="1"/>
              <a:t>niños</a:t>
            </a:r>
            <a:r>
              <a:rPr lang="en-US" sz="4400" baseline="30000" dirty="0"/>
              <a:t> </a:t>
            </a:r>
            <a:r>
              <a:rPr lang="en-US" sz="4400" baseline="30000" dirty="0" err="1"/>
              <a:t>pequeños</a:t>
            </a:r>
            <a:r>
              <a:rPr lang="en-US" sz="4400" baseline="30000" dirty="0"/>
              <a:t>: </a:t>
            </a:r>
          </a:p>
        </p:txBody>
      </p:sp>
      <p:sp>
        <p:nvSpPr>
          <p:cNvPr id="7" name="TextBox 6"/>
          <p:cNvSpPr txBox="1"/>
          <p:nvPr/>
        </p:nvSpPr>
        <p:spPr>
          <a:xfrm>
            <a:off x="6442365" y="5832737"/>
            <a:ext cx="5408346" cy="502702"/>
          </a:xfrm>
          <a:prstGeom prst="rect">
            <a:avLst/>
          </a:prstGeom>
          <a:noFill/>
        </p:spPr>
        <p:txBody>
          <a:bodyPr wrap="square" rtlCol="0">
            <a:spAutoFit/>
          </a:bodyPr>
          <a:lstStyle/>
          <a:p>
            <a:r>
              <a:rPr lang="en-US" sz="4000" baseline="30000" dirty="0"/>
              <a:t>Para pre-</a:t>
            </a:r>
            <a:r>
              <a:rPr lang="en-US" sz="4000" baseline="30000" dirty="0" err="1"/>
              <a:t>adolescentes</a:t>
            </a:r>
            <a:r>
              <a:rPr lang="en-US" sz="4000" baseline="30000" dirty="0"/>
              <a:t> y </a:t>
            </a:r>
            <a:r>
              <a:rPr lang="en-US" sz="4000" baseline="30000" dirty="0" err="1"/>
              <a:t>adolescentes</a:t>
            </a:r>
            <a:r>
              <a:rPr lang="en-US" sz="4000" baseline="30000" dirty="0"/>
              <a:t>: </a:t>
            </a:r>
          </a:p>
        </p:txBody>
      </p:sp>
      <p:pic>
        <p:nvPicPr>
          <p:cNvPr id="9" name="zYlt0RH1NwA"/>
          <p:cNvPicPr>
            <a:picLocks noRot="1" noChangeAspect="1"/>
          </p:cNvPicPr>
          <p:nvPr>
            <a:videoFile r:link="rId1"/>
          </p:nvPr>
        </p:nvPicPr>
        <p:blipFill>
          <a:blip r:embed="rId4"/>
          <a:stretch>
            <a:fillRect/>
          </a:stretch>
        </p:blipFill>
        <p:spPr>
          <a:xfrm>
            <a:off x="741721" y="2964031"/>
            <a:ext cx="4572000" cy="2571750"/>
          </a:xfrm>
          <a:prstGeom prst="rect">
            <a:avLst/>
          </a:prstGeom>
        </p:spPr>
      </p:pic>
      <p:pic>
        <p:nvPicPr>
          <p:cNvPr id="11" name="XaOrSBNgktM"/>
          <p:cNvPicPr>
            <a:picLocks noRot="1" noChangeAspect="1"/>
          </p:cNvPicPr>
          <p:nvPr>
            <a:videoFile r:link="rId2"/>
          </p:nvPr>
        </p:nvPicPr>
        <p:blipFill>
          <a:blip r:embed="rId5"/>
          <a:stretch>
            <a:fillRect/>
          </a:stretch>
        </p:blipFill>
        <p:spPr>
          <a:xfrm>
            <a:off x="6860538" y="2951782"/>
            <a:ext cx="4572000" cy="2571750"/>
          </a:xfrm>
          <a:prstGeom prst="rect">
            <a:avLst/>
          </a:prstGeom>
        </p:spPr>
      </p:pic>
    </p:spTree>
    <p:extLst>
      <p:ext uri="{BB962C8B-B14F-4D97-AF65-F5344CB8AC3E}">
        <p14:creationId xmlns:p14="http://schemas.microsoft.com/office/powerpoint/2010/main" val="41142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r="-450"/>
          <a:stretch/>
        </p:blipFill>
        <p:spPr>
          <a:xfrm>
            <a:off x="0" y="-29980"/>
            <a:ext cx="12246964" cy="6895475"/>
          </a:xfrm>
          <a:prstGeom prst="rect">
            <a:avLst/>
          </a:prstGeom>
        </p:spPr>
      </p:pic>
      <p:sp>
        <p:nvSpPr>
          <p:cNvPr id="2" name="Title 1"/>
          <p:cNvSpPr>
            <a:spLocks noGrp="1"/>
          </p:cNvSpPr>
          <p:nvPr>
            <p:ph type="title"/>
          </p:nvPr>
        </p:nvSpPr>
        <p:spPr>
          <a:xfrm>
            <a:off x="838200" y="194871"/>
            <a:ext cx="10515600" cy="941181"/>
          </a:xfrm>
        </p:spPr>
        <p:txBody>
          <a:bodyPr>
            <a:normAutofit/>
          </a:bodyPr>
          <a:lstStyle/>
          <a:p>
            <a:pPr algn="ctr"/>
            <a:r>
              <a:rPr lang="en-US" sz="4800" b="1" dirty="0"/>
              <a:t>Contenido</a:t>
            </a:r>
          </a:p>
        </p:txBody>
      </p:sp>
      <p:sp>
        <p:nvSpPr>
          <p:cNvPr id="3" name="Content Placeholder 2"/>
          <p:cNvSpPr>
            <a:spLocks noGrp="1"/>
          </p:cNvSpPr>
          <p:nvPr>
            <p:ph idx="1"/>
          </p:nvPr>
        </p:nvSpPr>
        <p:spPr>
          <a:xfrm>
            <a:off x="838200" y="1484026"/>
            <a:ext cx="10515600" cy="4692937"/>
          </a:xfrm>
        </p:spPr>
        <p:txBody>
          <a:bodyPr/>
          <a:lstStyle/>
          <a:p>
            <a:pPr marL="0" indent="0">
              <a:buNone/>
            </a:pPr>
            <a:r>
              <a:rPr lang="es-ES" sz="6000" baseline="30000" dirty="0">
                <a:solidFill>
                  <a:schemeClr val="accent1">
                    <a:lumMod val="75000"/>
                  </a:schemeClr>
                </a:solidFill>
                <a:effectLst>
                  <a:outerShdw blurRad="38100" dist="38100" dir="2700000" algn="tl">
                    <a:srgbClr val="000000">
                      <a:alpha val="43137"/>
                    </a:srgbClr>
                  </a:outerShdw>
                </a:effectLst>
              </a:rPr>
              <a:t>¿Quién fue la primera persona que supo que el Hijo de Dios vendría a la tierra para salvarnos y prepararnos para Su venida?</a:t>
            </a:r>
          </a:p>
          <a:p>
            <a:pPr marL="0" indent="0">
              <a:buNone/>
            </a:pPr>
            <a:endParaRPr lang="en-US" sz="6000" baseline="30000" dirty="0">
              <a:solidFill>
                <a:schemeClr val="accent1">
                  <a:lumMod val="75000"/>
                </a:schemeClr>
              </a:solidFill>
              <a:effectLst>
                <a:outerShdw blurRad="38100" dist="38100" dir="2700000" algn="tl">
                  <a:srgbClr val="000000">
                    <a:alpha val="43137"/>
                  </a:srgbClr>
                </a:outerShdw>
              </a:effectLst>
            </a:endParaRPr>
          </a:p>
          <a:p>
            <a:pPr marL="0" indent="0">
              <a:buNone/>
            </a:pPr>
            <a:r>
              <a:rPr lang="es-ES" sz="6000" baseline="30000" dirty="0">
                <a:solidFill>
                  <a:schemeClr val="accent1">
                    <a:lumMod val="75000"/>
                  </a:schemeClr>
                </a:solidFill>
                <a:effectLst>
                  <a:outerShdw blurRad="38100" dist="38100" dir="2700000" algn="tl">
                    <a:srgbClr val="000000">
                      <a:alpha val="43137"/>
                    </a:srgbClr>
                  </a:outerShdw>
                </a:effectLst>
              </a:rPr>
              <a:t>¿Cómo se preparó María? </a:t>
            </a:r>
          </a:p>
          <a:p>
            <a:pPr marL="0" indent="0">
              <a:buNone/>
            </a:pPr>
            <a:endParaRPr lang="en-US" baseline="30000" dirty="0">
              <a:solidFill>
                <a:schemeClr val="accent1">
                  <a:lumMod val="75000"/>
                </a:schemeClr>
              </a:solidFill>
            </a:endParaRP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252412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27649</TotalTime>
  <Words>1028</Words>
  <Application>Microsoft Office PowerPoint</Application>
  <PresentationFormat>Widescreen</PresentationFormat>
  <Paragraphs>66</Paragraphs>
  <Slides>14</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Antenna Medium</vt:lpstr>
      <vt:lpstr>Arial</vt:lpstr>
      <vt:lpstr>Calibri</vt:lpstr>
      <vt:lpstr>Calibri Light</vt:lpstr>
      <vt:lpstr>Tahoma</vt:lpstr>
      <vt:lpstr>Office Theme</vt:lpstr>
      <vt:lpstr>FAMILIAS FORMANDO DISCÍPULOS</vt:lpstr>
      <vt:lpstr>TEMA:  Preparándose para el Adviento y las Obras de Misericordia  Espirituales y Corporales  </vt:lpstr>
      <vt:lpstr>PowerPoint Presentation</vt:lpstr>
      <vt:lpstr>PowerPoint Presentation</vt:lpstr>
      <vt:lpstr>Cuando piensa en el término  “Adviento”, ¿Cuáles son dos palabras que le vienen a la mente? </vt:lpstr>
      <vt:lpstr>El Tema</vt:lpstr>
      <vt:lpstr>Preguntas para compartir en familia</vt:lpstr>
      <vt:lpstr>Contenido</vt:lpstr>
      <vt:lpstr>Contenido</vt:lpstr>
      <vt:lpstr>Contenido: la Historia</vt:lpstr>
      <vt:lpstr>¿Qué es el Adviento? </vt:lpstr>
      <vt:lpstr>Mission</vt:lpstr>
      <vt:lpstr>Misión</vt:lpstr>
      <vt:lpstr>Repase y cierre en oración  </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76</cp:revision>
  <dcterms:created xsi:type="dcterms:W3CDTF">2020-07-27T17:11:20Z</dcterms:created>
  <dcterms:modified xsi:type="dcterms:W3CDTF">2020-10-08T17:04:25Z</dcterms:modified>
</cp:coreProperties>
</file>