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91" r:id="rId6"/>
    <p:sldId id="271" r:id="rId7"/>
    <p:sldId id="262" r:id="rId8"/>
    <p:sldId id="299" r:id="rId9"/>
    <p:sldId id="279" r:id="rId10"/>
    <p:sldId id="294"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115" d="100"/>
          <a:sy n="115" d="100"/>
        </p:scale>
        <p:origin x="31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02/01/2024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02/01/2024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02/01/2024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02/01/2024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02/01/2024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02/01/2024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02/01/2024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02/01/2024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02/01/2024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youtube.com/watch?v=NHSFUlf3fkc" TargetMode="External"/><Relationship Id="rId2" Type="http://schemas.openxmlformats.org/officeDocument/2006/relationships/video" Target="https://www.youtube.com/embed/NHSFUlf3fkc" TargetMode="External"/><Relationship Id="rId1" Type="http://schemas.openxmlformats.org/officeDocument/2006/relationships/video" Target="https://www.youtube.com/embed/pfZkq7BABJM" TargetMode="External"/><Relationship Id="rId6" Type="http://schemas.openxmlformats.org/officeDocument/2006/relationships/hyperlink" Target="https://youtu.be/pfZkq7BABJM?si=9a4OsomF0p70uvBR"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9937" b="52487"/>
          <a:stretch/>
        </p:blipFill>
        <p:spPr>
          <a:xfrm>
            <a:off x="-2" y="0"/>
            <a:ext cx="12192000" cy="6871855"/>
          </a:xfrm>
          <a:prstGeom prst="rect">
            <a:avLst/>
          </a:prstGeom>
        </p:spPr>
      </p:pic>
      <p:sp>
        <p:nvSpPr>
          <p:cNvPr id="2" name="Subtitle 1"/>
          <p:cNvSpPr>
            <a:spLocks noGrp="1"/>
          </p:cNvSpPr>
          <p:nvPr>
            <p:ph type="subTitle" idx="1"/>
          </p:nvPr>
        </p:nvSpPr>
        <p:spPr>
          <a:xfrm>
            <a:off x="243840" y="4600490"/>
            <a:ext cx="11704319" cy="1135659"/>
          </a:xfrm>
          <a:noFill/>
          <a:ln w="19050">
            <a:noFill/>
          </a:ln>
        </p:spPr>
        <p:txBody>
          <a:bodyPr>
            <a:noAutofit/>
          </a:bodyPr>
          <a:lstStyle/>
          <a:p>
            <a:endParaRPr lang="en-US" sz="3200" b="1" i="1" dirty="0">
              <a:solidFill>
                <a:schemeClr val="bg1"/>
              </a:solidFill>
            </a:endParaRPr>
          </a:p>
          <a:p>
            <a:r>
              <a:rPr lang="en-US" sz="3200" b="1" i="1" dirty="0">
                <a:solidFill>
                  <a:srgbClr val="FF0000"/>
                </a:solidFill>
                <a:effectLst>
                  <a:outerShdw blurRad="38100" dist="38100" dir="2700000" algn="tl">
                    <a:srgbClr val="000000">
                      <a:alpha val="43137"/>
                    </a:srgbClr>
                  </a:outerShdw>
                </a:effectLst>
              </a:rPr>
              <a:t>GOD’S SAVING LOVE FOR US: </a:t>
            </a:r>
          </a:p>
          <a:p>
            <a:r>
              <a:rPr lang="en-US" sz="3200" b="1" i="1" dirty="0">
                <a:solidFill>
                  <a:srgbClr val="FF0000"/>
                </a:solidFill>
                <a:effectLst>
                  <a:outerShdw blurRad="38100" dist="38100" dir="2700000" algn="tl">
                    <a:srgbClr val="000000">
                      <a:alpha val="43137"/>
                    </a:srgbClr>
                  </a:outerShdw>
                </a:effectLst>
              </a:rPr>
              <a:t>LITURGY AND THE SEVEN SACRAMENTS</a:t>
            </a:r>
            <a:endParaRPr lang="en-US" sz="3200" b="1" i="1" dirty="0">
              <a:solidFill>
                <a:srgbClr val="FF0000"/>
              </a:solidFill>
              <a:effectLst>
                <a:outerShdw blurRad="38100" dist="38100" dir="2700000" algn="tl">
                  <a:srgbClr val="000000">
                    <a:alpha val="43137"/>
                  </a:srgbClr>
                </a:outerShdw>
              </a:effectLst>
              <a:latin typeface="Antenna Black" panose="0200050500000002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1271" y="370654"/>
            <a:ext cx="5172365" cy="744918"/>
          </a:xfrm>
          <a:prstGeom prst="rect">
            <a:avLst/>
          </a:prstGeom>
        </p:spPr>
      </p:pic>
      <p:sp>
        <p:nvSpPr>
          <p:cNvPr id="7" name="Subtitle 1"/>
          <p:cNvSpPr txBox="1">
            <a:spLocks/>
          </p:cNvSpPr>
          <p:nvPr/>
        </p:nvSpPr>
        <p:spPr>
          <a:xfrm>
            <a:off x="878723" y="5744829"/>
            <a:ext cx="10434551"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p>
          <a:p>
            <a:r>
              <a:rPr lang="en-US" sz="3200" b="1" dirty="0">
                <a:solidFill>
                  <a:srgbClr val="FF0000"/>
                </a:solidFill>
              </a:rPr>
              <a:t>SACRAMENTS OF HEALING: RECONCILIATION &amp; PENANCE</a:t>
            </a:r>
            <a:endParaRPr lang="en-US" sz="3200" b="1" dirty="0">
              <a:solidFill>
                <a:srgbClr val="FF0000"/>
              </a:solidFill>
              <a:latin typeface="Antenna Black" panose="02000505000000020004" pitchFamily="2" charset="0"/>
            </a:endParaRPr>
          </a:p>
        </p:txBody>
      </p:sp>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787236" y="123763"/>
            <a:ext cx="8617527" cy="830997"/>
          </a:xfrm>
          <a:prstGeom prst="rect">
            <a:avLst/>
          </a:prstGeom>
          <a:noFill/>
        </p:spPr>
        <p:txBody>
          <a:bodyPr wrap="square" rtlCol="0">
            <a:spAutoFit/>
          </a:bodyPr>
          <a:lstStyle/>
          <a:p>
            <a:pPr algn="ctr"/>
            <a:r>
              <a:rPr lang="en-US" sz="4800" b="1" dirty="0">
                <a:solidFill>
                  <a:schemeClr val="bg1"/>
                </a:solidFill>
              </a:rPr>
              <a:t>CLOSING PRAYER</a:t>
            </a:r>
          </a:p>
        </p:txBody>
      </p:sp>
      <p:sp>
        <p:nvSpPr>
          <p:cNvPr id="4" name="TextBox 3"/>
          <p:cNvSpPr txBox="1"/>
          <p:nvPr/>
        </p:nvSpPr>
        <p:spPr>
          <a:xfrm>
            <a:off x="438726" y="1202287"/>
            <a:ext cx="10464800" cy="5078313"/>
          </a:xfrm>
          <a:prstGeom prst="rect">
            <a:avLst/>
          </a:prstGeom>
          <a:noFill/>
        </p:spPr>
        <p:txBody>
          <a:bodyPr wrap="square" rtlCol="0">
            <a:spAutoFit/>
          </a:bodyPr>
          <a:lstStyle/>
          <a:p>
            <a:r>
              <a:rPr lang="en-US" sz="2400" b="1" dirty="0"/>
              <a:t>Prayer of St. Francis</a:t>
            </a:r>
          </a:p>
          <a:p>
            <a:r>
              <a:rPr lang="en-US" sz="2000" dirty="0"/>
              <a:t>Lord, make me an instrument of your peace: </a:t>
            </a:r>
          </a:p>
          <a:p>
            <a:r>
              <a:rPr lang="en-US" sz="2000" dirty="0"/>
              <a:t>where there is hatred, let me sow love; </a:t>
            </a:r>
          </a:p>
          <a:p>
            <a:r>
              <a:rPr lang="en-US" sz="2000" dirty="0"/>
              <a:t>where there is injury, pardon; </a:t>
            </a:r>
          </a:p>
          <a:p>
            <a:r>
              <a:rPr lang="en-US" sz="2000" dirty="0"/>
              <a:t>where there is doubt, faith; </a:t>
            </a:r>
          </a:p>
          <a:p>
            <a:r>
              <a:rPr lang="en-US" sz="2000" dirty="0"/>
              <a:t>where there is despair, hope; </a:t>
            </a:r>
          </a:p>
          <a:p>
            <a:r>
              <a:rPr lang="en-US" sz="2000" dirty="0"/>
              <a:t>where there is darkness, light; </a:t>
            </a:r>
          </a:p>
          <a:p>
            <a:r>
              <a:rPr lang="en-US" sz="2000" dirty="0"/>
              <a:t>where there is sadness, joy.</a:t>
            </a:r>
          </a:p>
          <a:p>
            <a:r>
              <a:rPr lang="en-US" sz="2000" dirty="0"/>
              <a:t> </a:t>
            </a:r>
          </a:p>
          <a:p>
            <a:r>
              <a:rPr lang="en-US" sz="2000" dirty="0"/>
              <a:t>O divine Master, </a:t>
            </a:r>
          </a:p>
          <a:p>
            <a:r>
              <a:rPr lang="en-US" sz="2000" dirty="0"/>
              <a:t>grant that I may not so much seek to be consoled as to console, </a:t>
            </a:r>
          </a:p>
          <a:p>
            <a:r>
              <a:rPr lang="en-US" sz="2000" dirty="0"/>
              <a:t>to be understood as to understand, </a:t>
            </a:r>
          </a:p>
          <a:p>
            <a:r>
              <a:rPr lang="en-US" sz="2000" dirty="0"/>
              <a:t>to be loved as to love. </a:t>
            </a:r>
          </a:p>
          <a:p>
            <a:r>
              <a:rPr lang="en-US" sz="2000" dirty="0"/>
              <a:t>For it is in giving that we receive, </a:t>
            </a:r>
          </a:p>
          <a:p>
            <a:r>
              <a:rPr lang="en-US" sz="2000" dirty="0"/>
              <a:t>it is in pardoning that we are pardoned, </a:t>
            </a:r>
          </a:p>
          <a:p>
            <a:r>
              <a:rPr lang="en-US" sz="2000" dirty="0"/>
              <a:t>and it is in dying that we are born to eternal life</a:t>
            </a:r>
            <a:r>
              <a:rPr lang="en-US" sz="2000"/>
              <a:t>.  Amen</a:t>
            </a:r>
            <a:r>
              <a:rPr lang="en-US" sz="2000" dirty="0"/>
              <a:t>.</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0" y="-197361"/>
            <a:ext cx="5265223" cy="7055361"/>
          </a:xfrm>
          <a:prstGeom prst="rect">
            <a:avLst/>
          </a:prstGeom>
        </p:spPr>
      </p:pic>
    </p:spTree>
    <p:extLst>
      <p:ext uri="{BB962C8B-B14F-4D97-AF65-F5344CB8AC3E}">
        <p14:creationId xmlns:p14="http://schemas.microsoft.com/office/powerpoint/2010/main" val="326779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88381" y="1249132"/>
            <a:ext cx="6027938"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cap="all" baseline="30000" dirty="0">
                <a:solidFill>
                  <a:schemeClr val="bg1"/>
                </a:solidFill>
              </a:rPr>
              <a:t>Opening Prayer</a:t>
            </a:r>
            <a:endParaRPr lang="en-US" sz="6600" cap="all" baseline="30000" dirty="0">
              <a:solidFill>
                <a:schemeClr val="bg1"/>
              </a:solidFill>
            </a:endParaRPr>
          </a:p>
        </p:txBody>
      </p:sp>
      <p:pic>
        <p:nvPicPr>
          <p:cNvPr id="8" name="Picture 7" descr="Download St. Mary Png Pic HQ PNG Image | FreePNGIm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532" y="637309"/>
            <a:ext cx="5166803" cy="6220691"/>
          </a:xfrm>
          <a:prstGeom prst="rect">
            <a:avLst/>
          </a:pr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97151" y="-84198"/>
            <a:ext cx="9668824" cy="124691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         ICE BREAKER: Three Wisemen Race! </a:t>
            </a:r>
            <a:endParaRPr lang="en-US" sz="4800" b="1" cap="all" baseline="30000" dirty="0">
              <a:solidFill>
                <a:schemeClr val="bg1"/>
              </a:solidFill>
              <a:latin typeface="+mn-lt"/>
            </a:endParaRPr>
          </a:p>
        </p:txBody>
      </p:sp>
      <p:sp>
        <p:nvSpPr>
          <p:cNvPr id="6" name="TextBox 5"/>
          <p:cNvSpPr txBox="1"/>
          <p:nvPr/>
        </p:nvSpPr>
        <p:spPr>
          <a:xfrm>
            <a:off x="319597" y="1322773"/>
            <a:ext cx="7189568" cy="5373105"/>
          </a:xfrm>
          <a:prstGeom prst="rect">
            <a:avLst/>
          </a:prstGeom>
          <a:noFill/>
        </p:spPr>
        <p:txBody>
          <a:bodyPr wrap="square" rtlCol="0">
            <a:spAutoFit/>
          </a:bodyPr>
          <a:lstStyle/>
          <a:p>
            <a:pPr marL="342900" indent="-342900">
              <a:buFont typeface="+mj-lt"/>
              <a:buAutoNum type="arabicPeriod"/>
            </a:pPr>
            <a:r>
              <a:rPr lang="en-US" sz="2200" dirty="0"/>
              <a:t>For this fun relay game, divide into teams of “three wisemen.”</a:t>
            </a:r>
          </a:p>
          <a:p>
            <a:pPr marL="342900" indent="-342900">
              <a:buFont typeface="+mj-lt"/>
              <a:buAutoNum type="arabicPeriod"/>
            </a:pPr>
            <a:endParaRPr lang="en-US" sz="2200" dirty="0"/>
          </a:p>
          <a:p>
            <a:pPr marL="342900" indent="-342900">
              <a:buFont typeface="+mj-lt"/>
              <a:buAutoNum type="arabicPeriod"/>
            </a:pPr>
            <a:r>
              <a:rPr lang="en-US" sz="2200" dirty="0"/>
              <a:t>Each person smears Vaseline on the bottom of his/her face, runs across the room and sticks his/ her face into a plate of cotton balls trying to stick as many as possible without using his/her hands, then runs to the other end and peels them off into a bowl before tagging the next person to start the process. </a:t>
            </a:r>
          </a:p>
          <a:p>
            <a:pPr marL="342900" indent="-342900">
              <a:buFont typeface="+mj-lt"/>
              <a:buAutoNum type="arabicPeriod"/>
            </a:pPr>
            <a:endParaRPr lang="en-US" sz="2200" dirty="0"/>
          </a:p>
          <a:p>
            <a:pPr marL="342900" indent="-342900">
              <a:buFont typeface="+mj-lt"/>
              <a:buAutoNum type="arabicPeriod"/>
            </a:pPr>
            <a:r>
              <a:rPr lang="en-US" sz="2200" dirty="0"/>
              <a:t>The first team to get the highest number of cotton balls in 7 minutes (have leaders keep count) wins! </a:t>
            </a:r>
          </a:p>
          <a:p>
            <a:pPr marL="342900" indent="-342900">
              <a:buFont typeface="+mj-lt"/>
              <a:buAutoNum type="arabicPeriod"/>
            </a:pPr>
            <a:endParaRPr lang="en-US" sz="2200" dirty="0"/>
          </a:p>
          <a:p>
            <a:pPr marL="342900" indent="-342900">
              <a:buFont typeface="+mj-lt"/>
              <a:buAutoNum type="arabicPeriod"/>
            </a:pPr>
            <a:r>
              <a:rPr lang="en-US" sz="2200" dirty="0"/>
              <a:t>Take some pictures to remember the Epiphany fun! </a:t>
            </a:r>
          </a:p>
          <a:p>
            <a:r>
              <a:rPr lang="en-US" sz="2200" dirty="0"/>
              <a:t>      Adapted from www.signupgenius.com. </a:t>
            </a:r>
          </a:p>
        </p:txBody>
      </p:sp>
      <p:pic>
        <p:nvPicPr>
          <p:cNvPr id="7" name="Picture 6" descr="Balls Of Cotton Wool Free Stock Photo - Public Domain Pictures">
            <a:extLst>
              <a:ext uri="{FF2B5EF4-FFF2-40B4-BE49-F238E27FC236}">
                <a16:creationId xmlns:a16="http://schemas.microsoft.com/office/drawing/2014/main" id="{8A6E3C90-2B2C-4AFE-84E3-759E990EBC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647" y="2985577"/>
            <a:ext cx="3364267" cy="3478071"/>
          </a:xfrm>
          <a:prstGeom prst="rect">
            <a:avLst/>
          </a:prstGeom>
        </p:spPr>
      </p:pic>
      <p:pic>
        <p:nvPicPr>
          <p:cNvPr id="1026" name="Picture 2" descr="The Three Wise Men I Animated Bible Story For Children | HolyTales Bible  Stories - YouTube">
            <a:extLst>
              <a:ext uri="{FF2B5EF4-FFF2-40B4-BE49-F238E27FC236}">
                <a16:creationId xmlns:a16="http://schemas.microsoft.com/office/drawing/2014/main" id="{38677872-A1AF-478D-85E9-AF3B7ACD0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595" y="1189327"/>
            <a:ext cx="3778373" cy="199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0319" y="185318"/>
            <a:ext cx="10490765" cy="707886"/>
          </a:xfrm>
          <a:prstGeom prst="rect">
            <a:avLst/>
          </a:prstGeom>
          <a:noFill/>
        </p:spPr>
        <p:txBody>
          <a:bodyPr wrap="square" rtlCol="0">
            <a:spAutoFit/>
          </a:bodyPr>
          <a:lstStyle/>
          <a:p>
            <a:pPr algn="ctr"/>
            <a:r>
              <a:rPr lang="en-US" sz="4000" b="1" i="1" dirty="0">
                <a:solidFill>
                  <a:schemeClr val="bg1"/>
                </a:solidFill>
              </a:rPr>
              <a:t>FAMILY EPIPHANY BLESSING SHARING</a:t>
            </a:r>
            <a:r>
              <a:rPr lang="en-US" sz="4000" b="1" dirty="0">
                <a:solidFill>
                  <a:schemeClr val="bg1"/>
                </a:solidFill>
              </a:rPr>
              <a:t>!</a:t>
            </a:r>
            <a:endParaRPr lang="es-MX" sz="123400" b="1" i="1" dirty="0">
              <a:solidFill>
                <a:schemeClr val="bg1"/>
              </a:solidFill>
            </a:endParaRPr>
          </a:p>
        </p:txBody>
      </p:sp>
      <p:sp>
        <p:nvSpPr>
          <p:cNvPr id="6" name="TextBox 5"/>
          <p:cNvSpPr txBox="1"/>
          <p:nvPr/>
        </p:nvSpPr>
        <p:spPr>
          <a:xfrm>
            <a:off x="568171" y="1139005"/>
            <a:ext cx="11042913" cy="3816429"/>
          </a:xfrm>
          <a:prstGeom prst="rect">
            <a:avLst/>
          </a:prstGeom>
          <a:noFill/>
        </p:spPr>
        <p:txBody>
          <a:bodyPr wrap="square" rtlCol="0">
            <a:spAutoFit/>
          </a:bodyPr>
          <a:lstStyle/>
          <a:p>
            <a:pPr marL="342900" lvl="0" indent="-342900">
              <a:buFont typeface="+mj-lt"/>
              <a:buAutoNum type="arabicPeriod"/>
            </a:pPr>
            <a:r>
              <a:rPr lang="en-US" sz="3200" dirty="0"/>
              <a:t>Show pictures of your blessed front doors.</a:t>
            </a:r>
          </a:p>
          <a:p>
            <a:pPr marL="342900" lvl="0" indent="-342900">
              <a:buFont typeface="+mj-lt"/>
              <a:buAutoNum type="arabicPeriod"/>
            </a:pPr>
            <a:r>
              <a:rPr lang="en-US" sz="3200" dirty="0"/>
              <a:t>How would you describe your experience? </a:t>
            </a:r>
          </a:p>
          <a:p>
            <a:pPr marL="342900" lvl="0" indent="-342900">
              <a:buFont typeface="+mj-lt"/>
              <a:buAutoNum type="arabicPeriod"/>
            </a:pPr>
            <a:r>
              <a:rPr lang="en-US" sz="3200" dirty="0"/>
              <a:t>How did it make you feel about your family, your home,     yourselves?</a:t>
            </a:r>
          </a:p>
          <a:p>
            <a:pPr marL="342900" lvl="0" indent="-342900">
              <a:buFont typeface="+mj-lt"/>
              <a:buAutoNum type="arabicPeriod"/>
            </a:pPr>
            <a:r>
              <a:rPr lang="en-US" sz="3200" dirty="0"/>
              <a:t>What do think of when you walk through the front door of your home? </a:t>
            </a:r>
          </a:p>
          <a:p>
            <a:pPr marL="342900" lvl="0" indent="-342900">
              <a:buFont typeface="+mj-lt"/>
              <a:buAutoNum type="arabicPeriod"/>
            </a:pPr>
            <a:r>
              <a:rPr lang="en-US" sz="3200" dirty="0"/>
              <a:t>What does the blessing mean to you?</a:t>
            </a:r>
          </a:p>
          <a:p>
            <a:endParaRPr lang="en-US" dirty="0"/>
          </a:p>
        </p:txBody>
      </p:sp>
      <p:pic>
        <p:nvPicPr>
          <p:cNvPr id="7" name="Picture 6" descr="GeekSVGs"/>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5052291" y="3628838"/>
            <a:ext cx="7213600" cy="3312345"/>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90649" y="123762"/>
            <a:ext cx="9210701" cy="830997"/>
          </a:xfrm>
          <a:prstGeom prst="rect">
            <a:avLst/>
          </a:prstGeom>
          <a:noFill/>
        </p:spPr>
        <p:txBody>
          <a:bodyPr wrap="square" rtlCol="0">
            <a:spAutoFit/>
          </a:bodyPr>
          <a:lstStyle/>
          <a:p>
            <a:pPr algn="ctr"/>
            <a:r>
              <a:rPr lang="en-US" sz="4800" b="1" dirty="0">
                <a:solidFill>
                  <a:schemeClr val="bg1"/>
                </a:solidFill>
              </a:rPr>
              <a:t>WATCH</a:t>
            </a:r>
            <a:endParaRPr lang="es-MX" sz="23900" b="1" i="1" dirty="0">
              <a:solidFill>
                <a:schemeClr val="bg1"/>
              </a:solidFill>
            </a:endParaRPr>
          </a:p>
        </p:txBody>
      </p:sp>
      <p:sp>
        <p:nvSpPr>
          <p:cNvPr id="10" name="TextBox 9"/>
          <p:cNvSpPr txBox="1"/>
          <p:nvPr/>
        </p:nvSpPr>
        <p:spPr>
          <a:xfrm>
            <a:off x="454165" y="1202285"/>
            <a:ext cx="11283667" cy="369332"/>
          </a:xfrm>
          <a:prstGeom prst="rect">
            <a:avLst/>
          </a:prstGeom>
          <a:noFill/>
        </p:spPr>
        <p:txBody>
          <a:bodyPr wrap="square" rtlCol="0">
            <a:spAutoFit/>
          </a:bodyPr>
          <a:lstStyle/>
          <a:p>
            <a:pPr algn="ctr"/>
            <a:r>
              <a:rPr lang="en-US" dirty="0"/>
              <a:t>The Sacrament of Reconciliation Explained  or A Kid’s Guide To The Sacrament Of Penance</a:t>
            </a:r>
            <a:endParaRPr lang="en-US" sz="5400" dirty="0"/>
          </a:p>
        </p:txBody>
      </p:sp>
      <p:pic>
        <p:nvPicPr>
          <p:cNvPr id="6" name="pfZkq7BABJM"/>
          <p:cNvPicPr>
            <a:picLocks noRot="1" noChangeAspect="1"/>
          </p:cNvPicPr>
          <p:nvPr>
            <a:videoFile r:link="rId1"/>
          </p:nvPr>
        </p:nvPicPr>
        <p:blipFill>
          <a:blip r:embed="rId4"/>
          <a:stretch>
            <a:fillRect/>
          </a:stretch>
        </p:blipFill>
        <p:spPr>
          <a:xfrm>
            <a:off x="690980" y="2604764"/>
            <a:ext cx="4572000" cy="2571750"/>
          </a:xfrm>
          <a:prstGeom prst="rect">
            <a:avLst/>
          </a:prstGeom>
        </p:spPr>
      </p:pic>
      <p:pic>
        <p:nvPicPr>
          <p:cNvPr id="7" name="NHSFUlf3fkc"/>
          <p:cNvPicPr>
            <a:picLocks noRot="1" noChangeAspect="1"/>
          </p:cNvPicPr>
          <p:nvPr>
            <a:videoFile r:link="rId2"/>
          </p:nvPr>
        </p:nvPicPr>
        <p:blipFill>
          <a:blip r:embed="rId5"/>
          <a:stretch>
            <a:fillRect/>
          </a:stretch>
        </p:blipFill>
        <p:spPr>
          <a:xfrm>
            <a:off x="7000043" y="2604764"/>
            <a:ext cx="4572000" cy="2571750"/>
          </a:xfrm>
          <a:prstGeom prst="rect">
            <a:avLst/>
          </a:prstGeom>
        </p:spPr>
      </p:pic>
      <p:sp>
        <p:nvSpPr>
          <p:cNvPr id="3" name="TextBox 2"/>
          <p:cNvSpPr txBox="1"/>
          <p:nvPr/>
        </p:nvSpPr>
        <p:spPr>
          <a:xfrm>
            <a:off x="88819" y="5453149"/>
            <a:ext cx="5776322" cy="646331"/>
          </a:xfrm>
          <a:prstGeom prst="rect">
            <a:avLst/>
          </a:prstGeom>
          <a:noFill/>
        </p:spPr>
        <p:txBody>
          <a:bodyPr wrap="square" rtlCol="0">
            <a:spAutoFit/>
          </a:bodyPr>
          <a:lstStyle/>
          <a:p>
            <a:r>
              <a:rPr lang="en-US" dirty="0">
                <a:hlinkClick r:id="rId6"/>
              </a:rPr>
              <a:t>https://</a:t>
            </a:r>
            <a:r>
              <a:rPr lang="en-US" dirty="0" smtClean="0">
                <a:hlinkClick r:id="rId6"/>
              </a:rPr>
              <a:t>youtu.be/pfZkq7BABJM?si=9a4OsomF0p70uvBR</a:t>
            </a:r>
            <a:endParaRPr lang="en-US" dirty="0" smtClean="0"/>
          </a:p>
          <a:p>
            <a:endParaRPr lang="en-US" dirty="0"/>
          </a:p>
        </p:txBody>
      </p:sp>
      <p:sp>
        <p:nvSpPr>
          <p:cNvPr id="9" name="TextBox 8"/>
          <p:cNvSpPr txBox="1"/>
          <p:nvPr/>
        </p:nvSpPr>
        <p:spPr>
          <a:xfrm>
            <a:off x="6869010" y="5406982"/>
            <a:ext cx="4834066" cy="369332"/>
          </a:xfrm>
          <a:prstGeom prst="rect">
            <a:avLst/>
          </a:prstGeom>
          <a:noFill/>
        </p:spPr>
        <p:txBody>
          <a:bodyPr wrap="square" rtlCol="0">
            <a:spAutoFit/>
          </a:bodyPr>
          <a:lstStyle/>
          <a:p>
            <a:r>
              <a:rPr lang="en-US" u="sng" dirty="0">
                <a:hlinkClick r:id="rId7"/>
              </a:rPr>
              <a:t>https://www.youtube.com/watch?v=NHSFUlf3fkc</a:t>
            </a:r>
            <a:r>
              <a:rPr lang="en-US" dirty="0"/>
              <a:t> </a:t>
            </a:r>
            <a:r>
              <a:rPr lang="en-US" u="sng" dirty="0"/>
              <a:t> </a:t>
            </a:r>
            <a:endParaRPr lang="en-US" dirty="0"/>
          </a:p>
        </p:txBody>
      </p:sp>
    </p:spTree>
    <p:extLst>
      <p:ext uri="{BB962C8B-B14F-4D97-AF65-F5344CB8AC3E}">
        <p14:creationId xmlns:p14="http://schemas.microsoft.com/office/powerpoint/2010/main" val="76408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l Christian Downloads: Jesus Christ natural images Downloa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7636" y="1870745"/>
            <a:ext cx="4603404" cy="4179073"/>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23210" y="157844"/>
            <a:ext cx="6545580" cy="769441"/>
          </a:xfrm>
          <a:prstGeom prst="rect">
            <a:avLst/>
          </a:prstGeom>
          <a:noFill/>
        </p:spPr>
        <p:txBody>
          <a:bodyPr wrap="square" rtlCol="0">
            <a:spAutoFit/>
          </a:bodyPr>
          <a:lstStyle/>
          <a:p>
            <a:pPr algn="ctr"/>
            <a:r>
              <a:rPr lang="en-US" sz="4400" b="1" dirty="0">
                <a:solidFill>
                  <a:schemeClr val="bg1"/>
                </a:solidFill>
              </a:rPr>
              <a:t>MAIN CONCEPT</a:t>
            </a:r>
            <a:endParaRPr lang="en-US" sz="23900" b="1" i="1" dirty="0">
              <a:solidFill>
                <a:schemeClr val="bg1"/>
              </a:solidFill>
            </a:endParaRPr>
          </a:p>
        </p:txBody>
      </p:sp>
      <p:sp>
        <p:nvSpPr>
          <p:cNvPr id="5" name="TextBox 4"/>
          <p:cNvSpPr txBox="1"/>
          <p:nvPr/>
        </p:nvSpPr>
        <p:spPr>
          <a:xfrm>
            <a:off x="327102" y="1313402"/>
            <a:ext cx="7495174" cy="5293757"/>
          </a:xfrm>
          <a:prstGeom prst="rect">
            <a:avLst/>
          </a:prstGeom>
          <a:noFill/>
        </p:spPr>
        <p:txBody>
          <a:bodyPr wrap="square" rtlCol="0">
            <a:spAutoFit/>
          </a:bodyPr>
          <a:lstStyle/>
          <a:p>
            <a:r>
              <a:rPr lang="en-US" sz="2400" dirty="0"/>
              <a:t>From the time of Jesus, people haven’t changed much.</a:t>
            </a:r>
            <a:endParaRPr lang="en-US" sz="1600" dirty="0"/>
          </a:p>
          <a:p>
            <a:endParaRPr lang="en-US" sz="1600" dirty="0"/>
          </a:p>
          <a:p>
            <a:r>
              <a:rPr lang="en-US" sz="2400" dirty="0"/>
              <a:t>We still commit the same sins as the people did back then, and we need God’s forgiveness just as much.</a:t>
            </a:r>
            <a:r>
              <a:rPr lang="en-US" sz="1600" dirty="0"/>
              <a:t>  </a:t>
            </a:r>
          </a:p>
          <a:p>
            <a:endParaRPr lang="en-US" sz="1600" dirty="0"/>
          </a:p>
          <a:p>
            <a:r>
              <a:rPr lang="en-US" sz="2400" dirty="0"/>
              <a:t>Jesus is not walking the earth in the same way that He did 2000 years ago, but He is calling us, asking us to let Him heal us through His sacraments.  </a:t>
            </a:r>
            <a:endParaRPr lang="en-US" sz="1600" dirty="0"/>
          </a:p>
          <a:p>
            <a:r>
              <a:rPr lang="en-US" sz="1600" dirty="0"/>
              <a:t> </a:t>
            </a:r>
          </a:p>
          <a:p>
            <a:r>
              <a:rPr lang="en-US" sz="2400" dirty="0"/>
              <a:t>Today, it is still Jesus who is forgiving people, but now He forgives us through the priest. </a:t>
            </a:r>
            <a:endParaRPr lang="en-US" sz="1400" dirty="0"/>
          </a:p>
          <a:p>
            <a:endParaRPr lang="en-US" sz="1400" dirty="0"/>
          </a:p>
          <a:p>
            <a:r>
              <a:rPr lang="en-US" sz="2400" dirty="0"/>
              <a:t>The priest acts in the person of Jesus Christ, as Jesus is forgiving us in the Sacrament of Reconciliation,         because only God can forgive our sins.</a:t>
            </a: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81091"/>
          </a:xfrm>
          <a:prstGeom prst="rect">
            <a:avLst/>
          </a:prstGeom>
        </p:spPr>
      </p:pic>
      <p:sp>
        <p:nvSpPr>
          <p:cNvPr id="7" name="TextBox 6"/>
          <p:cNvSpPr txBox="1"/>
          <p:nvPr/>
        </p:nvSpPr>
        <p:spPr>
          <a:xfrm>
            <a:off x="71022" y="954459"/>
            <a:ext cx="7604396" cy="5632311"/>
          </a:xfrm>
          <a:prstGeom prst="rect">
            <a:avLst/>
          </a:prstGeom>
          <a:noFill/>
        </p:spPr>
        <p:txBody>
          <a:bodyPr wrap="square" rtlCol="0">
            <a:spAutoFit/>
          </a:bodyPr>
          <a:lstStyle/>
          <a:p>
            <a:pPr algn="ctr"/>
            <a:r>
              <a:rPr lang="en-US" dirty="0">
                <a:solidFill>
                  <a:schemeClr val="bg1"/>
                </a:solidFill>
              </a:rPr>
              <a:t>You’re my little child, the one I love so much, </a:t>
            </a:r>
          </a:p>
          <a:p>
            <a:pPr algn="ctr"/>
            <a:r>
              <a:rPr lang="en-US" dirty="0">
                <a:solidFill>
                  <a:schemeClr val="bg1"/>
                </a:solidFill>
              </a:rPr>
              <a:t>the one whose tears I’ve wiped away with my forgiving touch.</a:t>
            </a:r>
          </a:p>
          <a:p>
            <a:pPr algn="ctr"/>
            <a:r>
              <a:rPr lang="en-US" dirty="0">
                <a:solidFill>
                  <a:schemeClr val="bg1"/>
                </a:solidFill>
              </a:rPr>
              <a:t> </a:t>
            </a:r>
          </a:p>
          <a:p>
            <a:pPr algn="ctr"/>
            <a:r>
              <a:rPr lang="en-US" dirty="0">
                <a:solidFill>
                  <a:schemeClr val="bg1"/>
                </a:solidFill>
              </a:rPr>
              <a:t>You’re the one who chases rainbows and runs away from Me.  </a:t>
            </a:r>
          </a:p>
          <a:p>
            <a:pPr algn="ctr"/>
            <a:r>
              <a:rPr lang="en-US" dirty="0">
                <a:solidFill>
                  <a:schemeClr val="bg1"/>
                </a:solidFill>
              </a:rPr>
              <a:t>But you’re the one I love so much, so I wait patiently.</a:t>
            </a:r>
          </a:p>
          <a:p>
            <a:pPr algn="ctr"/>
            <a:r>
              <a:rPr lang="en-US" dirty="0">
                <a:solidFill>
                  <a:schemeClr val="bg1"/>
                </a:solidFill>
              </a:rPr>
              <a:t> </a:t>
            </a:r>
          </a:p>
          <a:p>
            <a:pPr algn="ctr"/>
            <a:r>
              <a:rPr lang="en-US" dirty="0">
                <a:solidFill>
                  <a:schemeClr val="bg1"/>
                </a:solidFill>
              </a:rPr>
              <a:t>You’re the lost sheep that I found, whom I guided home.  </a:t>
            </a:r>
          </a:p>
          <a:p>
            <a:pPr algn="ctr"/>
            <a:r>
              <a:rPr lang="en-US" dirty="0">
                <a:solidFill>
                  <a:schemeClr val="bg1"/>
                </a:solidFill>
              </a:rPr>
              <a:t>You’re the woman in the street, whom I wouldn’t let them stone.  </a:t>
            </a:r>
          </a:p>
          <a:p>
            <a:pPr algn="ctr"/>
            <a:r>
              <a:rPr lang="en-US" dirty="0">
                <a:solidFill>
                  <a:schemeClr val="bg1"/>
                </a:solidFill>
              </a:rPr>
              <a:t> </a:t>
            </a:r>
          </a:p>
          <a:p>
            <a:pPr algn="ctr"/>
            <a:r>
              <a:rPr lang="en-US" dirty="0">
                <a:solidFill>
                  <a:schemeClr val="bg1"/>
                </a:solidFill>
              </a:rPr>
              <a:t>You’re the blind man that I healed, and the girl I raised from the dead.  </a:t>
            </a:r>
          </a:p>
          <a:p>
            <a:pPr algn="ctr"/>
            <a:r>
              <a:rPr lang="en-US" dirty="0">
                <a:solidFill>
                  <a:schemeClr val="bg1"/>
                </a:solidFill>
              </a:rPr>
              <a:t>You’re the one I love so much, for you my blood was shed. </a:t>
            </a:r>
          </a:p>
          <a:p>
            <a:pPr algn="ctr"/>
            <a:endParaRPr lang="en-US" dirty="0">
              <a:solidFill>
                <a:schemeClr val="bg1"/>
              </a:solidFill>
            </a:endParaRPr>
          </a:p>
          <a:p>
            <a:pPr algn="ctr"/>
            <a:r>
              <a:rPr lang="en-US" dirty="0">
                <a:solidFill>
                  <a:schemeClr val="bg1"/>
                </a:solidFill>
              </a:rPr>
              <a:t>And then there comes that moment when you’re the one that makes me smile, it’s when you stop your rainbow chasing and rest in my arms for a while.</a:t>
            </a:r>
          </a:p>
          <a:p>
            <a:pPr algn="ctr"/>
            <a:endParaRPr lang="en-US" dirty="0">
              <a:solidFill>
                <a:schemeClr val="bg1"/>
              </a:solidFill>
            </a:endParaRPr>
          </a:p>
          <a:p>
            <a:pPr algn="ctr"/>
            <a:r>
              <a:rPr lang="en-US" dirty="0">
                <a:solidFill>
                  <a:schemeClr val="bg1"/>
                </a:solidFill>
              </a:rPr>
              <a:t>You ask me, “</a:t>
            </a:r>
            <a:r>
              <a:rPr lang="en-US" i="1" dirty="0">
                <a:solidFill>
                  <a:schemeClr val="bg1"/>
                </a:solidFill>
              </a:rPr>
              <a:t>Jesus, who am I</a:t>
            </a:r>
            <a:r>
              <a:rPr lang="en-US" dirty="0">
                <a:solidFill>
                  <a:schemeClr val="bg1"/>
                </a:solidFill>
              </a:rPr>
              <a:t>?”</a:t>
            </a:r>
          </a:p>
          <a:p>
            <a:pPr algn="ctr"/>
            <a:r>
              <a:rPr lang="en-US" dirty="0">
                <a:solidFill>
                  <a:schemeClr val="bg1"/>
                </a:solidFill>
              </a:rPr>
              <a:t>You’re the one I’ve loved for all time.</a:t>
            </a:r>
          </a:p>
          <a:p>
            <a:pPr algn="ctr"/>
            <a:endParaRPr lang="en-US" dirty="0">
              <a:solidFill>
                <a:schemeClr val="bg1"/>
              </a:solidFill>
            </a:endParaRPr>
          </a:p>
          <a:p>
            <a:pPr algn="ctr"/>
            <a:r>
              <a:rPr lang="en-US" dirty="0">
                <a:solidFill>
                  <a:schemeClr val="bg1"/>
                </a:solidFill>
              </a:rPr>
              <a:t>I have called you by name.</a:t>
            </a:r>
          </a:p>
          <a:p>
            <a:pPr algn="ctr"/>
            <a:r>
              <a:rPr lang="en-US" dirty="0">
                <a:solidFill>
                  <a:schemeClr val="bg1"/>
                </a:solidFill>
              </a:rPr>
              <a:t>Child, you are Mine! </a:t>
            </a:r>
          </a:p>
        </p:txBody>
      </p:sp>
      <p:sp>
        <p:nvSpPr>
          <p:cNvPr id="8" name="TextBox 7"/>
          <p:cNvSpPr txBox="1"/>
          <p:nvPr/>
        </p:nvSpPr>
        <p:spPr>
          <a:xfrm>
            <a:off x="763480" y="31129"/>
            <a:ext cx="6454066" cy="923330"/>
          </a:xfrm>
          <a:prstGeom prst="rect">
            <a:avLst/>
          </a:prstGeom>
          <a:noFill/>
        </p:spPr>
        <p:txBody>
          <a:bodyPr wrap="square" rtlCol="0">
            <a:spAutoFit/>
          </a:bodyPr>
          <a:lstStyle/>
          <a:p>
            <a:pPr algn="ctr"/>
            <a:r>
              <a:rPr lang="en-US" sz="5400" b="1" i="1" dirty="0">
                <a:solidFill>
                  <a:schemeClr val="bg1"/>
                </a:solidFill>
              </a:rPr>
              <a:t>Jesus, Who am I? </a:t>
            </a: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23210" y="157844"/>
            <a:ext cx="6545580" cy="769441"/>
          </a:xfrm>
          <a:prstGeom prst="rect">
            <a:avLst/>
          </a:prstGeom>
          <a:noFill/>
        </p:spPr>
        <p:txBody>
          <a:bodyPr wrap="square" rtlCol="0">
            <a:spAutoFit/>
          </a:bodyPr>
          <a:lstStyle/>
          <a:p>
            <a:pPr algn="ctr"/>
            <a:r>
              <a:rPr lang="en-US" sz="4400" b="1" dirty="0">
                <a:solidFill>
                  <a:schemeClr val="bg1"/>
                </a:solidFill>
              </a:rPr>
              <a:t>FAMILY CONVERSATION</a:t>
            </a:r>
            <a:endParaRPr lang="en-US" sz="23900" b="1" i="1" dirty="0">
              <a:solidFill>
                <a:schemeClr val="bg1"/>
              </a:solidFill>
            </a:endParaRPr>
          </a:p>
        </p:txBody>
      </p:sp>
      <p:sp>
        <p:nvSpPr>
          <p:cNvPr id="5" name="TextBox 4"/>
          <p:cNvSpPr txBox="1"/>
          <p:nvPr/>
        </p:nvSpPr>
        <p:spPr>
          <a:xfrm>
            <a:off x="603682" y="1836730"/>
            <a:ext cx="5196754" cy="4278094"/>
          </a:xfrm>
          <a:prstGeom prst="rect">
            <a:avLst/>
          </a:prstGeom>
          <a:noFill/>
        </p:spPr>
        <p:txBody>
          <a:bodyPr wrap="square" rtlCol="0">
            <a:spAutoFit/>
          </a:bodyPr>
          <a:lstStyle/>
          <a:p>
            <a:pPr lvl="0" algn="ctr"/>
            <a:r>
              <a:rPr lang="en-US" sz="4800" dirty="0">
                <a:solidFill>
                  <a:srgbClr val="FF0000"/>
                </a:solidFill>
              </a:rPr>
              <a:t>What is your favorite story </a:t>
            </a:r>
          </a:p>
          <a:p>
            <a:pPr lvl="0" algn="ctr"/>
            <a:r>
              <a:rPr lang="en-US" sz="4800" dirty="0">
                <a:solidFill>
                  <a:srgbClr val="FF0000"/>
                </a:solidFill>
              </a:rPr>
              <a:t>of forgiveness </a:t>
            </a:r>
          </a:p>
          <a:p>
            <a:pPr lvl="0" algn="ctr"/>
            <a:r>
              <a:rPr lang="en-US" sz="4800" dirty="0">
                <a:solidFill>
                  <a:srgbClr val="FF0000"/>
                </a:solidFill>
              </a:rPr>
              <a:t>in the </a:t>
            </a:r>
          </a:p>
          <a:p>
            <a:pPr lvl="0" algn="ctr"/>
            <a:r>
              <a:rPr lang="en-US" sz="4800" dirty="0">
                <a:solidFill>
                  <a:srgbClr val="FF0000"/>
                </a:solidFill>
              </a:rPr>
              <a:t>bible? </a:t>
            </a:r>
          </a:p>
          <a:p>
            <a:pPr marL="514350" lvl="0" indent="-514350">
              <a:buFont typeface="+mj-lt"/>
              <a:buAutoNum type="arabicPeriod"/>
            </a:pPr>
            <a:endParaRPr lang="en-US" sz="3200" dirty="0"/>
          </a:p>
        </p:txBody>
      </p:sp>
      <p:pic>
        <p:nvPicPr>
          <p:cNvPr id="2" name="Picture 1" descr="SVG &gt; Kind Frieden jüdisch Umarmung - Kostenloses SVG-Bild &amp; Symbol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7998" y="2022764"/>
            <a:ext cx="5021584" cy="4835236"/>
          </a:xfrm>
          <a:prstGeom prst="rect">
            <a:avLst/>
          </a:prstGeom>
        </p:spPr>
      </p:pic>
    </p:spTree>
    <p:extLst>
      <p:ext uri="{BB962C8B-B14F-4D97-AF65-F5344CB8AC3E}">
        <p14:creationId xmlns:p14="http://schemas.microsoft.com/office/powerpoint/2010/main" val="16866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2969623" y="176629"/>
            <a:ext cx="6327359" cy="769441"/>
          </a:xfrm>
          <a:prstGeom prst="rect">
            <a:avLst/>
          </a:prstGeom>
          <a:noFill/>
        </p:spPr>
        <p:txBody>
          <a:bodyPr wrap="square" rtlCol="0">
            <a:spAutoFit/>
          </a:bodyPr>
          <a:lstStyle/>
          <a:p>
            <a:pPr algn="ctr"/>
            <a:r>
              <a:rPr lang="en-US" sz="4400" b="1" dirty="0">
                <a:solidFill>
                  <a:schemeClr val="bg1"/>
                </a:solidFill>
              </a:rPr>
              <a:t>FAMILY ACTIVITY</a:t>
            </a:r>
            <a:endParaRPr lang="es-MX" sz="4400" b="1" dirty="0">
              <a:solidFill>
                <a:schemeClr val="bg1"/>
              </a:solidFill>
            </a:endParaRPr>
          </a:p>
        </p:txBody>
      </p:sp>
      <p:sp>
        <p:nvSpPr>
          <p:cNvPr id="4" name="TextBox 3"/>
          <p:cNvSpPr txBox="1"/>
          <p:nvPr/>
        </p:nvSpPr>
        <p:spPr>
          <a:xfrm>
            <a:off x="514905" y="1251285"/>
            <a:ext cx="10107273" cy="5447645"/>
          </a:xfrm>
          <a:prstGeom prst="rect">
            <a:avLst/>
          </a:prstGeom>
          <a:noFill/>
        </p:spPr>
        <p:txBody>
          <a:bodyPr wrap="square" rtlCol="0">
            <a:spAutoFit/>
          </a:bodyPr>
          <a:lstStyle/>
          <a:p>
            <a:pPr algn="ctr"/>
            <a:r>
              <a:rPr lang="en-US" sz="2800" b="1" dirty="0"/>
              <a:t>           </a:t>
            </a:r>
            <a:r>
              <a:rPr lang="en-US" sz="3600" b="1" i="1" dirty="0">
                <a:solidFill>
                  <a:srgbClr val="FF0000"/>
                </a:solidFill>
              </a:rPr>
              <a:t>The Sacrament of Reconciliation is a </a:t>
            </a:r>
          </a:p>
          <a:p>
            <a:pPr algn="ctr"/>
            <a:r>
              <a:rPr lang="en-US" sz="3600" b="1" i="1" dirty="0">
                <a:solidFill>
                  <a:srgbClr val="FF0000"/>
                </a:solidFill>
              </a:rPr>
              <a:t>beautiful gift from God! </a:t>
            </a:r>
          </a:p>
          <a:p>
            <a:endParaRPr lang="en-US" sz="3600" dirty="0"/>
          </a:p>
          <a:p>
            <a:r>
              <a:rPr lang="en-US" sz="2400" dirty="0"/>
              <a:t>Examples of the </a:t>
            </a:r>
            <a:r>
              <a:rPr lang="en-US" sz="2400" b="1" dirty="0"/>
              <a:t>Treasures of the Sacrament of Reconciliation</a:t>
            </a:r>
            <a:r>
              <a:rPr lang="en-US" sz="2400" dirty="0"/>
              <a:t>: </a:t>
            </a:r>
          </a:p>
          <a:p>
            <a:pPr marL="285750" lvl="0" indent="-285750">
              <a:buFont typeface="Arial" panose="020B0604020202020204" pitchFamily="34" charset="0"/>
              <a:buChar char="•"/>
            </a:pPr>
            <a:r>
              <a:rPr lang="en-US" sz="2400" dirty="0"/>
              <a:t>Increases my treasures in Heaven </a:t>
            </a:r>
          </a:p>
          <a:p>
            <a:pPr marL="285750" lvl="0" indent="-285750">
              <a:buFont typeface="Arial" panose="020B0604020202020204" pitchFamily="34" charset="0"/>
              <a:buChar char="•"/>
            </a:pPr>
            <a:r>
              <a:rPr lang="en-US" sz="2400" dirty="0"/>
              <a:t>Helps me say no to sin </a:t>
            </a:r>
          </a:p>
          <a:p>
            <a:pPr marL="285750" lvl="0" indent="-285750">
              <a:buFont typeface="Arial" panose="020B0604020202020204" pitchFamily="34" charset="0"/>
              <a:buChar char="•"/>
            </a:pPr>
            <a:r>
              <a:rPr lang="en-US" sz="2400" dirty="0"/>
              <a:t>Makes my soul more beautiful </a:t>
            </a:r>
          </a:p>
          <a:p>
            <a:pPr marL="285750" lvl="0" indent="-285750">
              <a:buFont typeface="Arial" panose="020B0604020202020204" pitchFamily="34" charset="0"/>
              <a:buChar char="•"/>
            </a:pPr>
            <a:r>
              <a:rPr lang="en-US" sz="2400" dirty="0"/>
              <a:t>Takes away my sins </a:t>
            </a:r>
          </a:p>
          <a:p>
            <a:pPr marL="285750" lvl="0" indent="-285750">
              <a:buFont typeface="Arial" panose="020B0604020202020204" pitchFamily="34" charset="0"/>
              <a:buChar char="•"/>
            </a:pPr>
            <a:r>
              <a:rPr lang="en-US" sz="2400" dirty="0"/>
              <a:t>Restores grace to my soul </a:t>
            </a:r>
          </a:p>
          <a:p>
            <a:pPr marL="285750" lvl="0" indent="-285750">
              <a:buFont typeface="Arial" panose="020B0604020202020204" pitchFamily="34" charset="0"/>
              <a:buChar char="•"/>
            </a:pPr>
            <a:r>
              <a:rPr lang="en-US" sz="2400" dirty="0"/>
              <a:t>Helps me to be good </a:t>
            </a:r>
          </a:p>
          <a:p>
            <a:pPr marL="285750" lvl="0" indent="-285750">
              <a:buFont typeface="Arial" panose="020B0604020202020204" pitchFamily="34" charset="0"/>
              <a:buChar char="•"/>
            </a:pPr>
            <a:r>
              <a:rPr lang="en-US" sz="2400" dirty="0"/>
              <a:t>Unites me to God again </a:t>
            </a:r>
          </a:p>
          <a:p>
            <a:pPr marL="285750" lvl="0" indent="-285750">
              <a:buFont typeface="Arial" panose="020B0604020202020204" pitchFamily="34" charset="0"/>
              <a:buChar char="•"/>
            </a:pPr>
            <a:r>
              <a:rPr lang="en-US" sz="2400" dirty="0"/>
              <a:t>Makes God happy</a:t>
            </a:r>
          </a:p>
          <a:p>
            <a:pPr marL="285750" lvl="0" indent="-285750">
              <a:buFont typeface="Arial" panose="020B0604020202020204" pitchFamily="34" charset="0"/>
              <a:buChar char="•"/>
            </a:pPr>
            <a:r>
              <a:rPr lang="en-US" sz="2400" dirty="0"/>
              <a:t>Makes me happy</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944" y="3500785"/>
            <a:ext cx="4824161" cy="3180586"/>
          </a:xfrm>
          <a:prstGeom prst="rect">
            <a:avLst/>
          </a:prstGeom>
          <a:ln w="38100">
            <a:solidFill>
              <a:schemeClr val="tx1"/>
            </a:solidFill>
          </a:ln>
        </p:spPr>
      </p:pic>
    </p:spTree>
    <p:extLst>
      <p:ext uri="{BB962C8B-B14F-4D97-AF65-F5344CB8AC3E}">
        <p14:creationId xmlns:p14="http://schemas.microsoft.com/office/powerpoint/2010/main" val="3175544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20084</TotalTime>
  <Words>802</Words>
  <Application>Microsoft Office PowerPoint</Application>
  <PresentationFormat>Widescreen</PresentationFormat>
  <Paragraphs>98</Paragraphs>
  <Slides>10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174</cp:revision>
  <dcterms:created xsi:type="dcterms:W3CDTF">2021-11-19T16:04:10Z</dcterms:created>
  <dcterms:modified xsi:type="dcterms:W3CDTF">2024-01-02T18:34:07Z</dcterms:modified>
</cp:coreProperties>
</file>