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5" r:id="rId5"/>
    <p:sldId id="258" r:id="rId6"/>
    <p:sldId id="259" r:id="rId7"/>
    <p:sldId id="260" r:id="rId8"/>
    <p:sldId id="261" r:id="rId9"/>
    <p:sldId id="266" r:id="rId10"/>
    <p:sldId id="262" r:id="rId11"/>
    <p:sldId id="268" r:id="rId12"/>
    <p:sldId id="267" r:id="rId13"/>
    <p:sldId id="269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CDF"/>
    <a:srgbClr val="F0B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1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6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8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5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9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2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6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2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4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002B5-5786-48D0-95F4-B054B4377C3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7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eQH0anXpq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631"/>
            <a:ext cx="12184185" cy="686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3999" y="637800"/>
            <a:ext cx="9220200" cy="893445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8982" y="1852292"/>
            <a:ext cx="9144000" cy="110844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8000" b="1" baseline="30000" dirty="0">
                <a:solidFill>
                  <a:schemeClr val="bg1"/>
                </a:solidFill>
              </a:rPr>
              <a:t>FAMILIAS FORMANDO DISCÍPULOS</a:t>
            </a:r>
            <a:r>
              <a:rPr lang="en-US" b="1" baseline="30000" dirty="0"/>
              <a:t/>
            </a:r>
            <a:br>
              <a:rPr lang="en-US" b="1" baseline="30000" dirty="0"/>
            </a:br>
            <a:r>
              <a:rPr lang="en-US" b="1" baseline="30000" dirty="0"/>
              <a:t/>
            </a:r>
            <a:br>
              <a:rPr lang="en-US" b="1" baseline="30000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96553" y="1645505"/>
            <a:ext cx="536135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>
                <a:solidFill>
                  <a:srgbClr val="000000"/>
                </a:solidFill>
                <a:latin typeface="Montserrat ExtraBold" panose="00000900000000000000" pitchFamily="50" charset="0"/>
              </a:rPr>
              <a:t>LECCION 2 - SEMANA 1</a:t>
            </a:r>
          </a:p>
        </p:txBody>
      </p:sp>
    </p:spTree>
    <p:extLst>
      <p:ext uri="{BB962C8B-B14F-4D97-AF65-F5344CB8AC3E}">
        <p14:creationId xmlns:p14="http://schemas.microsoft.com/office/powerpoint/2010/main" val="9498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/>
        </p:blipFill>
        <p:spPr>
          <a:xfrm>
            <a:off x="1" y="0"/>
            <a:ext cx="12191999" cy="6867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488831"/>
          </a:xfrm>
          <a:prstGeom prst="rect">
            <a:avLst/>
          </a:prstGeom>
          <a:solidFill>
            <a:schemeClr val="bg1">
              <a:lumMod val="6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448" y="347357"/>
            <a:ext cx="94011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baseline="30000" dirty="0" err="1"/>
              <a:t>Preguntas</a:t>
            </a:r>
            <a:r>
              <a:rPr lang="en-US" sz="6000" b="1" baseline="30000" dirty="0"/>
              <a:t> </a:t>
            </a:r>
            <a:r>
              <a:rPr lang="en-US" sz="6000" b="1" baseline="30000" dirty="0" err="1"/>
              <a:t>Compartiendo</a:t>
            </a:r>
            <a:r>
              <a:rPr lang="en-US" sz="6000" b="1" baseline="30000" dirty="0"/>
              <a:t> </a:t>
            </a:r>
            <a:r>
              <a:rPr lang="en-US" sz="6000" b="1" baseline="30000" dirty="0" err="1"/>
              <a:t>en</a:t>
            </a:r>
            <a:r>
              <a:rPr lang="en-US" sz="6000" b="1" baseline="30000" dirty="0"/>
              <a:t> </a:t>
            </a:r>
            <a:r>
              <a:rPr lang="en-US" sz="6000" b="1" baseline="30000" dirty="0" err="1"/>
              <a:t>Familia</a:t>
            </a:r>
            <a:endParaRPr lang="en-US" sz="6000" b="1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2199466"/>
            <a:ext cx="10515600" cy="3478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baseline="30000" dirty="0"/>
              <a:t>¿</a:t>
            </a:r>
            <a:r>
              <a:rPr lang="en-US" sz="5400" b="1" baseline="30000" dirty="0" err="1"/>
              <a:t>Quién</a:t>
            </a:r>
            <a:r>
              <a:rPr lang="en-US" sz="5400" b="1" baseline="30000" dirty="0"/>
              <a:t> </a:t>
            </a:r>
            <a:r>
              <a:rPr lang="en-US" sz="5400" b="1" baseline="30000" dirty="0" err="1"/>
              <a:t>es</a:t>
            </a:r>
            <a:r>
              <a:rPr lang="en-US" sz="5400" b="1" baseline="30000" dirty="0"/>
              <a:t> </a:t>
            </a:r>
            <a:r>
              <a:rPr lang="en-US" sz="5400" b="1" baseline="30000" dirty="0" err="1"/>
              <a:t>tu</a:t>
            </a:r>
            <a:r>
              <a:rPr lang="en-US" sz="5400" b="1" baseline="30000" dirty="0"/>
              <a:t> </a:t>
            </a:r>
            <a:r>
              <a:rPr lang="en-US" sz="5400" b="1" baseline="30000" dirty="0" err="1" smtClean="0"/>
              <a:t>santo</a:t>
            </a:r>
            <a:r>
              <a:rPr lang="en-US" sz="5400" b="1" baseline="30000" dirty="0"/>
              <a:t> </a:t>
            </a:r>
            <a:r>
              <a:rPr lang="en-US" sz="5400" b="1" baseline="30000" dirty="0" err="1" smtClean="0"/>
              <a:t>favorito</a:t>
            </a:r>
            <a:r>
              <a:rPr lang="en-US" sz="5400" b="1" baseline="30000" dirty="0"/>
              <a:t>? ¿</a:t>
            </a:r>
            <a:r>
              <a:rPr lang="en-US" sz="5400" b="1" baseline="30000" dirty="0" err="1"/>
              <a:t>Por</a:t>
            </a:r>
            <a:r>
              <a:rPr lang="en-US" sz="5400" b="1" baseline="30000" dirty="0"/>
              <a:t> </a:t>
            </a:r>
            <a:r>
              <a:rPr lang="en-US" sz="5400" b="1" baseline="30000" dirty="0" err="1"/>
              <a:t>qué</a:t>
            </a:r>
            <a:r>
              <a:rPr lang="en-US" sz="5400" b="1" baseline="30000" dirty="0"/>
              <a:t>?</a:t>
            </a:r>
            <a:endParaRPr lang="en-US" sz="7200" dirty="0" smtClean="0"/>
          </a:p>
          <a:p>
            <a:pPr marL="0" indent="0">
              <a:buNone/>
            </a:pPr>
            <a:r>
              <a:rPr lang="es-ES" sz="5400" b="1" baseline="30000" dirty="0"/>
              <a:t>¿Cuándo vivían en la tierra, los santos eran siempre perfectos?    </a:t>
            </a:r>
            <a:endParaRPr lang="en-US" sz="7200" dirty="0" smtClean="0"/>
          </a:p>
          <a:p>
            <a:pPr marL="0" indent="0">
              <a:buNone/>
            </a:pPr>
            <a:r>
              <a:rPr lang="en-US" sz="5400" b="1" baseline="30000" dirty="0" smtClean="0"/>
              <a:t>¿</a:t>
            </a:r>
            <a:r>
              <a:rPr lang="es-ES" sz="5400" b="1" baseline="30000" dirty="0" smtClean="0"/>
              <a:t>Podrías </a:t>
            </a:r>
            <a:r>
              <a:rPr lang="es-ES" sz="5400" b="1" baseline="30000" dirty="0"/>
              <a:t>mencionar unos santos que tu sabes que en </a:t>
            </a:r>
            <a:r>
              <a:rPr lang="en-US" sz="5400" b="1" baseline="30000" dirty="0" err="1" smtClean="0"/>
              <a:t>algún</a:t>
            </a:r>
            <a:r>
              <a:rPr lang="en-US" sz="5400" b="1" baseline="30000" dirty="0" smtClean="0"/>
              <a:t> </a:t>
            </a:r>
            <a:r>
              <a:rPr lang="en-US" sz="5400" b="1" baseline="30000" dirty="0" err="1"/>
              <a:t>momento</a:t>
            </a:r>
            <a:r>
              <a:rPr lang="en-US" sz="5400" b="1" baseline="30000" dirty="0"/>
              <a:t> </a:t>
            </a:r>
            <a:r>
              <a:rPr lang="en-US" sz="5400" b="1" baseline="30000" dirty="0" err="1"/>
              <a:t>fueron</a:t>
            </a:r>
            <a:r>
              <a:rPr lang="en-US" sz="5400" b="1" baseline="30000" dirty="0"/>
              <a:t> </a:t>
            </a:r>
            <a:r>
              <a:rPr lang="en-US" sz="5400" b="1" baseline="30000" dirty="0" err="1" smtClean="0"/>
              <a:t>pecadores</a:t>
            </a:r>
            <a:r>
              <a:rPr lang="en-US" sz="5400" b="1" baseline="30000" dirty="0"/>
              <a:t>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baseline="30000" dirty="0"/>
              <a:t>Casi todos y cada uno de los santos cometieron errores y pecaron. Algunos incluso cometieron grandes errores, pero lo que marcó la diferencia fue que, debido a que conocían a Dios y lo amaban, se arrepintieron de sus pecados y pidieron perdón a Dios. Dios nuestro Padre nunca puede resistir un corazón que está realmente arrepentido.</a:t>
            </a:r>
          </a:p>
          <a:p>
            <a:pPr marL="0" indent="0">
              <a:buNone/>
            </a:pPr>
            <a:endParaRPr lang="en-US" sz="4000" baseline="30000" dirty="0"/>
          </a:p>
          <a:p>
            <a:pPr marL="0" indent="0">
              <a:buNone/>
            </a:pPr>
            <a:r>
              <a:rPr lang="es-ES" sz="4000" baseline="30000" dirty="0"/>
              <a:t>Sin embargo, hay una santa que sabemos con certeza que fue perfecta y nunca pecó, porque Dios le dio una gracia especial. Necesitaba a alguien que fuera inmaculado, es decir, sin ningún pecado, para que pudiera llevar a Jesús dentro de ella</a:t>
            </a:r>
            <a:r>
              <a:rPr lang="es-ES" sz="4000" baseline="30000" dirty="0" smtClean="0"/>
              <a:t>.</a:t>
            </a:r>
          </a:p>
          <a:p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1" y="-19050"/>
            <a:ext cx="12192000" cy="12426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4583"/>
            <a:ext cx="10515600" cy="11510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baseline="30000" dirty="0" err="1"/>
              <a:t>Continuación</a:t>
            </a:r>
            <a:r>
              <a:rPr lang="en-US" sz="8000" b="1" baseline="30000" dirty="0"/>
              <a:t> del </a:t>
            </a:r>
            <a:r>
              <a:rPr lang="en-US" sz="8000" b="1" baseline="30000" dirty="0" err="1"/>
              <a:t>Contenido</a:t>
            </a:r>
            <a:r>
              <a:rPr lang="en-US" sz="8000" b="1" baseline="30000" dirty="0"/>
              <a:t/>
            </a:r>
            <a:br>
              <a:rPr lang="en-US" sz="8000" b="1" baseline="30000" dirty="0"/>
            </a:br>
            <a:r>
              <a:rPr lang="en-US" b="1" baseline="30000" dirty="0"/>
              <a:t/>
            </a:r>
            <a:br>
              <a:rPr lang="en-US" b="1" baseline="300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4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7" t="19978" r="38"/>
          <a:stretch/>
        </p:blipFill>
        <p:spPr>
          <a:xfrm>
            <a:off x="-14990" y="-29980"/>
            <a:ext cx="12201993" cy="68879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1862" y="856385"/>
            <a:ext cx="6377066" cy="1260514"/>
          </a:xfrm>
        </p:spPr>
        <p:txBody>
          <a:bodyPr>
            <a:normAutofit fontScale="90000"/>
          </a:bodyPr>
          <a:lstStyle/>
          <a:p>
            <a:r>
              <a:rPr lang="es-ES" sz="6000" b="1" baseline="30000" dirty="0">
                <a:latin typeface="+mn-lt"/>
              </a:rPr>
              <a:t>¿Sabes quién es esta </a:t>
            </a:r>
            <a:r>
              <a:rPr lang="es-ES" sz="6000" b="1" baseline="30000" dirty="0" smtClean="0">
                <a:latin typeface="+mn-lt"/>
              </a:rPr>
              <a:t>persona</a:t>
            </a:r>
            <a:r>
              <a:rPr lang="es-ES" sz="6000" b="1" baseline="30000" dirty="0">
                <a:latin typeface="+mn-lt"/>
              </a:rPr>
              <a:t>?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1862" y="2500552"/>
            <a:ext cx="637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baseline="30000" dirty="0" smtClean="0"/>
              <a:t>¿</a:t>
            </a:r>
            <a:r>
              <a:rPr lang="es-ES" sz="5400" b="1" baseline="30000" dirty="0"/>
              <a:t>Alguien sabe cómo se llama esa oración</a:t>
            </a:r>
            <a:r>
              <a:rPr lang="es-ES" sz="5400" b="1" baseline="30000" dirty="0" smtClean="0"/>
              <a:t>?</a:t>
            </a:r>
            <a:endParaRPr lang="es-ES" sz="5400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4766871" y="4263778"/>
            <a:ext cx="6775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baseline="30000" dirty="0" smtClean="0"/>
              <a:t>¿</a:t>
            </a:r>
            <a:r>
              <a:rPr lang="es-ES" sz="5400" b="1" baseline="30000" dirty="0"/>
              <a:t>Alguna vez ha rezado el Rosario? ¿Si sí, </a:t>
            </a:r>
            <a:r>
              <a:rPr lang="es-ES" sz="5400" b="1" baseline="30000" dirty="0" smtClean="0"/>
              <a:t>cuándo?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267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rgbClr val="F2E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6102" y="490028"/>
            <a:ext cx="3378038" cy="5272819"/>
          </a:xfrm>
          <a:prstGeom prst="rect">
            <a:avLst/>
          </a:prstGeom>
          <a:noFill/>
          <a:effectLst>
            <a:outerShdw blurRad="406400" dist="50800" dir="5400000" algn="ctr" rotWithShape="0">
              <a:srgbClr val="000000">
                <a:alpha val="13000"/>
              </a:srgbClr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sz="41300" b="1" cap="none" spc="50" dirty="0" smtClean="0">
                <a:ln w="0"/>
                <a:solidFill>
                  <a:schemeClr val="bg2">
                    <a:alpha val="61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en-US" sz="41300" b="1" cap="none" spc="50" dirty="0">
              <a:ln w="0"/>
              <a:solidFill>
                <a:schemeClr val="bg2">
                  <a:alpha val="61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581" y="0"/>
            <a:ext cx="2546838" cy="1127981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Antenna Medium" panose="02000603000000020004" pitchFamily="2" charset="0"/>
              </a:rPr>
              <a:t>Mission</a:t>
            </a:r>
            <a:endParaRPr lang="en-US" sz="4800" dirty="0">
              <a:latin typeface="Antenna Medium" panose="02000603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01" y="1591083"/>
            <a:ext cx="3310615" cy="4708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baseline="30000" dirty="0" err="1"/>
              <a:t>Introduzca</a:t>
            </a:r>
            <a:r>
              <a:rPr lang="en-US" sz="4000" b="1" baseline="30000" dirty="0"/>
              <a:t> la </a:t>
            </a:r>
            <a:r>
              <a:rPr lang="en-US" sz="4000" b="1" baseline="30000" dirty="0" err="1"/>
              <a:t>Actividad</a:t>
            </a:r>
            <a:r>
              <a:rPr lang="en-US" sz="4000" b="1" baseline="30000" dirty="0"/>
              <a:t> </a:t>
            </a:r>
          </a:p>
          <a:p>
            <a:pPr marL="0" indent="0" algn="ctr">
              <a:buNone/>
            </a:pPr>
            <a:r>
              <a:rPr lang="en-US" sz="4000" b="1" baseline="30000" dirty="0" err="1" smtClean="0"/>
              <a:t>Misionera</a:t>
            </a:r>
            <a:endParaRPr lang="en-US" sz="4000" b="1" baseline="30000" dirty="0"/>
          </a:p>
          <a:p>
            <a:pPr marL="0" indent="0" algn="ctr">
              <a:buNone/>
            </a:pPr>
            <a:endParaRPr lang="en-US" sz="3600" b="1" dirty="0" smtClean="0"/>
          </a:p>
          <a:p>
            <a:pPr marL="0" indent="0" algn="ctr">
              <a:buNone/>
            </a:pPr>
            <a:r>
              <a:rPr lang="es-ES" sz="3200" baseline="30000" dirty="0"/>
              <a:t>Las Actividades Misioneras se realizarán en casa </a:t>
            </a:r>
            <a:r>
              <a:rPr lang="es-ES" sz="3200" baseline="30000" dirty="0" smtClean="0"/>
              <a:t>durante </a:t>
            </a:r>
            <a:r>
              <a:rPr lang="es-ES" sz="3200" baseline="30000" dirty="0"/>
              <a:t>la Semana 2 y se compartirán en la reunión de familias de la Semana 3.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7461" y="1127981"/>
            <a:ext cx="4336496" cy="5730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6690" y="534010"/>
            <a:ext cx="3378038" cy="5272819"/>
          </a:xfrm>
          <a:prstGeom prst="rect">
            <a:avLst/>
          </a:prstGeom>
          <a:noFill/>
          <a:effectLst>
            <a:outerShdw blurRad="406400" dist="50800" dir="5400000" algn="ctr" rotWithShape="0">
              <a:srgbClr val="000000">
                <a:alpha val="13000"/>
              </a:srgbClr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sz="41300" b="1" cap="none" spc="50" dirty="0" smtClean="0">
                <a:ln w="0"/>
                <a:solidFill>
                  <a:schemeClr val="bg2">
                    <a:alpha val="27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en-US" sz="41300" b="1" cap="none" spc="50" dirty="0">
              <a:ln w="0"/>
              <a:solidFill>
                <a:schemeClr val="bg2">
                  <a:alpha val="27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27751" y="1415744"/>
            <a:ext cx="4336497" cy="5154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baseline="30000" dirty="0" err="1"/>
              <a:t>Explique</a:t>
            </a:r>
            <a:r>
              <a:rPr lang="en-US" sz="4000" b="1" baseline="30000" dirty="0"/>
              <a:t> la </a:t>
            </a:r>
            <a:r>
              <a:rPr lang="en-US" sz="4000" b="1" baseline="30000" dirty="0" err="1"/>
              <a:t>Actividad</a:t>
            </a:r>
            <a:endParaRPr lang="en-US" sz="4000" b="1" baseline="30000" dirty="0"/>
          </a:p>
          <a:p>
            <a:pPr marL="0" indent="0">
              <a:buNone/>
            </a:pPr>
            <a:r>
              <a:rPr lang="es-ES" sz="2400" baseline="30000" dirty="0"/>
              <a:t>a. Durante la Semana 2, cada familia elegirá su rosario favorito (o, si su parroquia ha proporcionado un kit, harán juntos su propio rosario familiar) y lo colocarán en el altar de su casa para mostrarlo en la reunión de la Semana 3.</a:t>
            </a:r>
          </a:p>
          <a:p>
            <a:pPr marL="0" indent="0">
              <a:buNone/>
            </a:pPr>
            <a:r>
              <a:rPr lang="es-ES" sz="2400" baseline="30000" dirty="0"/>
              <a:t>b. Juntos revisarán el folleto del Rosario y las oraciones.</a:t>
            </a:r>
          </a:p>
          <a:p>
            <a:pPr marL="0" indent="0">
              <a:buNone/>
            </a:pPr>
            <a:r>
              <a:rPr lang="es-ES" sz="2400" baseline="30000" dirty="0"/>
              <a:t>c. A continuación, busquen una foto de un familiar o amigo de la familia que haya fallecido y por el que le gustaría que todos oráramos durante la Semana 3, o haga un dibujo de la persona si no tiene una foto. Coloque la foto o la imagen en el altar de su casa. Esté preparado para compartir quién es la persona y por qué es importante para su familia. Además, ¿esa persona especial tenía un santo favorito?</a:t>
            </a:r>
          </a:p>
          <a:p>
            <a:pPr marL="0" indent="0">
              <a:buNone/>
            </a:pPr>
            <a:r>
              <a:rPr lang="es-ES" sz="2400" baseline="30000" dirty="0"/>
              <a:t>d. Reúnanse en familia alrededor de su altar de oración, tomen un momento para estar en silencio con Dios juntos, y luego digan una oración por su familiar y por los demás.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46999" y="490027"/>
            <a:ext cx="3378038" cy="5272819"/>
          </a:xfrm>
          <a:prstGeom prst="rect">
            <a:avLst/>
          </a:prstGeom>
          <a:noFill/>
          <a:effectLst>
            <a:outerShdw blurRad="406400" dist="50800" dir="5400000" algn="ctr" rotWithShape="0">
              <a:srgbClr val="000000">
                <a:alpha val="13000"/>
              </a:srgbClr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sz="41300" b="1" cap="none" spc="50" dirty="0" smtClean="0">
                <a:ln w="0"/>
                <a:solidFill>
                  <a:schemeClr val="bg2">
                    <a:alpha val="61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en-US" sz="41300" b="1" cap="none" spc="50" dirty="0">
              <a:ln w="0"/>
              <a:solidFill>
                <a:schemeClr val="bg2">
                  <a:alpha val="61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46998" y="1591083"/>
            <a:ext cx="3539848" cy="470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baseline="30000" dirty="0" err="1"/>
              <a:t>Modele</a:t>
            </a:r>
            <a:r>
              <a:rPr lang="en-US" sz="4000" b="1" baseline="30000" dirty="0"/>
              <a:t> para las </a:t>
            </a:r>
            <a:r>
              <a:rPr lang="en-US" sz="4000" b="1" baseline="30000" dirty="0" err="1"/>
              <a:t>familias</a:t>
            </a:r>
            <a:endParaRPr lang="en-US" sz="4000" b="1" baseline="30000" dirty="0"/>
          </a:p>
          <a:p>
            <a:pPr marL="0" indent="0" algn="ctr">
              <a:buNone/>
            </a:pPr>
            <a:endParaRPr lang="en-US" sz="3600" b="1" dirty="0" smtClean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s-ES" sz="3200" baseline="30000" dirty="0"/>
              <a:t>Mostrándoles el altar de su hogar y hablándoles sobre el rosario que ha colocado allí, así como la foto de una persona especial por la que le gustaría orar en la reunión de la Semana 3.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3446"/>
            <a:ext cx="12192000" cy="11488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512" y="705094"/>
            <a:ext cx="6836974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700" b="1" baseline="30000" dirty="0"/>
              <a:t>Repase y cierre en oración</a:t>
            </a:r>
            <a:br>
              <a:rPr lang="es-ES" sz="6700" b="1" baseline="30000" dirty="0"/>
            </a:br>
            <a:r>
              <a:rPr lang="en-US" b="1" baseline="30000" dirty="0"/>
              <a:t/>
            </a:r>
            <a:br>
              <a:rPr lang="en-US" b="1" baseline="30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81337"/>
            <a:ext cx="10515600" cy="339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aseline="30000" dirty="0"/>
              <a:t>Repase brevemente los objetivos de la lección y recuerde a todos las expectativas para las Semanas 2 y 3</a:t>
            </a:r>
            <a:r>
              <a:rPr lang="es-ES" sz="3600" baseline="30000" dirty="0" smtClean="0"/>
              <a:t>.</a:t>
            </a:r>
          </a:p>
          <a:p>
            <a:pPr marL="0" indent="0">
              <a:buNone/>
            </a:pPr>
            <a:endParaRPr lang="en-US" sz="3600" baseline="30000" dirty="0"/>
          </a:p>
          <a:p>
            <a:pPr marL="0" indent="0">
              <a:buNone/>
            </a:pPr>
            <a:r>
              <a:rPr lang="es-ES" sz="3600" baseline="30000" dirty="0"/>
              <a:t>Opción 1: Rezar juntos el Ave </a:t>
            </a:r>
            <a:r>
              <a:rPr lang="es-ES" sz="3600" baseline="30000" dirty="0" smtClean="0"/>
              <a:t>María</a:t>
            </a:r>
            <a:endParaRPr lang="en-US" sz="3600" baseline="30000" dirty="0"/>
          </a:p>
          <a:p>
            <a:pPr marL="0" indent="0">
              <a:buNone/>
            </a:pPr>
            <a:r>
              <a:rPr lang="es-ES" sz="3600" baseline="30000" dirty="0"/>
              <a:t>Opción 2: Señor Jesús, bendícenos a cada una de las familias hoy reunidas. Ayúdanos a acercarnos cada vez más a ti. Te lo pedimos en Tu Santo Nombre. Amén.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868" y="4642337"/>
            <a:ext cx="1286263" cy="19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26"/>
            <a:ext cx="12192000" cy="68770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19" y="365125"/>
            <a:ext cx="10515600" cy="1325563"/>
          </a:xfrm>
        </p:spPr>
        <p:txBody>
          <a:bodyPr>
            <a:noAutofit/>
          </a:bodyPr>
          <a:lstStyle/>
          <a:p>
            <a:pPr lvl="0"/>
            <a:r>
              <a:rPr lang="es-ES" sz="2400" b="1" dirty="0" smtClean="0"/>
              <a:t>TEMAS: PRESENTANDO </a:t>
            </a:r>
            <a:r>
              <a:rPr lang="es-ES" sz="2400" b="1" dirty="0"/>
              <a:t>EL ROSARIO FAMILIAR COMO UNA MANERA DE ORAR CON </a:t>
            </a:r>
            <a:r>
              <a:rPr lang="es-ES" sz="2400" b="1" dirty="0" smtClean="0"/>
              <a:t> 	   	MARÍA Y JUNTO </a:t>
            </a:r>
            <a:r>
              <a:rPr lang="es-ES" sz="2400" b="1" dirty="0"/>
              <a:t>A </a:t>
            </a:r>
            <a:r>
              <a:rPr lang="es-ES" sz="2400" b="1" dirty="0" smtClean="0"/>
              <a:t>ELLA MIRAR  </a:t>
            </a:r>
            <a:r>
              <a:rPr lang="es-ES" sz="2400" b="1" dirty="0"/>
              <a:t>A JESÚS 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	</a:t>
            </a:r>
            <a:r>
              <a:rPr lang="es-ES" sz="2400" b="1" cap="all" dirty="0" err="1" smtClean="0"/>
              <a:t>PREPARáNDOSE</a:t>
            </a:r>
            <a:r>
              <a:rPr lang="es-ES" sz="2400" b="1" dirty="0" smtClean="0"/>
              <a:t> </a:t>
            </a:r>
            <a:r>
              <a:rPr lang="es-ES" sz="2400" b="1" dirty="0"/>
              <a:t>PARA EL DÍA DE TODOS LOS SANTOS Y EL DÍA DE LOS </a:t>
            </a:r>
            <a:r>
              <a:rPr lang="es-ES" sz="2400" b="1" dirty="0" smtClean="0"/>
              <a:t>FIELES 	DIFUNTOS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301" y="2507604"/>
            <a:ext cx="3863523" cy="6329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baseline="30000" dirty="0" smtClean="0"/>
              <a:t>REFERENCIAS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04" y="3360822"/>
            <a:ext cx="4186318" cy="320602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77544" y="3914662"/>
            <a:ext cx="3191035" cy="1874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baseline="30000" dirty="0" smtClean="0"/>
              <a:t>CIC</a:t>
            </a:r>
            <a:r>
              <a:rPr lang="en-US" sz="3600" b="1" baseline="30000" dirty="0"/>
              <a:t>: 971, 2674, 2683</a:t>
            </a:r>
          </a:p>
          <a:p>
            <a:pPr marL="0" indent="0" algn="ctr">
              <a:buNone/>
            </a:pPr>
            <a:r>
              <a:rPr lang="en-US" sz="3600" b="1" baseline="30000" dirty="0" err="1" smtClean="0"/>
              <a:t>Lc</a:t>
            </a:r>
            <a:r>
              <a:rPr lang="en-US" sz="3600" b="1" baseline="30000" dirty="0" smtClean="0"/>
              <a:t> </a:t>
            </a:r>
            <a:r>
              <a:rPr lang="en-US" sz="3600" b="1" baseline="30000" dirty="0"/>
              <a:t>1:28, 42</a:t>
            </a:r>
          </a:p>
          <a:p>
            <a:pPr marL="0" indent="0" algn="ctr">
              <a:buNone/>
            </a:pPr>
            <a:r>
              <a:rPr lang="en-US" sz="3600" b="1" baseline="30000" dirty="0" err="1"/>
              <a:t>Jn</a:t>
            </a:r>
            <a:r>
              <a:rPr lang="en-US" sz="3600" b="1" baseline="30000" dirty="0"/>
              <a:t> 19:26-27</a:t>
            </a:r>
          </a:p>
          <a:p>
            <a:pPr marL="0" indent="0" algn="ctr">
              <a:buNone/>
            </a:pPr>
            <a:r>
              <a:rPr lang="en-US" sz="3600" b="1" baseline="30000" dirty="0" smtClean="0"/>
              <a:t>He </a:t>
            </a:r>
            <a:r>
              <a:rPr lang="en-US" sz="3600" b="1" baseline="30000" dirty="0"/>
              <a:t>2:42</a:t>
            </a:r>
            <a:endParaRPr lang="en-US" sz="60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7644599" y="2507604"/>
            <a:ext cx="3863523" cy="632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7195279" y="3477718"/>
            <a:ext cx="4751882" cy="2428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aseline="30000" dirty="0" err="1"/>
              <a:t>Presentar</a:t>
            </a:r>
            <a:r>
              <a:rPr lang="en-US" sz="3600" baseline="30000" dirty="0"/>
              <a:t> el Rosario Familiar</a:t>
            </a:r>
          </a:p>
          <a:p>
            <a:r>
              <a:rPr lang="es-ES" sz="3600" baseline="30000" dirty="0" smtClean="0"/>
              <a:t>Conocer </a:t>
            </a:r>
            <a:r>
              <a:rPr lang="es-ES" sz="3600" baseline="30000" dirty="0"/>
              <a:t>la ayuda que nos brindan los santos en el Cielo.</a:t>
            </a:r>
          </a:p>
          <a:p>
            <a:r>
              <a:rPr lang="es-ES" sz="3600" baseline="30000" dirty="0" smtClean="0"/>
              <a:t>Animar </a:t>
            </a:r>
            <a:r>
              <a:rPr lang="es-ES" sz="3600" baseline="30000" dirty="0"/>
              <a:t>a las familias a orar unos por otros y por sus seres </a:t>
            </a:r>
            <a:r>
              <a:rPr lang="es-ES" sz="3600" baseline="30000" dirty="0" smtClean="0"/>
              <a:t>queridos</a:t>
            </a:r>
            <a:r>
              <a:rPr lang="es-ES" sz="3600" dirty="0" smtClean="0"/>
              <a:t> </a:t>
            </a:r>
            <a:r>
              <a:rPr lang="es-ES" sz="3600" baseline="30000" dirty="0" smtClean="0"/>
              <a:t>que </a:t>
            </a:r>
            <a:r>
              <a:rPr lang="es-ES" sz="3600" baseline="30000" dirty="0"/>
              <a:t>han muerto</a:t>
            </a:r>
          </a:p>
        </p:txBody>
      </p:sp>
    </p:spTree>
    <p:extLst>
      <p:ext uri="{BB962C8B-B14F-4D97-AF65-F5344CB8AC3E}">
        <p14:creationId xmlns:p14="http://schemas.microsoft.com/office/powerpoint/2010/main" val="38383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3340" y="0"/>
            <a:ext cx="12245340" cy="1493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Antenna Black" panose="02000505000000020004" pitchFamily="2" charset="0"/>
              </a:rPr>
              <a:t>MATERIALES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082" y="2055813"/>
            <a:ext cx="8430718" cy="4121150"/>
          </a:xfrm>
        </p:spPr>
        <p:txBody>
          <a:bodyPr>
            <a:normAutofit/>
          </a:bodyPr>
          <a:lstStyle/>
          <a:p>
            <a:r>
              <a:rPr lang="es-ES" sz="4800" baseline="30000" dirty="0"/>
              <a:t>Las parroquias pueden proporcionar a cada familia un  para rezar con niños o pueden ofrecer un  en línea que cada familia podría imprimir</a:t>
            </a:r>
          </a:p>
          <a:p>
            <a:r>
              <a:rPr lang="es-ES" sz="4800" baseline="30000" dirty="0" smtClean="0"/>
              <a:t>Las </a:t>
            </a:r>
            <a:r>
              <a:rPr lang="es-ES" sz="4800" baseline="30000" dirty="0"/>
              <a:t>parroquias pueden proporcionar un kit de rosarios para completar durante la Actividad Misionera en el Hogar de la Semana 2, o pedir a las familias que provean sus propios </a:t>
            </a:r>
            <a:r>
              <a:rPr lang="es-ES" sz="4800" baseline="30000" dirty="0" smtClean="0"/>
              <a:t>rosarios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9" y="1493520"/>
            <a:ext cx="2069668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75041"/>
            <a:ext cx="10058400" cy="670640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79069" y="1714183"/>
            <a:ext cx="9833861" cy="338743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5400" baseline="30000" dirty="0"/>
              <a:t>Ven, Espíritu Santo, Señor de la Vida, bendícenos y concédenos la gracia de amar a nuestra familia, como Jesús nos llama a hacerlo.  Ayúdanos a construir la paz en nuestros corazones, en nuestros hogares y en nuestro mundo.  </a:t>
            </a:r>
          </a:p>
          <a:p>
            <a:pPr marL="0" indent="0">
              <a:buNone/>
            </a:pPr>
            <a:r>
              <a:rPr lang="en-US" sz="5400" baseline="30000" dirty="0"/>
              <a:t>Padre </a:t>
            </a:r>
            <a:r>
              <a:rPr lang="en-US" sz="5400" baseline="30000" dirty="0" err="1"/>
              <a:t>Nuestro</a:t>
            </a:r>
            <a:r>
              <a:rPr lang="en-US" sz="5400" baseline="30000" dirty="0"/>
              <a:t> … 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adaptado</a:t>
            </a:r>
            <a:r>
              <a:rPr lang="en-US" dirty="0"/>
              <a:t> al </a:t>
            </a:r>
            <a:r>
              <a:rPr lang="en-US" dirty="0" err="1"/>
              <a:t>español</a:t>
            </a:r>
            <a:r>
              <a:rPr lang="en-US" dirty="0"/>
              <a:t> </a:t>
            </a:r>
            <a:r>
              <a:rPr lang="en-US" dirty="0" smtClean="0"/>
              <a:t>de Catholics </a:t>
            </a:r>
            <a:r>
              <a:rPr lang="en-US" dirty="0"/>
              <a:t>For Family Peace) </a:t>
            </a:r>
          </a:p>
          <a:p>
            <a:pPr marL="0" indent="0" fontAlgn="base">
              <a:buNone/>
            </a:pP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base">
              <a:buNone/>
            </a:pP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base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1600" i="1" baseline="30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3497" y="40298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baseline="30000" dirty="0"/>
              <a:t>ORACIÓN INICIAL</a:t>
            </a:r>
          </a:p>
        </p:txBody>
      </p:sp>
    </p:spTree>
    <p:extLst>
      <p:ext uri="{BB962C8B-B14F-4D97-AF65-F5344CB8AC3E}">
        <p14:creationId xmlns:p14="http://schemas.microsoft.com/office/powerpoint/2010/main" val="4537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rgbClr val="F2E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79302" y="118941"/>
            <a:ext cx="3626828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baseline="30000" dirty="0" smtClean="0"/>
              <a:t>ROMPEHIELOS</a:t>
            </a:r>
            <a:endParaRPr lang="en-US" sz="6600" b="1" baseline="30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3852" y="2003878"/>
            <a:ext cx="3885450" cy="4468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600" baseline="30000" dirty="0"/>
              <a:t>¿Quién crees que es el mejor superhéroe y por qué?</a:t>
            </a:r>
          </a:p>
        </p:txBody>
      </p:sp>
    </p:spTree>
    <p:extLst>
      <p:ext uri="{BB962C8B-B14F-4D97-AF65-F5344CB8AC3E}">
        <p14:creationId xmlns:p14="http://schemas.microsoft.com/office/powerpoint/2010/main" val="21533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181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8323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S" sz="13800" b="1" baseline="30000" dirty="0">
                <a:solidFill>
                  <a:schemeClr val="bg1"/>
                </a:solidFill>
              </a:rPr>
              <a:t>Nombra dos </a:t>
            </a:r>
            <a:r>
              <a:rPr lang="es-ES" sz="13800" b="1" baseline="30000" dirty="0" smtClean="0">
                <a:solidFill>
                  <a:schemeClr val="bg1"/>
                </a:solidFill>
              </a:rPr>
              <a:t>cosas </a:t>
            </a:r>
            <a:r>
              <a:rPr lang="es-ES" sz="13800" b="1" baseline="30000" dirty="0">
                <a:solidFill>
                  <a:schemeClr val="bg1"/>
                </a:solidFill>
              </a:rPr>
              <a:t>que sabes sobre los santos.</a:t>
            </a:r>
          </a:p>
        </p:txBody>
      </p:sp>
    </p:spTree>
    <p:extLst>
      <p:ext uri="{BB962C8B-B14F-4D97-AF65-F5344CB8AC3E}">
        <p14:creationId xmlns:p14="http://schemas.microsoft.com/office/powerpoint/2010/main" val="5386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9050"/>
            <a:ext cx="12192000" cy="6867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-19050"/>
            <a:ext cx="12192000" cy="12426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hoy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08484"/>
            <a:ext cx="10515600" cy="3733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6000" baseline="30000" dirty="0"/>
              <a:t>Los santos son personas en el cielo que están orando por nosotros para que nosotros también podamos llegar al Cielo. Nuestra Madre María es la Reina de todos los Santos y sus oraciones por nosotros son extremadamente poderosas.</a:t>
            </a:r>
          </a:p>
        </p:txBody>
      </p:sp>
    </p:spTree>
    <p:extLst>
      <p:ext uri="{BB962C8B-B14F-4D97-AF65-F5344CB8AC3E}">
        <p14:creationId xmlns:p14="http://schemas.microsoft.com/office/powerpoint/2010/main" val="8988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206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152" y="142387"/>
            <a:ext cx="3125691" cy="9595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baseline="30000" dirty="0" err="1" smtClean="0"/>
              <a:t>Contenido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933" y="1746548"/>
            <a:ext cx="11358127" cy="19260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800" baseline="30000" dirty="0"/>
              <a:t>¿Que es un Santo?  Puesto simplemente, un santo es alguien que está en el Cielo con Dios Nuestro Padre.  El/ella puede ser una persona famosa a la que la Iglesia Católica le de un reconocimiento especial y celebre (canonice), pero la mayoría de los santos no son famosos.   Más bien, son personas comunes que aman al Señor y que han aceptado completamente Su amor como sus amados hijos e hijas.   Han dado toda su vida a Jesús.  Lo aprendieron a conocer muy bien y han dependido del Espíritu Santo.</a:t>
            </a:r>
          </a:p>
        </p:txBody>
      </p:sp>
    </p:spTree>
    <p:extLst>
      <p:ext uri="{BB962C8B-B14F-4D97-AF65-F5344CB8AC3E}">
        <p14:creationId xmlns:p14="http://schemas.microsoft.com/office/powerpoint/2010/main" val="21412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4912"/>
            <a:ext cx="10515600" cy="1325563"/>
          </a:xfrm>
        </p:spPr>
        <p:txBody>
          <a:bodyPr/>
          <a:lstStyle/>
          <a:p>
            <a:pPr algn="ctr"/>
            <a:r>
              <a:rPr lang="es-ES" b="1" baseline="30000" dirty="0"/>
              <a:t>¿De veras yo puedo ser santo? - Padre Adolfo</a:t>
            </a:r>
          </a:p>
        </p:txBody>
      </p:sp>
      <p:pic>
        <p:nvPicPr>
          <p:cNvPr id="5" name="YeQH0anXpq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5456" y="670401"/>
            <a:ext cx="10281087" cy="5783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3949" y="6453513"/>
            <a:ext cx="994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Atención</a:t>
            </a:r>
            <a:r>
              <a:rPr lang="en-US" dirty="0"/>
              <a:t>: El video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tardar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cargar</a:t>
            </a:r>
            <a:r>
              <a:rPr lang="en-US" dirty="0"/>
              <a:t>.  </a:t>
            </a:r>
            <a:r>
              <a:rPr lang="en-US" dirty="0" err="1"/>
              <a:t>Espere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minutos</a:t>
            </a:r>
            <a:r>
              <a:rPr lang="en-US" dirty="0"/>
              <a:t> SIN  </a:t>
            </a:r>
            <a:r>
              <a:rPr lang="en-US" dirty="0" err="1"/>
              <a:t>oprimir</a:t>
            </a:r>
            <a:r>
              <a:rPr lang="en-US" dirty="0"/>
              <a:t> nada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pantalla</a:t>
            </a:r>
            <a:r>
              <a:rPr lang="en-US" dirty="0"/>
              <a:t> </a:t>
            </a:r>
            <a:r>
              <a:rPr lang="en-US" dirty="0" err="1"/>
              <a:t>negra</a:t>
            </a:r>
            <a:r>
              <a:rPr lang="en-U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21728</TotalTime>
  <Words>940</Words>
  <Application>Microsoft Office PowerPoint</Application>
  <PresentationFormat>Widescreen</PresentationFormat>
  <Paragraphs>63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Antenna Black</vt:lpstr>
      <vt:lpstr>Antenna Medium</vt:lpstr>
      <vt:lpstr>Arial</vt:lpstr>
      <vt:lpstr>Calibri</vt:lpstr>
      <vt:lpstr>Calibri Light</vt:lpstr>
      <vt:lpstr>Montserrat ExtraBold</vt:lpstr>
      <vt:lpstr>Tahoma</vt:lpstr>
      <vt:lpstr>Office Theme</vt:lpstr>
      <vt:lpstr>FAMILIAS FORMANDO DISCÍPULOS  </vt:lpstr>
      <vt:lpstr>TEMAS: PRESENTANDO EL ROSARIO FAMILIAR COMO UNA MANERA DE ORAR CON       MARÍA Y JUNTO A ELLA MIRAR  A JESÚS   PREPARáNDOSE PARA EL DÍA DE TODOS LOS SANTOS Y EL DÍA DE LOS FIELES  DIFUNTOS</vt:lpstr>
      <vt:lpstr>MATERIALES </vt:lpstr>
      <vt:lpstr>PowerPoint Presentation</vt:lpstr>
      <vt:lpstr>PowerPoint Presentation</vt:lpstr>
      <vt:lpstr>Nombra dos cosas que sabes sobre los santos.</vt:lpstr>
      <vt:lpstr>El tema de hoy</vt:lpstr>
      <vt:lpstr>Contenido</vt:lpstr>
      <vt:lpstr>¿De veras yo puedo ser santo? - Padre Adolfo</vt:lpstr>
      <vt:lpstr>Preguntas Compartiendo en Familia</vt:lpstr>
      <vt:lpstr>Continuación del Contenido  </vt:lpstr>
      <vt:lpstr>¿Sabes quién es esta persona?</vt:lpstr>
      <vt:lpstr>Mission</vt:lpstr>
      <vt:lpstr>Repase y cierre en oración  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Forming Disciples</dc:title>
  <dc:creator>Patrick Metts</dc:creator>
  <cp:lastModifiedBy>Patrick Metts</cp:lastModifiedBy>
  <cp:revision>63</cp:revision>
  <dcterms:created xsi:type="dcterms:W3CDTF">2020-07-27T17:11:20Z</dcterms:created>
  <dcterms:modified xsi:type="dcterms:W3CDTF">2020-09-01T13:42:54Z</dcterms:modified>
</cp:coreProperties>
</file>