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2" r:id="rId2"/>
    <p:sldId id="258" r:id="rId3"/>
    <p:sldId id="344" r:id="rId4"/>
    <p:sldId id="285" r:id="rId5"/>
    <p:sldId id="323" r:id="rId6"/>
    <p:sldId id="349" r:id="rId7"/>
    <p:sldId id="358" r:id="rId8"/>
    <p:sldId id="351" r:id="rId9"/>
    <p:sldId id="354" r:id="rId10"/>
    <p:sldId id="353" r:id="rId11"/>
    <p:sldId id="355" r:id="rId12"/>
    <p:sldId id="352" r:id="rId13"/>
    <p:sldId id="326" r:id="rId14"/>
    <p:sldId id="356" r:id="rId15"/>
    <p:sldId id="330" r:id="rId1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0000"/>
    <a:srgbClr val="009999"/>
    <a:srgbClr val="990033"/>
    <a:srgbClr val="FF5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899" autoAdjust="0"/>
    <p:restoredTop sz="94660"/>
  </p:normalViewPr>
  <p:slideViewPr>
    <p:cSldViewPr snapToGrid="0">
      <p:cViewPr varScale="1">
        <p:scale>
          <a:sx n="82" d="100"/>
          <a:sy n="82" d="100"/>
        </p:scale>
        <p:origin x="8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24/04/2025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24/04/2025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24/04/2025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24/04/2025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24/04/2025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24/04/2025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24/04/2025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24/04/2025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24/04/2025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24/04/2025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24/04/2025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24/04/2025</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jpeg"/><Relationship Id="rId2" Type="http://schemas.openxmlformats.org/officeDocument/2006/relationships/video" Target="https://www.youtube.com/embed/ffn1JsuNrhY?feature=oembed" TargetMode="External"/><Relationship Id="rId1" Type="http://schemas.openxmlformats.org/officeDocument/2006/relationships/video" Target="https://www.youtube.com/embed/r5GO0rN5w28?feature=oembed" TargetMode="External"/><Relationship Id="rId6" Type="http://schemas.openxmlformats.org/officeDocument/2006/relationships/image" Target="../media/image5.jpeg"/><Relationship Id="rId5" Type="http://schemas.openxmlformats.org/officeDocument/2006/relationships/hyperlink" Target="https://youtu.be/ffn1JsuNrhY?si=McU3HABKc9P9e3Bk" TargetMode="Externa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29C39E-5B6B-F6A3-03AF-252688C945D8}"/>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435429" y="0"/>
            <a:ext cx="13062858" cy="6858000"/>
          </a:xfrm>
          <a:prstGeom prst="rect">
            <a:avLst/>
          </a:prstGeom>
        </p:spPr>
      </p:pic>
      <p:sp>
        <p:nvSpPr>
          <p:cNvPr id="2" name="Subtitle 1"/>
          <p:cNvSpPr>
            <a:spLocks noGrp="1"/>
          </p:cNvSpPr>
          <p:nvPr>
            <p:ph type="subTitle" idx="1"/>
          </p:nvPr>
        </p:nvSpPr>
        <p:spPr>
          <a:xfrm>
            <a:off x="556181" y="5392132"/>
            <a:ext cx="11091322" cy="1271315"/>
          </a:xfrm>
          <a:solidFill>
            <a:schemeClr val="bg1">
              <a:lumMod val="65000"/>
              <a:alpha val="78000"/>
            </a:schemeClr>
          </a:solidFill>
          <a:ln w="19050">
            <a:solidFill>
              <a:schemeClr val="tx1"/>
            </a:solidFill>
          </a:ln>
        </p:spPr>
        <p:txBody>
          <a:bodyPr>
            <a:noAutofit/>
          </a:bodyPr>
          <a:lstStyle/>
          <a:p>
            <a:pPr>
              <a:lnSpc>
                <a:spcPct val="107000"/>
              </a:lnSpc>
              <a:spcBef>
                <a:spcPts val="0"/>
              </a:spcBef>
              <a:spcAft>
                <a:spcPts val="800"/>
              </a:spcAft>
            </a:pPr>
            <a:r>
              <a:rPr lang="es-ES" sz="3200">
                <a:latin typeface="Calibri" panose="020F0502020204030204" pitchFamily="34" charset="0"/>
                <a:ea typeface="Calibri" panose="020F0502020204030204" pitchFamily="34" charset="0"/>
                <a:cs typeface="Times New Roman" panose="02020603050405020304" pitchFamily="18" charset="0"/>
              </a:rPr>
              <a:t>LLAMADOS A AMAR: LA AVENTURA DE LA VIDA EN CRISTO
TEMA: María y la Misión del Discipulado, María como Discípula Modelo</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black and white logo&#10;&#10;AI-generated content may be incorrect.">
            <a:extLst>
              <a:ext uri="{FF2B5EF4-FFF2-40B4-BE49-F238E27FC236}">
                <a16:creationId xmlns:a16="http://schemas.microsoft.com/office/drawing/2014/main" id="{FA3C1342-BE7D-A3FA-921F-AE8BC8A569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240" y="340141"/>
            <a:ext cx="9875520" cy="1468515"/>
          </a:xfrm>
          <a:prstGeom prst="rect">
            <a:avLst/>
          </a:prstGeom>
        </p:spPr>
      </p:pic>
    </p:spTree>
    <p:extLst>
      <p:ext uri="{BB962C8B-B14F-4D97-AF65-F5344CB8AC3E}">
        <p14:creationId xmlns:p14="http://schemas.microsoft.com/office/powerpoint/2010/main" val="2226042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121CE4-3CCB-60DF-40D0-E58E0FA8C976}"/>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03406F9-C46A-F5E5-9A55-8A258E84F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9A847C0-E071-E241-9641-756C3D499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6FFC25F9-94E4-CAAA-BD1A-7EFCE51C65EF}"/>
              </a:ext>
            </a:extLst>
          </p:cNvPr>
          <p:cNvPicPr>
            <a:picLocks noChangeAspect="1"/>
          </p:cNvPicPr>
          <p:nvPr/>
        </p:nvPicPr>
        <p:blipFill>
          <a:blip r:embed="rId2" cstate="screen">
            <a:alphaModFix amt="35000"/>
            <a:extLst>
              <a:ext uri="{28A0092B-C50C-407E-A947-70E740481C1C}">
                <a14:useLocalDpi xmlns:a14="http://schemas.microsoft.com/office/drawing/2010/main"/>
              </a:ext>
            </a:extLst>
          </a:blip>
          <a:srcRect/>
          <a:stretch/>
        </p:blipFill>
        <p:spPr>
          <a:xfrm>
            <a:off x="-1030178" y="-550507"/>
            <a:ext cx="13222178" cy="7408507"/>
          </a:xfrm>
          <a:prstGeom prst="rect">
            <a:avLst/>
          </a:prstGeom>
        </p:spPr>
      </p:pic>
      <p:sp>
        <p:nvSpPr>
          <p:cNvPr id="5" name="Title 1">
            <a:extLst>
              <a:ext uri="{FF2B5EF4-FFF2-40B4-BE49-F238E27FC236}">
                <a16:creationId xmlns:a16="http://schemas.microsoft.com/office/drawing/2014/main" id="{1E2E92FB-136E-5ADE-D58F-90169F785623}"/>
              </a:ext>
            </a:extLst>
          </p:cNvPr>
          <p:cNvSpPr txBox="1">
            <a:spLocks/>
          </p:cNvSpPr>
          <p:nvPr/>
        </p:nvSpPr>
        <p:spPr>
          <a:xfrm>
            <a:off x="1198104" y="199215"/>
            <a:ext cx="9792741" cy="12665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s-ES" sz="4800" b="1" cap="all" baseline="30000" dirty="0">
                <a:latin typeface="Adobe Gothic Std B" panose="020B0800000000000000" pitchFamily="34" charset="-128"/>
                <a:ea typeface="Adobe Gothic Std B" panose="020B0800000000000000" pitchFamily="34" charset="-128"/>
              </a:rPr>
              <a:t>ENCONTRANDO A MARÍA EN LA BÚSQUEDA DEL TESORO DE LA BIBLIA</a:t>
            </a:r>
            <a:endParaRPr lang="en-US" sz="4800" b="1" cap="all" baseline="30000" dirty="0">
              <a:latin typeface="Adobe Gothic Std B" panose="020B0800000000000000" pitchFamily="34" charset="-128"/>
              <a:ea typeface="Adobe Gothic Std B" panose="020B0800000000000000" pitchFamily="34" charset="-128"/>
            </a:endParaRPr>
          </a:p>
        </p:txBody>
      </p:sp>
      <p:sp>
        <p:nvSpPr>
          <p:cNvPr id="7" name="TextBox 6">
            <a:extLst>
              <a:ext uri="{FF2B5EF4-FFF2-40B4-BE49-F238E27FC236}">
                <a16:creationId xmlns:a16="http://schemas.microsoft.com/office/drawing/2014/main" id="{0C64D65D-3E51-8B1D-9D3F-3E22F3FA2515}"/>
              </a:ext>
            </a:extLst>
          </p:cNvPr>
          <p:cNvSpPr txBox="1"/>
          <p:nvPr/>
        </p:nvSpPr>
        <p:spPr>
          <a:xfrm>
            <a:off x="103695" y="1300609"/>
            <a:ext cx="8737185" cy="5083137"/>
          </a:xfrm>
          <a:prstGeom prst="rect">
            <a:avLst/>
          </a:prstGeom>
        </p:spPr>
        <p:txBody>
          <a:bodyPr vert="horz" lIns="91440" tIns="45720" rIns="91440" bIns="45720" rtlCol="0">
            <a:noAutofit/>
          </a:bodyPr>
          <a:lstStyle/>
          <a:p>
            <a:pPr algn="ctr"/>
            <a:r>
              <a:rPr lang="es-ES" sz="2000" b="1" dirty="0">
                <a:solidFill>
                  <a:srgbClr val="FF0000"/>
                </a:solidFill>
              </a:rPr>
              <a:t>Juan 19:23-27
</a:t>
            </a:r>
            <a:r>
              <a:rPr lang="es-ES" sz="2000" b="1" dirty="0"/>
              <a:t>Pista: </a:t>
            </a:r>
            <a:r>
              <a:rPr lang="es-ES" sz="2000" dirty="0"/>
              <a:t>Los soldados echaron suertes para ver quién se quedaba con la túnica de Jesús. "Era sin costuras, tejida en una sola pieza de arriba hacia abajo." vs 23 Algunas historias antiguas nos dicen que fue María quien tejió esa túnica tan bellamente y con tanto amor.  Mientras los soldados hacían esto, Jesús, sabiendo que estaba a punto de morir, se aseguró de que María fuera cuidada y se la dio a Juan: "</a:t>
            </a:r>
            <a:r>
              <a:rPr lang="es-ES" sz="2000" i="1" dirty="0">
                <a:solidFill>
                  <a:srgbClr val="C00000"/>
                </a:solidFill>
              </a:rPr>
              <a:t>Mujer, ahí tienes a tu hijo... Hijo, ahí tienes a tu madre</a:t>
            </a:r>
            <a:r>
              <a:rPr lang="es-ES" sz="2000" dirty="0"/>
              <a:t>. Con estas palabras, María es ahora tanto la madre de Jesús como la madre de todos los hijos de Dios. ¡Ella es también nuestra Santa Madre! </a:t>
            </a:r>
          </a:p>
          <a:p>
            <a:pPr algn="ctr"/>
            <a:r>
              <a:rPr lang="es-ES" sz="2000" dirty="0"/>
              <a:t>Después de esto, Jesús dijo</a:t>
            </a:r>
            <a:r>
              <a:rPr lang="es-ES" sz="2000" i="1" dirty="0">
                <a:solidFill>
                  <a:srgbClr val="C00000"/>
                </a:solidFill>
              </a:rPr>
              <a:t>: "'Consumado es</a:t>
            </a:r>
            <a:r>
              <a:rPr lang="es-ES" sz="2000" dirty="0"/>
              <a:t>'. E inclinando su cabeza, entregó su espíritu." vs 30 Y</a:t>
            </a:r>
          </a:p>
          <a:p>
            <a:r>
              <a:rPr lang="es-ES" sz="2000" dirty="0"/>
              <a:t> la espada del dolor atravesó el corazón de María. 		
			</a:t>
            </a:r>
            <a:r>
              <a:rPr lang="es-ES" sz="2100" i="1" dirty="0"/>
              <a:t>¡Busca dos artículos! 
#1 La túnica de Jesús fue tejida por las manos de María en una sola pieza. 
#2 Fue entonces cuando se cumplió la profecía de Simeón, una espada de gran dolor atravesó el corazón de María, "para que se manifiesten los pensamientos de muchos corazones". </a:t>
            </a:r>
            <a:r>
              <a:rPr lang="es-ES" sz="2100" i="1" dirty="0" err="1"/>
              <a:t>Lc</a:t>
            </a:r>
            <a:r>
              <a:rPr lang="es-ES" sz="2100" i="1" dirty="0"/>
              <a:t> 3:35</a:t>
            </a:r>
            <a:endParaRPr lang="en-US" sz="2100" i="1" dirty="0">
              <a:effectLst/>
            </a:endParaRPr>
          </a:p>
        </p:txBody>
      </p:sp>
    </p:spTree>
    <p:extLst>
      <p:ext uri="{BB962C8B-B14F-4D97-AF65-F5344CB8AC3E}">
        <p14:creationId xmlns:p14="http://schemas.microsoft.com/office/powerpoint/2010/main" val="575578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05C99C-6957-37C9-ED97-6AE13D037BD7}"/>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DA4FA65-D950-9359-5518-913286E9B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7D66031-A1CC-B63C-1F2E-8C030044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6E21D4E2-8AE7-B640-139F-522D32CB0F41}"/>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Blur radius="7"/>
                    </a14:imgEffect>
                  </a14:imgLayer>
                </a14:imgProps>
              </a:ext>
              <a:ext uri="{28A0092B-C50C-407E-A947-70E740481C1C}">
                <a14:useLocalDpi xmlns:a14="http://schemas.microsoft.com/office/drawing/2010/main"/>
              </a:ext>
            </a:extLst>
          </a:blip>
          <a:srcRect/>
          <a:stretch/>
        </p:blipFill>
        <p:spPr>
          <a:xfrm>
            <a:off x="-66433" y="-108229"/>
            <a:ext cx="12324866" cy="6966229"/>
          </a:xfrm>
          <a:prstGeom prst="rect">
            <a:avLst/>
          </a:prstGeom>
        </p:spPr>
      </p:pic>
      <p:sp>
        <p:nvSpPr>
          <p:cNvPr id="5" name="Title 1">
            <a:extLst>
              <a:ext uri="{FF2B5EF4-FFF2-40B4-BE49-F238E27FC236}">
                <a16:creationId xmlns:a16="http://schemas.microsoft.com/office/drawing/2014/main" id="{7BDCDD4F-2631-C5D6-A481-9637479B0E81}"/>
              </a:ext>
            </a:extLst>
          </p:cNvPr>
          <p:cNvSpPr txBox="1">
            <a:spLocks/>
          </p:cNvSpPr>
          <p:nvPr/>
        </p:nvSpPr>
        <p:spPr>
          <a:xfrm>
            <a:off x="1198104" y="170401"/>
            <a:ext cx="9792741" cy="12665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s-ES" sz="4800" b="1" cap="all" baseline="30000">
                <a:latin typeface="Adobe Gothic Std B" panose="020B0800000000000000" pitchFamily="34" charset="-128"/>
                <a:ea typeface="Adobe Gothic Std B" panose="020B0800000000000000" pitchFamily="34" charset="-128"/>
              </a:rPr>
              <a:t>ENCONTRANDO A MARÍA EN LA BÚSQUEDA DEL TESORO DE LA BIBLIA</a:t>
            </a:r>
            <a:endParaRPr lang="en-US" sz="4800" b="1" cap="all" baseline="30000" dirty="0">
              <a:latin typeface="Adobe Gothic Std B" panose="020B0800000000000000" pitchFamily="34" charset="-128"/>
              <a:ea typeface="Adobe Gothic Std B" panose="020B0800000000000000" pitchFamily="34" charset="-128"/>
            </a:endParaRPr>
          </a:p>
        </p:txBody>
      </p:sp>
      <p:sp>
        <p:nvSpPr>
          <p:cNvPr id="7" name="TextBox 6">
            <a:extLst>
              <a:ext uri="{FF2B5EF4-FFF2-40B4-BE49-F238E27FC236}">
                <a16:creationId xmlns:a16="http://schemas.microsoft.com/office/drawing/2014/main" id="{402781B8-8AC4-B30D-BD61-6E3D625AEA6C}"/>
              </a:ext>
            </a:extLst>
          </p:cNvPr>
          <p:cNvSpPr txBox="1"/>
          <p:nvPr/>
        </p:nvSpPr>
        <p:spPr>
          <a:xfrm>
            <a:off x="74645" y="3219062"/>
            <a:ext cx="12117355" cy="3362360"/>
          </a:xfrm>
          <a:prstGeom prst="rect">
            <a:avLst/>
          </a:prstGeom>
        </p:spPr>
        <p:txBody>
          <a:bodyPr vert="horz" lIns="91440" tIns="45720" rIns="91440" bIns="45720" rtlCol="0">
            <a:normAutofit fontScale="70000" lnSpcReduction="20000"/>
          </a:bodyPr>
          <a:lstStyle/>
          <a:p>
            <a:pPr algn="ctr"/>
            <a:r>
              <a:rPr lang="es-ES" sz="3600" b="1" dirty="0">
                <a:solidFill>
                  <a:srgbClr val="FF0000"/>
                </a:solidFill>
              </a:rPr>
              <a:t>Hechos 2:13-14
</a:t>
            </a:r>
            <a:r>
              <a:rPr lang="es-ES" sz="3600" b="1" dirty="0"/>
              <a:t>Sugerencia: </a:t>
            </a:r>
            <a:r>
              <a:rPr lang="es-ES" sz="3600" dirty="0"/>
              <a:t>Después de que Jesús ascendió al Cielo, los Apóstoles escucharon las instrucciones de Jesús y regresaron a Jerusalén, donde oraron y ayunaron junto con María y los otros discípulos durante nueve días.           </a:t>
            </a:r>
          </a:p>
          <a:p>
            <a:pPr algn="ctr"/>
            <a:r>
              <a:rPr lang="es-ES" sz="3600" dirty="0"/>
              <a:t>Debe haber sido muy reconfortante para los asustados Apóstoles tener a María con ellos para escuchar, consolar y orar con ellos. ¡Ahora ella también era verdaderamente su madre! Puesto que ella también es nuestra madre, no debemos dudar en pedirle que nos ayude a seguir a Jesús. Ella entregó su vida a Dios, para que a través de su Hijo Jesús, nuestros corazones fueran sanados y hechos uno con el Suyo.
</a:t>
            </a:r>
            <a:r>
              <a:rPr lang="es-ES" sz="3600" i="1" dirty="0"/>
              <a:t>¡Una oración pidiéndole a María que ore por nosotros le da alegría a Jesús!</a:t>
            </a:r>
            <a:endParaRPr lang="en-US" sz="1600" i="1" dirty="0">
              <a:effectLst/>
            </a:endParaRPr>
          </a:p>
        </p:txBody>
      </p:sp>
    </p:spTree>
    <p:extLst>
      <p:ext uri="{BB962C8B-B14F-4D97-AF65-F5344CB8AC3E}">
        <p14:creationId xmlns:p14="http://schemas.microsoft.com/office/powerpoint/2010/main" val="426433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AA8F6C-66E2-F780-8B61-33132A3A231D}"/>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74EBD30-FB7E-2F69-4F80-0D690118C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19828F2-F754-BB4B-42A5-B11E5D6F5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685AF468-66DE-6606-67C6-A606A317924C}"/>
              </a:ext>
            </a:extLst>
          </p:cNvPr>
          <p:cNvPicPr>
            <a:picLocks noChangeAspect="1"/>
          </p:cNvPicPr>
          <p:nvPr/>
        </p:nvPicPr>
        <p:blipFill>
          <a:blip r:embed="rId2" cstate="screen">
            <a:alphaModFix amt="35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A20B7A3-8884-70CE-0C34-236D35D75A30}"/>
              </a:ext>
            </a:extLst>
          </p:cNvPr>
          <p:cNvSpPr txBox="1">
            <a:spLocks/>
          </p:cNvSpPr>
          <p:nvPr/>
        </p:nvSpPr>
        <p:spPr>
          <a:xfrm>
            <a:off x="1198104" y="170401"/>
            <a:ext cx="9792741" cy="12665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s-ES" sz="4800" b="1" cap="all" baseline="30000">
                <a:latin typeface="Adobe Gothic Std B" panose="020B0800000000000000" pitchFamily="34" charset="-128"/>
                <a:ea typeface="Adobe Gothic Std B" panose="020B0800000000000000" pitchFamily="34" charset="-128"/>
              </a:rPr>
              <a:t>ENCONTRANDO A MARÍA EN LA BÚSQUEDA DEL TESORO DE LA BIBLIA</a:t>
            </a:r>
            <a:endParaRPr lang="en-US" sz="4800" b="1" cap="all" baseline="30000" dirty="0">
              <a:latin typeface="Adobe Gothic Std B" panose="020B0800000000000000" pitchFamily="34" charset="-128"/>
              <a:ea typeface="Adobe Gothic Std B" panose="020B0800000000000000" pitchFamily="34" charset="-128"/>
            </a:endParaRPr>
          </a:p>
        </p:txBody>
      </p:sp>
      <p:sp>
        <p:nvSpPr>
          <p:cNvPr id="7" name="TextBox 6">
            <a:extLst>
              <a:ext uri="{FF2B5EF4-FFF2-40B4-BE49-F238E27FC236}">
                <a16:creationId xmlns:a16="http://schemas.microsoft.com/office/drawing/2014/main" id="{4499B258-E5D0-A73E-CC3B-39D562F635F9}"/>
              </a:ext>
            </a:extLst>
          </p:cNvPr>
          <p:cNvSpPr txBox="1"/>
          <p:nvPr/>
        </p:nvSpPr>
        <p:spPr>
          <a:xfrm>
            <a:off x="0" y="2208998"/>
            <a:ext cx="12192000" cy="4730128"/>
          </a:xfrm>
          <a:prstGeom prst="rect">
            <a:avLst/>
          </a:prstGeom>
        </p:spPr>
        <p:txBody>
          <a:bodyPr vert="horz" lIns="91440" tIns="45720" rIns="91440" bIns="45720" rtlCol="0">
            <a:normAutofit/>
          </a:bodyPr>
          <a:lstStyle/>
          <a:p>
            <a:pPr algn="ctr"/>
            <a:endParaRPr lang="en-US" sz="3200" b="1" dirty="0">
              <a:solidFill>
                <a:srgbClr val="FF0000"/>
              </a:solidFill>
            </a:endParaRPr>
          </a:p>
          <a:p>
            <a:pPr algn="ctr"/>
            <a:r>
              <a:rPr lang="en-US" sz="3200" b="1" dirty="0" err="1">
                <a:solidFill>
                  <a:srgbClr val="FF0000"/>
                </a:solidFill>
              </a:rPr>
              <a:t>Hechos</a:t>
            </a:r>
            <a:r>
              <a:rPr lang="en-US" sz="3200" b="1" dirty="0">
                <a:solidFill>
                  <a:srgbClr val="FF0000"/>
                </a:solidFill>
              </a:rPr>
              <a:t> 2:1-4</a:t>
            </a:r>
          </a:p>
          <a:p>
            <a:pPr algn="ctr"/>
            <a:r>
              <a:rPr lang="en-US" sz="2200" b="1" dirty="0"/>
              <a:t>Pista:</a:t>
            </a:r>
            <a:r>
              <a:rPr lang="en-US" sz="2200" dirty="0"/>
              <a:t> </a:t>
            </a:r>
            <a:r>
              <a:rPr lang="es-ES" sz="2200" dirty="0"/>
              <a:t>¡Pentecostés es a menudo llamado el cumpleaños de la Iglesia! Los Apóstoles, los discípulos y todos los que serían bautizados, componían esta Iglesia naciente. Para ayudarla a sobrevivir, la Iglesia necesitaba una madre sabia, cálida, amorosa y espiritual que la guiara. María cuidó de esta pequeña Iglesia tal como María había cuidado, nutrido y salvaguardado a su Hijo pequeño, Jesús.                                                          
 María es la madre de Jesús y la madre de todos los hijos de Dios, que sigue cuidando e intercediendo por todos nosotros con el Inmaculado Corazón de su Santa Madre. Nuestra Santa y Santísima Madre estuvo presente en el nacimiento de la Iglesia y la ha estado alimentando desde entonces.</a:t>
            </a:r>
            <a:endParaRPr lang="en-US" sz="2400" dirty="0"/>
          </a:p>
          <a:p>
            <a:pPr algn="ctr"/>
            <a:r>
              <a:rPr lang="es-ES" sz="2400" i="1" dirty="0"/>
              <a:t>¿En qué forma apareció el Espíritu Santo en Pentecostés, cuando</a:t>
            </a:r>
          </a:p>
          <a:p>
            <a:pPr algn="ctr"/>
            <a:r>
              <a:rPr lang="es-ES" sz="2400" i="1" dirty="0">
                <a:solidFill>
                  <a:srgbClr val="FF0000"/>
                </a:solidFill>
              </a:rPr>
              <a:t>"se separó y se posó en cada uno de ellos"? </a:t>
            </a:r>
            <a:r>
              <a:rPr lang="es-ES" sz="2400" dirty="0"/>
              <a:t>VS 3</a:t>
            </a:r>
            <a:endParaRPr lang="en-US" sz="1600" dirty="0">
              <a:effectLst/>
            </a:endParaRPr>
          </a:p>
        </p:txBody>
      </p:sp>
    </p:spTree>
    <p:extLst>
      <p:ext uri="{BB962C8B-B14F-4D97-AF65-F5344CB8AC3E}">
        <p14:creationId xmlns:p14="http://schemas.microsoft.com/office/powerpoint/2010/main" val="4454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32FB5-AA08-783E-D7AD-BA803E03E29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68857B9-6D1B-C545-6833-63EAB5762BF6}"/>
              </a:ext>
            </a:extLst>
          </p:cNvPr>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a:extLst>
              <a:ext uri="{FF2B5EF4-FFF2-40B4-BE49-F238E27FC236}">
                <a16:creationId xmlns:a16="http://schemas.microsoft.com/office/drawing/2014/main" id="{4EC65DEF-6168-8BFD-54B2-88AC4AF606D5}"/>
              </a:ext>
            </a:extLst>
          </p:cNvPr>
          <p:cNvSpPr txBox="1"/>
          <p:nvPr/>
        </p:nvSpPr>
        <p:spPr>
          <a:xfrm>
            <a:off x="2815420" y="1306"/>
            <a:ext cx="6561155" cy="923330"/>
          </a:xfrm>
          <a:prstGeom prst="rect">
            <a:avLst/>
          </a:prstGeom>
          <a:noFill/>
        </p:spPr>
        <p:txBody>
          <a:bodyPr wrap="none" rtlCol="0">
            <a:spAutoFit/>
          </a:bodyPr>
          <a:lstStyle/>
          <a:p>
            <a:pPr algn="ctr"/>
            <a:r>
              <a:rPr lang="en-US" sz="5400" b="1">
                <a:solidFill>
                  <a:schemeClr val="bg1"/>
                </a:solidFill>
                <a:latin typeface="Calibri" panose="020F0502020204030204" pitchFamily="34" charset="0"/>
                <a:ea typeface="Calibri" panose="020F0502020204030204" pitchFamily="34" charset="0"/>
                <a:cs typeface="Times New Roman" panose="02020603050405020304" pitchFamily="18" charset="0"/>
              </a:rPr>
              <a:t>MICRÓFONO ABIERTO</a:t>
            </a:r>
            <a:endParaRPr lang="es-MX" sz="8000" b="1" dirty="0">
              <a:solidFill>
                <a:schemeClr val="bg1"/>
              </a:solidFill>
            </a:endParaRPr>
          </a:p>
        </p:txBody>
      </p:sp>
      <p:sp>
        <p:nvSpPr>
          <p:cNvPr id="8" name="TextBox 7">
            <a:extLst>
              <a:ext uri="{FF2B5EF4-FFF2-40B4-BE49-F238E27FC236}">
                <a16:creationId xmlns:a16="http://schemas.microsoft.com/office/drawing/2014/main" id="{8CBCD3B0-AD68-5D3C-A96C-2E752C6B52BE}"/>
              </a:ext>
            </a:extLst>
          </p:cNvPr>
          <p:cNvSpPr txBox="1"/>
          <p:nvPr/>
        </p:nvSpPr>
        <p:spPr>
          <a:xfrm>
            <a:off x="1090126" y="1078524"/>
            <a:ext cx="10011747" cy="5748753"/>
          </a:xfrm>
          <a:prstGeom prst="rect">
            <a:avLst/>
          </a:prstGeom>
          <a:noFill/>
        </p:spPr>
        <p:txBody>
          <a:bodyPr wrap="square" rtlCol="0">
            <a:spAutoFit/>
          </a:bodyPr>
          <a:lstStyle/>
          <a:p>
            <a:pPr algn="ctr">
              <a:lnSpc>
                <a:spcPct val="107000"/>
              </a:lnSpc>
              <a:spcAft>
                <a:spcPts val="800"/>
              </a:spcAft>
            </a:pPr>
            <a:r>
              <a:rPr lang="es-ES" sz="3200" dirty="0">
                <a:latin typeface="Calibri" panose="020F0502020204030204" pitchFamily="34" charset="0"/>
                <a:ea typeface="Calibri" panose="020F0502020204030204" pitchFamily="34" charset="0"/>
                <a:cs typeface="Times New Roman" panose="02020603050405020304" pitchFamily="18" charset="0"/>
              </a:rPr>
              <a:t>Ahora que Familias Formando Discípulos está llegando a su fin este año, cada familia tendrá la oportunidad de compartir su experiencia con todos.</a:t>
            </a:r>
          </a:p>
          <a:p>
            <a:pPr algn="ctr">
              <a:lnSpc>
                <a:spcPct val="107000"/>
              </a:lnSpc>
              <a:spcAft>
                <a:spcPts val="800"/>
              </a:spcAft>
            </a:pPr>
            <a:endParaRPr lang="es-ES" sz="3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s-ES" sz="3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s-ES" sz="3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S" sz="3200" dirty="0">
                <a:latin typeface="Calibri" panose="020F0502020204030204" pitchFamily="34" charset="0"/>
                <a:ea typeface="Calibri" panose="020F0502020204030204" pitchFamily="34" charset="0"/>
                <a:cs typeface="Times New Roman" panose="02020603050405020304" pitchFamily="18" charset="0"/>
              </a:rPr>
              <a:t>¿Cómo impactó este año el aprendizaje de su llamado al amor, la aventura de la vida en Cristo, en su relación con Dios, con los demás y con la comunidad de su iglesia parroquial?</a:t>
            </a:r>
            <a:endParaRPr lang="en-US" dirty="0">
              <a:effectLst>
                <a:outerShdw blurRad="38100" dist="38100" dir="2700000" algn="tl">
                  <a:srgbClr val="000000">
                    <a:alpha val="43137"/>
                  </a:srgbClr>
                </a:outerShdw>
              </a:effectLst>
            </a:endParaRPr>
          </a:p>
        </p:txBody>
      </p:sp>
      <p:sp>
        <p:nvSpPr>
          <p:cNvPr id="2" name="AutoShape 2" descr="Free Microphone Clipart PNG to Customize and Downlo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5176932" y="2881453"/>
            <a:ext cx="1571340" cy="1611222"/>
          </a:xfrm>
          <a:prstGeom prst="rect">
            <a:avLst/>
          </a:prstGeom>
        </p:spPr>
      </p:pic>
    </p:spTree>
    <p:extLst>
      <p:ext uri="{BB962C8B-B14F-4D97-AF65-F5344CB8AC3E}">
        <p14:creationId xmlns:p14="http://schemas.microsoft.com/office/powerpoint/2010/main" val="2626275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putting a crown on a statue&#10;&#10;AI-generated content may be incorrect.">
            <a:extLst>
              <a:ext uri="{FF2B5EF4-FFF2-40B4-BE49-F238E27FC236}">
                <a16:creationId xmlns:a16="http://schemas.microsoft.com/office/drawing/2014/main" id="{2C4AE619-2D65-F62B-6493-068A1428637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592928"/>
            <a:ext cx="12192000" cy="6265072"/>
          </a:xfrm>
          <a:prstGeom prst="rect">
            <a:avLst/>
          </a:prstGeom>
        </p:spPr>
      </p:pic>
      <p:sp>
        <p:nvSpPr>
          <p:cNvPr id="2" name="Rectangle 1">
            <a:extLst>
              <a:ext uri="{FF2B5EF4-FFF2-40B4-BE49-F238E27FC236}">
                <a16:creationId xmlns:a16="http://schemas.microsoft.com/office/drawing/2014/main" id="{92DD257A-C6D1-9A82-2010-059A23D719EC}"/>
              </a:ext>
            </a:extLst>
          </p:cNvPr>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a:extLst>
              <a:ext uri="{FF2B5EF4-FFF2-40B4-BE49-F238E27FC236}">
                <a16:creationId xmlns:a16="http://schemas.microsoft.com/office/drawing/2014/main" id="{8A843DF9-9CC6-664D-5D46-60A2AAB7E26D}"/>
              </a:ext>
            </a:extLst>
          </p:cNvPr>
          <p:cNvSpPr txBox="1"/>
          <p:nvPr/>
        </p:nvSpPr>
        <p:spPr>
          <a:xfrm>
            <a:off x="2561154" y="77597"/>
            <a:ext cx="7069692" cy="923330"/>
          </a:xfrm>
          <a:prstGeom prst="rect">
            <a:avLst/>
          </a:prstGeom>
          <a:noFill/>
        </p:spPr>
        <p:txBody>
          <a:bodyPr wrap="none" rtlCol="0">
            <a:spAutoFit/>
          </a:bodyPr>
          <a:lstStyle/>
          <a:p>
            <a:pPr algn="ctr"/>
            <a:r>
              <a:rPr lang="en-US" sz="5400" b="1">
                <a:solidFill>
                  <a:schemeClr val="bg1"/>
                </a:solidFill>
                <a:latin typeface="Calibri" panose="020F0502020204030204" pitchFamily="34" charset="0"/>
                <a:ea typeface="Calibri" panose="020F0502020204030204" pitchFamily="34" charset="0"/>
                <a:cs typeface="Times New Roman" panose="02020603050405020304" pitchFamily="18" charset="0"/>
              </a:rPr>
              <a:t>CORONACIÓN DE MAYO</a:t>
            </a:r>
            <a:endParaRPr lang="es-MX" sz="8000" b="1" dirty="0">
              <a:solidFill>
                <a:schemeClr val="bg1"/>
              </a:solidFill>
            </a:endParaRPr>
          </a:p>
        </p:txBody>
      </p:sp>
      <p:sp>
        <p:nvSpPr>
          <p:cNvPr id="4" name="TextBox 3">
            <a:extLst>
              <a:ext uri="{FF2B5EF4-FFF2-40B4-BE49-F238E27FC236}">
                <a16:creationId xmlns:a16="http://schemas.microsoft.com/office/drawing/2014/main" id="{EC675A73-5BFE-ECC2-4CED-83AD2EE7E3C4}"/>
              </a:ext>
            </a:extLst>
          </p:cNvPr>
          <p:cNvSpPr txBox="1"/>
          <p:nvPr/>
        </p:nvSpPr>
        <p:spPr>
          <a:xfrm>
            <a:off x="469882" y="1318022"/>
            <a:ext cx="4960074" cy="5262979"/>
          </a:xfrm>
          <a:prstGeom prst="rect">
            <a:avLst/>
          </a:prstGeom>
          <a:noFill/>
        </p:spPr>
        <p:txBody>
          <a:bodyPr wrap="square" rtlCol="0">
            <a:spAutoFit/>
          </a:bodyPr>
          <a:lstStyle/>
          <a:p>
            <a:pPr algn="ctr"/>
            <a:r>
              <a:rPr lang="es-ES" sz="2400">
                <a:latin typeface="Calibri" panose="020F0502020204030204" pitchFamily="34" charset="0"/>
                <a:ea typeface="Calibri" panose="020F0502020204030204" pitchFamily="34" charset="0"/>
                <a:cs typeface="Times New Roman" panose="02020603050405020304" pitchFamily="18" charset="0"/>
              </a:rPr>
              <a:t>Al terminar nuestro año de Familias Formando Discípulos, damos gracias a Dios por unirnos e invitamos al Espíritu Santo a nuestras vidas como lo hizo María. 
María es la Esposa del Espíritu Santo, y durante el mes de mayo honramos a María como Reina del Cielo y de la Tierra. Su Hijo, Jesús, es nuestro Rey, por lo tanto, ¡Su Madre es nuestra Reina! 
¡Una coronación de mayo es una forma especial de honrar a Nuestra Señora durante el mes de mayo!</a:t>
            </a:r>
            <a:endParaRPr lang="en-US" dirty="0"/>
          </a:p>
        </p:txBody>
      </p:sp>
    </p:spTree>
    <p:extLst>
      <p:ext uri="{BB962C8B-B14F-4D97-AF65-F5344CB8AC3E}">
        <p14:creationId xmlns:p14="http://schemas.microsoft.com/office/powerpoint/2010/main" val="3356370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89C0A5-B01A-7018-1798-9BE99F47D55D}"/>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group of people standing on a beach&#10;&#10;AI-generated content may be incorrect.">
            <a:extLst>
              <a:ext uri="{FF2B5EF4-FFF2-40B4-BE49-F238E27FC236}">
                <a16:creationId xmlns:a16="http://schemas.microsoft.com/office/drawing/2014/main" id="{F15B724F-21A3-6E42-85C7-8C4BB7964BD8}"/>
              </a:ext>
            </a:extLst>
          </p:cNvPr>
          <p:cNvPicPr>
            <a:picLocks noChangeAspect="1"/>
          </p:cNvPicPr>
          <p:nvPr/>
        </p:nvPicPr>
        <p:blipFill>
          <a:blip r:embed="rId2" cstate="screen">
            <a:alphaModFix amt="35000"/>
            <a:extLst>
              <a:ext uri="{28A0092B-C50C-407E-A947-70E740481C1C}">
                <a14:useLocalDpi xmlns:a14="http://schemas.microsoft.com/office/drawing/2010/main"/>
              </a:ext>
            </a:extLst>
          </a:blip>
          <a:srcRect/>
          <a:stretch/>
        </p:blipFill>
        <p:spPr>
          <a:xfrm>
            <a:off x="-2927" y="0"/>
            <a:ext cx="12191878" cy="6858000"/>
          </a:xfrm>
          <a:prstGeom prst="rect">
            <a:avLst/>
          </a:prstGeom>
        </p:spPr>
      </p:pic>
      <p:sp>
        <p:nvSpPr>
          <p:cNvPr id="4" name="TextBox 3">
            <a:extLst>
              <a:ext uri="{FF2B5EF4-FFF2-40B4-BE49-F238E27FC236}">
                <a16:creationId xmlns:a16="http://schemas.microsoft.com/office/drawing/2014/main" id="{0E713D8A-4C1B-E6FC-0359-53CFCFE3DBBE}"/>
              </a:ext>
            </a:extLst>
          </p:cNvPr>
          <p:cNvSpPr txBox="1"/>
          <p:nvPr/>
        </p:nvSpPr>
        <p:spPr>
          <a:xfrm>
            <a:off x="683383" y="2253156"/>
            <a:ext cx="10255564" cy="6860583"/>
          </a:xfrm>
          <a:prstGeom prst="rect">
            <a:avLst/>
          </a:prstGeom>
        </p:spPr>
        <p:txBody>
          <a:bodyPr vert="horz" lIns="91440" tIns="45720" rIns="91440" bIns="45720" rtlCol="0">
            <a:normAutofit/>
          </a:bodyPr>
          <a:lstStyle/>
          <a:p>
            <a:pPr marR="0" algn="ctr">
              <a:lnSpc>
                <a:spcPct val="90000"/>
              </a:lnSpc>
              <a:spcAft>
                <a:spcPts val="800"/>
              </a:spcAft>
            </a:pPr>
            <a:r>
              <a:rPr lang="es-ES" sz="3200">
                <a:latin typeface="Calibri" panose="020F0502020204030204" pitchFamily="34" charset="0"/>
                <a:ea typeface="Calibri" panose="020F0502020204030204" pitchFamily="34" charset="0"/>
                <a:cs typeface="Times New Roman" panose="02020603050405020304" pitchFamily="18" charset="0"/>
              </a:rPr>
              <a:t>¡El llamado a compartir el Evangelio de Jesucristo y formar discípulos nunca termina!    
Comprométanse a orar juntos con regularidad como familia, a tener conversaciones regulares sobre la fe y a crecer como discípulos.      
¡Gracias por tu testimonio de Jesús!</a:t>
            </a:r>
            <a:endParaRPr lang="en-US" sz="3800" i="1" dirty="0"/>
          </a:p>
        </p:txBody>
      </p:sp>
      <p:pic>
        <p:nvPicPr>
          <p:cNvPr id="5" name="Picture 4">
            <a:extLst>
              <a:ext uri="{FF2B5EF4-FFF2-40B4-BE49-F238E27FC236}">
                <a16:creationId xmlns:a16="http://schemas.microsoft.com/office/drawing/2014/main" id="{3F0A34E8-7A4E-629B-A2BD-9EC7EC9B734A}"/>
              </a:ext>
            </a:extLst>
          </p:cNvPr>
          <p:cNvPicPr>
            <a:picLocks noChangeAspect="1"/>
          </p:cNvPicPr>
          <p:nvPr/>
        </p:nvPicPr>
        <p:blipFill>
          <a:blip r:embed="rId3"/>
          <a:stretch>
            <a:fillRect/>
          </a:stretch>
        </p:blipFill>
        <p:spPr>
          <a:xfrm>
            <a:off x="1162678" y="444178"/>
            <a:ext cx="9296973" cy="1364801"/>
          </a:xfrm>
          <a:prstGeom prst="rect">
            <a:avLst/>
          </a:prstGeom>
        </p:spPr>
      </p:pic>
    </p:spTree>
    <p:extLst>
      <p:ext uri="{BB962C8B-B14F-4D97-AF65-F5344CB8AC3E}">
        <p14:creationId xmlns:p14="http://schemas.microsoft.com/office/powerpoint/2010/main" val="1359018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BEF5E54-E712-01C1-E4C4-44CB19D275E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8972" y="255681"/>
            <a:ext cx="4809203" cy="6857990"/>
          </a:xfrm>
          <a:prstGeom prst="rect">
            <a:avLst/>
          </a:prstGeom>
        </p:spPr>
      </p:pic>
      <p:sp>
        <p:nvSpPr>
          <p:cNvPr id="43" name="Rectangle 4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6422677" y="58911"/>
            <a:ext cx="3822189" cy="1899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6000" b="1" cap="all" baseline="30000"/>
              <a:t>Oración de apertura</a:t>
            </a:r>
            <a:endParaRPr lang="en-US" sz="6000" cap="all" baseline="30000" dirty="0"/>
          </a:p>
        </p:txBody>
      </p:sp>
      <p:sp>
        <p:nvSpPr>
          <p:cNvPr id="3" name="Rectangle 2"/>
          <p:cNvSpPr/>
          <p:nvPr/>
        </p:nvSpPr>
        <p:spPr>
          <a:xfrm>
            <a:off x="4884516" y="1446836"/>
            <a:ext cx="6898512" cy="4660680"/>
          </a:xfrm>
          <a:prstGeom prst="rect">
            <a:avLst/>
          </a:prstGeom>
        </p:spPr>
        <p:txBody>
          <a:bodyPr vert="horz" lIns="91440" tIns="45720" rIns="91440" bIns="45720" rtlCol="0">
            <a:normAutofit/>
          </a:bodyPr>
          <a:lstStyle/>
          <a:p>
            <a:pPr>
              <a:lnSpc>
                <a:spcPct val="90000"/>
              </a:lnSpc>
              <a:spcAft>
                <a:spcPts val="600"/>
              </a:spcAft>
            </a:pPr>
            <a:r>
              <a:rPr lang="es-ES" sz="2400"/>
              <a:t>Señor Jesucristo, 
Te confiamos nuestra familia y te pedimos Tu bendición y protección. 
Te amamos Señor Jesús con todo nuestro corazón, y te pedimos que ayudes a nuestra familia a parecerse más a la Sagrada Familia.
Ayúdanos a ser amables, amorosos y pacientes los unos con los otros.
Danos toda la gracia que necesitamos para convertirnos en santos y Tus discípulos fieles.
Amén.</a:t>
            </a:r>
            <a:endParaRPr lang="en-US" sz="2400" dirty="0"/>
          </a:p>
        </p:txBody>
      </p:sp>
    </p:spTree>
    <p:extLst>
      <p:ext uri="{BB962C8B-B14F-4D97-AF65-F5344CB8AC3E}">
        <p14:creationId xmlns:p14="http://schemas.microsoft.com/office/powerpoint/2010/main" val="4255992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537D511-02F5-1288-72BD-1272800984B8}"/>
              </a:ext>
            </a:extLst>
          </p:cNvPr>
          <p:cNvSpPr txBox="1">
            <a:spLocks/>
          </p:cNvSpPr>
          <p:nvPr/>
        </p:nvSpPr>
        <p:spPr>
          <a:xfrm>
            <a:off x="665971" y="299997"/>
            <a:ext cx="5251316" cy="18073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8000" b="1" cap="all" baseline="30000" dirty="0"/>
              <a:t>ROMPEHIELOS</a:t>
            </a:r>
          </a:p>
        </p:txBody>
      </p:sp>
      <p:sp>
        <p:nvSpPr>
          <p:cNvPr id="4" name="TextBox 3">
            <a:extLst>
              <a:ext uri="{FF2B5EF4-FFF2-40B4-BE49-F238E27FC236}">
                <a16:creationId xmlns:a16="http://schemas.microsoft.com/office/drawing/2014/main" id="{98175D60-2827-496F-231D-FE267803CE9A}"/>
              </a:ext>
            </a:extLst>
          </p:cNvPr>
          <p:cNvSpPr txBox="1"/>
          <p:nvPr/>
        </p:nvSpPr>
        <p:spPr>
          <a:xfrm>
            <a:off x="-1" y="1651519"/>
            <a:ext cx="5533053" cy="4758612"/>
          </a:xfrm>
          <a:prstGeom prst="rect">
            <a:avLst/>
          </a:prstGeom>
        </p:spPr>
        <p:txBody>
          <a:bodyPr vert="horz" lIns="91440" tIns="45720" rIns="91440" bIns="45720" rtlCol="0">
            <a:normAutofit lnSpcReduction="10000"/>
          </a:bodyPr>
          <a:lstStyle/>
          <a:p>
            <a:pPr marR="0" algn="ctr">
              <a:lnSpc>
                <a:spcPct val="90000"/>
              </a:lnSpc>
              <a:spcAft>
                <a:spcPts val="800"/>
              </a:spcAft>
            </a:pPr>
            <a:r>
              <a:rPr lang="es-ES" sz="4000" b="1" i="1" u="sng" dirty="0">
                <a:solidFill>
                  <a:schemeClr val="accent1">
                    <a:lumMod val="75000"/>
                  </a:schemeClr>
                </a:solidFill>
              </a:rPr>
              <a:t>Honrando a María</a:t>
            </a:r>
            <a:r>
              <a:rPr lang="es-ES" sz="3600" b="1" i="1" dirty="0"/>
              <a:t>
</a:t>
            </a:r>
            <a:r>
              <a:rPr lang="es-ES" sz="3600" i="1" dirty="0"/>
              <a:t>Comparta ideas de la semana 2 y las familias analicen cómo honrarán a María durante el mes de mayo.
Luego, cada familia comparte con el grupo grande las formas en que honrarán a María.</a:t>
            </a:r>
            <a:endParaRPr lang="en-US" sz="2000" dirty="0"/>
          </a:p>
        </p:txBody>
      </p:sp>
      <p:pic>
        <p:nvPicPr>
          <p:cNvPr id="6" name="Picture 5">
            <a:extLst>
              <a:ext uri="{FF2B5EF4-FFF2-40B4-BE49-F238E27FC236}">
                <a16:creationId xmlns:a16="http://schemas.microsoft.com/office/drawing/2014/main" id="{5660F2BE-4144-30C9-3E6C-DA14EA0E2DA7}"/>
              </a:ext>
            </a:extLst>
          </p:cNvPr>
          <p:cNvPicPr>
            <a:picLocks noChangeAspect="1"/>
          </p:cNvPicPr>
          <p:nvPr/>
        </p:nvPicPr>
        <p:blipFill>
          <a:blip r:embed="rId2" cstate="screen">
            <a:extLst>
              <a:ext uri="{28A0092B-C50C-407E-A947-70E740481C1C}">
                <a14:useLocalDpi xmlns:a14="http://schemas.microsoft.com/office/drawing/2010/main"/>
              </a:ext>
            </a:extLst>
          </a:blip>
          <a:srcRect r="-3"/>
          <a:stretch/>
        </p:blipFill>
        <p:spPr>
          <a:xfrm>
            <a:off x="5208609" y="9"/>
            <a:ext cx="6983392" cy="6857991"/>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130853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6B0EA9E-1100-16E6-9982-F52D07C9C495}"/>
              </a:ext>
            </a:extLst>
          </p:cNvPr>
          <p:cNvPicPr>
            <a:picLocks noChangeAspect="1"/>
          </p:cNvPicPr>
          <p:nvPr/>
        </p:nvPicPr>
        <p:blipFill>
          <a:blip r:embed="rId4">
            <a:alphaModFix amt="20000"/>
            <a:extLst>
              <a:ext uri="{28A0092B-C50C-407E-A947-70E740481C1C}">
                <a14:useLocalDpi xmlns:a14="http://schemas.microsoft.com/office/drawing/2010/main"/>
              </a:ext>
            </a:extLst>
          </a:blip>
          <a:srcRect/>
          <a:stretch/>
        </p:blipFill>
        <p:spPr>
          <a:xfrm>
            <a:off x="-1" y="462971"/>
            <a:ext cx="12191999" cy="6400799"/>
          </a:xfrm>
          <a:prstGeom prst="rect">
            <a:avLst/>
          </a:prstGeom>
        </p:spPr>
      </p:pic>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5340018" y="1306"/>
            <a:ext cx="1511953" cy="923330"/>
          </a:xfrm>
          <a:prstGeom prst="rect">
            <a:avLst/>
          </a:prstGeom>
          <a:noFill/>
        </p:spPr>
        <p:txBody>
          <a:bodyPr wrap="none" rtlCol="0">
            <a:spAutoFit/>
          </a:bodyPr>
          <a:lstStyle/>
          <a:p>
            <a:pPr algn="ctr"/>
            <a:r>
              <a:rPr lang="en-US"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VER:</a:t>
            </a:r>
            <a:endParaRPr lang="es-MX" sz="8000" b="1" dirty="0">
              <a:solidFill>
                <a:schemeClr val="bg1"/>
              </a:solidFill>
            </a:endParaRPr>
          </a:p>
        </p:txBody>
      </p:sp>
      <p:sp>
        <p:nvSpPr>
          <p:cNvPr id="3" name="TextBox 2">
            <a:extLst>
              <a:ext uri="{FF2B5EF4-FFF2-40B4-BE49-F238E27FC236}">
                <a16:creationId xmlns:a16="http://schemas.microsoft.com/office/drawing/2014/main" id="{83F2666F-CAD2-6DE3-15C5-16B00319F67E}"/>
              </a:ext>
            </a:extLst>
          </p:cNvPr>
          <p:cNvSpPr txBox="1"/>
          <p:nvPr/>
        </p:nvSpPr>
        <p:spPr>
          <a:xfrm>
            <a:off x="-457200" y="4163835"/>
            <a:ext cx="6553200" cy="1971374"/>
          </a:xfrm>
          <a:prstGeom prst="rect">
            <a:avLst/>
          </a:prstGeom>
          <a:noFill/>
        </p:spPr>
        <p:txBody>
          <a:bodyPr wrap="square" rtlCol="0">
            <a:spAutoFit/>
          </a:bodyPr>
          <a:lstStyle/>
          <a:p>
            <a:pPr marL="0" marR="0" algn="ct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r>
              <a:rPr lang="es-ES" dirty="0"/>
              <a:t>María, Modelo de Vida | Lente Católico</a:t>
            </a:r>
          </a:p>
          <a:p>
            <a:pPr marL="0" marR="0" algn="ctr">
              <a:lnSpc>
                <a:spcPct val="107000"/>
              </a:lnSpc>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https://youtu.be/r5GO0rN5w28?si=dZgEw6pqXrznPdAp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3D1A7C3-23D8-8447-E836-F223A908F69C}"/>
              </a:ext>
            </a:extLst>
          </p:cNvPr>
          <p:cNvSpPr txBox="1"/>
          <p:nvPr/>
        </p:nvSpPr>
        <p:spPr>
          <a:xfrm>
            <a:off x="6770912" y="4163835"/>
            <a:ext cx="5421086" cy="2370329"/>
          </a:xfrm>
          <a:prstGeom prst="rect">
            <a:avLst/>
          </a:prstGeom>
          <a:noFill/>
        </p:spPr>
        <p:txBody>
          <a:bodyPr wrap="square" rtlCol="0">
            <a:spAutoFit/>
          </a:bodyPr>
          <a:lstStyle/>
          <a:p>
            <a:pPr marL="0" marR="0" algn="ct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r>
              <a:rPr lang="en-US" dirty="0"/>
              <a:t>Nuestra Madre del Cielo| Catequizis</a:t>
            </a:r>
          </a:p>
          <a:p>
            <a:pPr marL="0" marR="0" algn="ct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5"/>
              </a:rPr>
              <a:t>https://youtu.be/ffn1JsuNrhY?si=McU3HABKc9P9e3Bk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Online Media 1" title="María, Modelo de Vida | Lente Católico">
            <a:hlinkClick r:id="" action="ppaction://media"/>
            <a:extLst>
              <a:ext uri="{FF2B5EF4-FFF2-40B4-BE49-F238E27FC236}">
                <a16:creationId xmlns:a16="http://schemas.microsoft.com/office/drawing/2014/main" id="{DF3A7E62-041F-E27A-5CE6-C2F6FF84B5D8}"/>
              </a:ext>
            </a:extLst>
          </p:cNvPr>
          <p:cNvPicPr>
            <a:picLocks noRot="1" noChangeAspect="1"/>
          </p:cNvPicPr>
          <p:nvPr>
            <a:videoFile r:link="rId1"/>
          </p:nvPr>
        </p:nvPicPr>
        <p:blipFill>
          <a:blip r:embed="rId6"/>
          <a:stretch>
            <a:fillRect/>
          </a:stretch>
        </p:blipFill>
        <p:spPr>
          <a:xfrm>
            <a:off x="394498" y="2080360"/>
            <a:ext cx="5283794" cy="2985350"/>
          </a:xfrm>
          <a:prstGeom prst="rect">
            <a:avLst/>
          </a:prstGeom>
        </p:spPr>
      </p:pic>
      <p:pic>
        <p:nvPicPr>
          <p:cNvPr id="8" name="Online Media 7" title="CATEQUIZIS 13 | NUESTRA MADRE DEL CIELO | Juan Manuel Cotelo">
            <a:hlinkClick r:id="" action="ppaction://media"/>
            <a:extLst>
              <a:ext uri="{FF2B5EF4-FFF2-40B4-BE49-F238E27FC236}">
                <a16:creationId xmlns:a16="http://schemas.microsoft.com/office/drawing/2014/main" id="{8980CF5A-1BF0-7228-322E-0FB7F35F24CD}"/>
              </a:ext>
            </a:extLst>
          </p:cNvPr>
          <p:cNvPicPr>
            <a:picLocks noRot="1" noChangeAspect="1"/>
          </p:cNvPicPr>
          <p:nvPr>
            <a:videoFile r:link="rId2"/>
          </p:nvPr>
        </p:nvPicPr>
        <p:blipFill>
          <a:blip r:embed="rId7"/>
          <a:stretch>
            <a:fillRect/>
          </a:stretch>
        </p:blipFill>
        <p:spPr>
          <a:xfrm>
            <a:off x="6490499" y="2080360"/>
            <a:ext cx="5283793" cy="2985350"/>
          </a:xfrm>
          <a:prstGeom prst="rect">
            <a:avLst/>
          </a:prstGeom>
        </p:spPr>
      </p:pic>
    </p:spTree>
    <p:extLst>
      <p:ext uri="{BB962C8B-B14F-4D97-AF65-F5344CB8AC3E}">
        <p14:creationId xmlns:p14="http://schemas.microsoft.com/office/powerpoint/2010/main" val="273605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8"/>
                </p:tgtEl>
              </p:cMediaNode>
            </p:video>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E29944-FC67-2684-799C-618228DC1AAA}"/>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021C6CAA-9E8F-14BC-2B77-2F893B9D6309}"/>
              </a:ext>
            </a:extLst>
          </p:cNvPr>
          <p:cNvSpPr txBox="1">
            <a:spLocks/>
          </p:cNvSpPr>
          <p:nvPr/>
        </p:nvSpPr>
        <p:spPr>
          <a:xfrm>
            <a:off x="1198104" y="170401"/>
            <a:ext cx="9792741" cy="12665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s-ES" sz="4800" b="1" cap="all" baseline="30000" dirty="0">
                <a:latin typeface="Adobe Gothic Std B" panose="020B0800000000000000" pitchFamily="34" charset="-128"/>
                <a:ea typeface="Adobe Gothic Std B" panose="020B0800000000000000" pitchFamily="34" charset="-128"/>
              </a:rPr>
              <a:t>ENCONTRANDO A MARÍA EN LA BÚSQUEDA DEL TESORO DE LA BIBLIA</a:t>
            </a:r>
            <a:endParaRPr lang="en-US" sz="4800" b="1" cap="all" baseline="30000" dirty="0">
              <a:latin typeface="Adobe Gothic Std B" panose="020B0800000000000000" pitchFamily="34" charset="-128"/>
              <a:ea typeface="Adobe Gothic Std B" panose="020B0800000000000000" pitchFamily="34" charset="-128"/>
            </a:endParaRPr>
          </a:p>
        </p:txBody>
      </p:sp>
      <p:pic>
        <p:nvPicPr>
          <p:cNvPr id="9" name="Picture 8" descr="A person in a white robe sitting outside&#10;&#10;AI-generated content may be incorrect.">
            <a:extLst>
              <a:ext uri="{FF2B5EF4-FFF2-40B4-BE49-F238E27FC236}">
                <a16:creationId xmlns:a16="http://schemas.microsoft.com/office/drawing/2014/main" id="{435B076C-813F-1CF3-713F-FE0E3E85EE60}"/>
              </a:ext>
            </a:extLst>
          </p:cNvPr>
          <p:cNvPicPr>
            <a:picLocks noChangeAspect="1"/>
          </p:cNvPicPr>
          <p:nvPr/>
        </p:nvPicPr>
        <p:blipFill>
          <a:blip r:embed="rId2">
            <a:alphaModFix amt="20000"/>
            <a:extLst>
              <a:ext uri="{28A0092B-C50C-407E-A947-70E740481C1C}">
                <a14:useLocalDpi xmlns:a14="http://schemas.microsoft.com/office/drawing/2010/main"/>
              </a:ext>
            </a:extLst>
          </a:blip>
          <a:stretch>
            <a:fillRect/>
          </a:stretch>
        </p:blipFill>
        <p:spPr>
          <a:xfrm>
            <a:off x="-186482" y="-76200"/>
            <a:ext cx="12375433" cy="6934200"/>
          </a:xfrm>
          <a:prstGeom prst="rect">
            <a:avLst/>
          </a:prstGeom>
        </p:spPr>
      </p:pic>
      <p:sp>
        <p:nvSpPr>
          <p:cNvPr id="7" name="TextBox 6">
            <a:extLst>
              <a:ext uri="{FF2B5EF4-FFF2-40B4-BE49-F238E27FC236}">
                <a16:creationId xmlns:a16="http://schemas.microsoft.com/office/drawing/2014/main" id="{432A6005-58E9-5BCD-5CC0-9CA372006CE3}"/>
              </a:ext>
            </a:extLst>
          </p:cNvPr>
          <p:cNvSpPr txBox="1"/>
          <p:nvPr/>
        </p:nvSpPr>
        <p:spPr>
          <a:xfrm>
            <a:off x="610513" y="1170420"/>
            <a:ext cx="6920222" cy="4730128"/>
          </a:xfrm>
          <a:prstGeom prst="rect">
            <a:avLst/>
          </a:prstGeom>
        </p:spPr>
        <p:txBody>
          <a:bodyPr vert="horz" lIns="91440" tIns="45720" rIns="91440" bIns="45720" rtlCol="0">
            <a:normAutofit/>
          </a:bodyPr>
          <a:lstStyle/>
          <a:p>
            <a:r>
              <a:rPr lang="es-ES" sz="2800" dirty="0"/>
              <a:t>¡María es la primera discípula de Jesús!                              ¡Ella supo de Su venida y comenzó a aprender de Él desde el momento en que María concibió a Jesús en su vientre! </a:t>
            </a:r>
          </a:p>
          <a:p>
            <a:r>
              <a:rPr lang="es-ES" sz="2800" dirty="0"/>
              <a:t>
La lectura de la vida de María en la Sagrada Escritura nos muestra un ejemplo o modelo a seguir, para que también nosotros podamos ser verdaderos discípulos de Jesús.</a:t>
            </a:r>
            <a:endParaRPr lang="en-US" sz="1600" dirty="0">
              <a:effectLst/>
            </a:endParaRPr>
          </a:p>
        </p:txBody>
      </p:sp>
    </p:spTree>
    <p:extLst>
      <p:ext uri="{BB962C8B-B14F-4D97-AF65-F5344CB8AC3E}">
        <p14:creationId xmlns:p14="http://schemas.microsoft.com/office/powerpoint/2010/main" val="607324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24E383-0A6F-5C78-83B1-6B42DBB0CF74}"/>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735BF21-F57F-C997-C3DD-5E95F9BF8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4026D86-6E69-A2AE-F0CC-08768383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F24EB99A-1505-1AD3-9D5E-F7710896EE92}"/>
              </a:ext>
            </a:extLst>
          </p:cNvPr>
          <p:cNvSpPr txBox="1">
            <a:spLocks/>
          </p:cNvSpPr>
          <p:nvPr/>
        </p:nvSpPr>
        <p:spPr>
          <a:xfrm>
            <a:off x="1198104" y="170401"/>
            <a:ext cx="9792741" cy="12665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s-ES" sz="4800" b="1" cap="all" baseline="30000">
                <a:latin typeface="Adobe Gothic Std B" panose="020B0800000000000000" pitchFamily="34" charset="-128"/>
                <a:ea typeface="Adobe Gothic Std B" panose="020B0800000000000000" pitchFamily="34" charset="-128"/>
              </a:rPr>
              <a:t>ENCONTRANDO A MARÍA EN LA BÚSQUEDA DEL TESORO DE LA BIBLIA</a:t>
            </a:r>
            <a:endParaRPr lang="en-US" sz="4800" b="1" cap="all" baseline="30000" dirty="0">
              <a:latin typeface="Adobe Gothic Std B" panose="020B0800000000000000" pitchFamily="34" charset="-128"/>
              <a:ea typeface="Adobe Gothic Std B" panose="020B0800000000000000" pitchFamily="34" charset="-128"/>
            </a:endParaRPr>
          </a:p>
        </p:txBody>
      </p:sp>
      <p:pic>
        <p:nvPicPr>
          <p:cNvPr id="9" name="Picture 8" descr="A person in a white robe sitting outside&#10;&#10;AI-generated content may be incorrect.">
            <a:extLst>
              <a:ext uri="{FF2B5EF4-FFF2-40B4-BE49-F238E27FC236}">
                <a16:creationId xmlns:a16="http://schemas.microsoft.com/office/drawing/2014/main" id="{6D36E5EC-F97F-C317-0968-E10A3F796ABD}"/>
              </a:ext>
            </a:extLst>
          </p:cNvPr>
          <p:cNvPicPr>
            <a:picLocks noChangeAspect="1"/>
          </p:cNvPicPr>
          <p:nvPr/>
        </p:nvPicPr>
        <p:blipFill>
          <a:blip r:embed="rId2">
            <a:alphaModFix amt="20000"/>
            <a:extLst>
              <a:ext uri="{28A0092B-C50C-407E-A947-70E740481C1C}">
                <a14:useLocalDpi xmlns:a14="http://schemas.microsoft.com/office/drawing/2010/main"/>
              </a:ext>
            </a:extLst>
          </a:blip>
          <a:stretch>
            <a:fillRect/>
          </a:stretch>
        </p:blipFill>
        <p:spPr>
          <a:xfrm>
            <a:off x="-153921" y="0"/>
            <a:ext cx="12375433" cy="6934200"/>
          </a:xfrm>
          <a:prstGeom prst="rect">
            <a:avLst/>
          </a:prstGeom>
        </p:spPr>
      </p:pic>
      <p:sp>
        <p:nvSpPr>
          <p:cNvPr id="7" name="TextBox 6">
            <a:extLst>
              <a:ext uri="{FF2B5EF4-FFF2-40B4-BE49-F238E27FC236}">
                <a16:creationId xmlns:a16="http://schemas.microsoft.com/office/drawing/2014/main" id="{A1482F5D-5B2E-6060-D081-4BAD9CBA83AD}"/>
              </a:ext>
            </a:extLst>
          </p:cNvPr>
          <p:cNvSpPr txBox="1"/>
          <p:nvPr/>
        </p:nvSpPr>
        <p:spPr>
          <a:xfrm>
            <a:off x="149293" y="1957471"/>
            <a:ext cx="7166841" cy="4730128"/>
          </a:xfrm>
          <a:prstGeom prst="rect">
            <a:avLst/>
          </a:prstGeom>
        </p:spPr>
        <p:txBody>
          <a:bodyPr vert="horz" lIns="91440" tIns="45720" rIns="91440" bIns="45720" rtlCol="0">
            <a:normAutofit/>
          </a:bodyPr>
          <a:lstStyle/>
          <a:p>
            <a:pPr algn="r"/>
            <a:r>
              <a:rPr lang="en-US" sz="3600" b="1" dirty="0">
                <a:solidFill>
                  <a:srgbClr val="FF0000"/>
                </a:solidFill>
              </a:rPr>
              <a:t>Luke 1:26-38 </a:t>
            </a:r>
            <a:endParaRPr lang="en-US" sz="3600" dirty="0">
              <a:solidFill>
                <a:srgbClr val="FF0000"/>
              </a:solidFill>
            </a:endParaRPr>
          </a:p>
          <a:p>
            <a:endParaRPr lang="en-US" sz="3200" b="1" dirty="0"/>
          </a:p>
          <a:p>
            <a:pPr algn="ctr"/>
            <a:r>
              <a:rPr lang="en-US" sz="3200" b="1" dirty="0"/>
              <a:t>Pista:</a:t>
            </a:r>
            <a:r>
              <a:rPr lang="en-US" sz="3200" dirty="0"/>
              <a:t> </a:t>
            </a:r>
            <a:r>
              <a:rPr lang="es-ES" sz="3200" dirty="0"/>
              <a:t>María creyó, ya cuando era una adolescente, lo que el Arcángel Gabriel le dijo, ¡que nada es imposible para Dios! </a:t>
            </a:r>
          </a:p>
          <a:p>
            <a:pPr algn="ctr"/>
            <a:r>
              <a:rPr lang="es-ES" sz="3200" dirty="0"/>
              <a:t>
¿De qué parecen estar hechas las pinturas de las alas del Arcángel Gabriel?</a:t>
            </a:r>
            <a:endParaRPr lang="en-US" sz="1600" dirty="0">
              <a:effectLst/>
            </a:endParaRPr>
          </a:p>
        </p:txBody>
      </p:sp>
      <p:sp>
        <p:nvSpPr>
          <p:cNvPr id="3" name="TextBox 2"/>
          <p:cNvSpPr txBox="1"/>
          <p:nvPr/>
        </p:nvSpPr>
        <p:spPr>
          <a:xfrm>
            <a:off x="239485" y="1198951"/>
            <a:ext cx="11588620" cy="646331"/>
          </a:xfrm>
          <a:prstGeom prst="rect">
            <a:avLst/>
          </a:prstGeom>
          <a:noFill/>
        </p:spPr>
        <p:txBody>
          <a:bodyPr wrap="square" rtlCol="0">
            <a:spAutoFit/>
          </a:bodyPr>
          <a:lstStyle/>
          <a:p>
            <a:pPr algn="ctr"/>
            <a:r>
              <a:rPr lang="es-ES" b="1" dirty="0"/>
              <a:t>Lee cada versículo de la Biblia y, usando la pista proporcionada, </a:t>
            </a:r>
          </a:p>
          <a:p>
            <a:pPr algn="ctr"/>
            <a:r>
              <a:rPr lang="es-ES" b="1" dirty="0"/>
              <a:t>encuentra el objeto oculto que representa ese momento en la vida de María.</a:t>
            </a:r>
            <a:endParaRPr lang="en-US" dirty="0"/>
          </a:p>
        </p:txBody>
      </p:sp>
    </p:spTree>
    <p:extLst>
      <p:ext uri="{BB962C8B-B14F-4D97-AF65-F5344CB8AC3E}">
        <p14:creationId xmlns:p14="http://schemas.microsoft.com/office/powerpoint/2010/main" val="379076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564EE2-022F-9659-5872-8E5CC9B0A4D7}"/>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55D8113-4935-CCEB-52E1-B37E95F2B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48A933A-4C5C-DED0-5B77-DF2387231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59075636-6D72-DF8E-48BC-4EAC4DDC6DBA}"/>
              </a:ext>
            </a:extLst>
          </p:cNvPr>
          <p:cNvSpPr txBox="1">
            <a:spLocks/>
          </p:cNvSpPr>
          <p:nvPr/>
        </p:nvSpPr>
        <p:spPr>
          <a:xfrm>
            <a:off x="1198104" y="170401"/>
            <a:ext cx="9792741" cy="12665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s-ES" sz="4800" b="1" cap="all" baseline="30000">
                <a:latin typeface="Adobe Gothic Std B" panose="020B0800000000000000" pitchFamily="34" charset="-128"/>
                <a:ea typeface="Adobe Gothic Std B" panose="020B0800000000000000" pitchFamily="34" charset="-128"/>
              </a:rPr>
              <a:t>ENCONTRANDO A MARÍA EN LA BÚSQUEDA DEL TESORO DE LA BIBLIA</a:t>
            </a:r>
            <a:endParaRPr lang="en-US" sz="4800" b="1" cap="all" baseline="30000" dirty="0">
              <a:latin typeface="Adobe Gothic Std B" panose="020B0800000000000000" pitchFamily="34" charset="-128"/>
              <a:ea typeface="Adobe Gothic Std B" panose="020B0800000000000000" pitchFamily="34" charset="-128"/>
            </a:endParaRPr>
          </a:p>
        </p:txBody>
      </p:sp>
      <p:pic>
        <p:nvPicPr>
          <p:cNvPr id="9" name="Picture 8" descr="A person in a white robe sitting outside&#10;&#10;AI-generated content may be incorrect.">
            <a:extLst>
              <a:ext uri="{FF2B5EF4-FFF2-40B4-BE49-F238E27FC236}">
                <a16:creationId xmlns:a16="http://schemas.microsoft.com/office/drawing/2014/main" id="{DD5A966A-7C79-D602-9886-10FFD53FCE9A}"/>
              </a:ext>
            </a:extLst>
          </p:cNvPr>
          <p:cNvPicPr>
            <a:picLocks noChangeAspect="1"/>
          </p:cNvPicPr>
          <p:nvPr/>
        </p:nvPicPr>
        <p:blipFill>
          <a:blip r:embed="rId2">
            <a:alphaModFix amt="20000"/>
            <a:extLst>
              <a:ext uri="{28A0092B-C50C-407E-A947-70E740481C1C}">
                <a14:useLocalDpi xmlns:a14="http://schemas.microsoft.com/office/drawing/2010/main"/>
              </a:ext>
            </a:extLst>
          </a:blip>
          <a:stretch>
            <a:fillRect/>
          </a:stretch>
        </p:blipFill>
        <p:spPr>
          <a:xfrm>
            <a:off x="-1" y="-76200"/>
            <a:ext cx="12375433" cy="6934200"/>
          </a:xfrm>
          <a:prstGeom prst="rect">
            <a:avLst/>
          </a:prstGeom>
        </p:spPr>
      </p:pic>
      <p:sp>
        <p:nvSpPr>
          <p:cNvPr id="3" name="TextBox 2">
            <a:extLst>
              <a:ext uri="{FF2B5EF4-FFF2-40B4-BE49-F238E27FC236}">
                <a16:creationId xmlns:a16="http://schemas.microsoft.com/office/drawing/2014/main" id="{2A173002-9CD5-D7A6-63F3-30DDFAB4F271}"/>
              </a:ext>
            </a:extLst>
          </p:cNvPr>
          <p:cNvSpPr txBox="1"/>
          <p:nvPr/>
        </p:nvSpPr>
        <p:spPr>
          <a:xfrm>
            <a:off x="300164" y="1034891"/>
            <a:ext cx="11588620" cy="646331"/>
          </a:xfrm>
          <a:prstGeom prst="rect">
            <a:avLst/>
          </a:prstGeom>
          <a:noFill/>
        </p:spPr>
        <p:txBody>
          <a:bodyPr wrap="square" rtlCol="0">
            <a:spAutoFit/>
          </a:bodyPr>
          <a:lstStyle/>
          <a:p>
            <a:pPr algn="ctr"/>
            <a:r>
              <a:rPr lang="es-ES" b="1" dirty="0"/>
              <a:t>Lee cada versículo de la Biblia y, usando la pista proporcionada, </a:t>
            </a:r>
          </a:p>
          <a:p>
            <a:pPr algn="ctr"/>
            <a:r>
              <a:rPr lang="es-ES" b="1" dirty="0"/>
              <a:t>encuentra el objeto oculto que representa ese momento en la vida de María.</a:t>
            </a:r>
            <a:endParaRPr lang="en-US" dirty="0"/>
          </a:p>
        </p:txBody>
      </p:sp>
      <p:sp>
        <p:nvSpPr>
          <p:cNvPr id="4" name="TextBox 3">
            <a:extLst>
              <a:ext uri="{FF2B5EF4-FFF2-40B4-BE49-F238E27FC236}">
                <a16:creationId xmlns:a16="http://schemas.microsoft.com/office/drawing/2014/main" id="{ABE16A2B-AA64-DF3C-0990-C1C2E1D80894}"/>
              </a:ext>
            </a:extLst>
          </p:cNvPr>
          <p:cNvSpPr txBox="1"/>
          <p:nvPr/>
        </p:nvSpPr>
        <p:spPr>
          <a:xfrm>
            <a:off x="204154" y="1358056"/>
            <a:ext cx="7381445" cy="5482307"/>
          </a:xfrm>
          <a:prstGeom prst="rect">
            <a:avLst/>
          </a:prstGeom>
        </p:spPr>
        <p:txBody>
          <a:bodyPr vert="horz" lIns="91440" tIns="45720" rIns="91440" bIns="45720" rtlCol="0">
            <a:normAutofit fontScale="92500" lnSpcReduction="10000"/>
          </a:bodyPr>
          <a:lstStyle/>
          <a:p>
            <a:pPr algn="ctr"/>
            <a:r>
              <a:rPr lang="en-US" sz="3200" b="1" dirty="0">
                <a:solidFill>
                  <a:srgbClr val="FF0000"/>
                </a:solidFill>
              </a:rPr>
              <a:t>                                               </a:t>
            </a:r>
          </a:p>
          <a:p>
            <a:pPr algn="ctr"/>
            <a:r>
              <a:rPr lang="en-US" sz="3500" b="1" dirty="0">
                <a:solidFill>
                  <a:srgbClr val="FF0000"/>
                </a:solidFill>
              </a:rPr>
              <a:t>Lucas 2:1-20</a:t>
            </a:r>
          </a:p>
          <a:p>
            <a:endParaRPr lang="en-US" sz="3200" b="1" dirty="0"/>
          </a:p>
          <a:p>
            <a:pPr algn="ctr"/>
            <a:r>
              <a:rPr lang="en-US" sz="3000" b="1" dirty="0"/>
              <a:t>Pista: </a:t>
            </a:r>
            <a:r>
              <a:rPr lang="es-ES" sz="3000" dirty="0"/>
              <a:t>Dar a luz a su bebé en un establo lleno de animales podría haber sido una experiencia humillante para muchas madres, pero María era humilde.  Se ofrecía a sí misma a Dios y era una en la paz de Cristo, a quien traía al mundo.  Ella confiaba en Su amor. 
¿Qué creen que María habría usado como cojín en el pesebre para ablandarlo para Jesús cuando era un bebé recién nacido?</a:t>
            </a:r>
            <a:endParaRPr lang="en-US" sz="1600" dirty="0">
              <a:effectLst/>
            </a:endParaRPr>
          </a:p>
        </p:txBody>
      </p:sp>
    </p:spTree>
    <p:extLst>
      <p:ext uri="{BB962C8B-B14F-4D97-AF65-F5344CB8AC3E}">
        <p14:creationId xmlns:p14="http://schemas.microsoft.com/office/powerpoint/2010/main" val="354512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CD2E2B-A770-2AC9-B353-1AB304AC3840}"/>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0CCC1B-0B88-7C56-4686-6096371C5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A9E83-06D1-108C-3F5B-A2FA0882B1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6AFCF661-E8FF-B330-52A3-FA9ADC1D63DC}"/>
              </a:ext>
            </a:extLst>
          </p:cNvPr>
          <p:cNvPicPr>
            <a:picLocks noChangeAspect="1"/>
          </p:cNvPicPr>
          <p:nvPr/>
        </p:nvPicPr>
        <p:blipFill>
          <a:blip r:embed="rId2" cstate="screen">
            <a:alphaModFix amt="35000"/>
            <a:extLst>
              <a:ext uri="{28A0092B-C50C-407E-A947-70E740481C1C}">
                <a14:useLocalDpi xmlns:a14="http://schemas.microsoft.com/office/drawing/2010/main"/>
              </a:ext>
            </a:extLst>
          </a:blip>
          <a:srcRect/>
          <a:stretch/>
        </p:blipFill>
        <p:spPr>
          <a:xfrm>
            <a:off x="-3047" y="0"/>
            <a:ext cx="12188952" cy="6858000"/>
          </a:xfrm>
          <a:prstGeom prst="rect">
            <a:avLst/>
          </a:prstGeom>
        </p:spPr>
      </p:pic>
      <p:sp>
        <p:nvSpPr>
          <p:cNvPr id="7" name="TextBox 6">
            <a:extLst>
              <a:ext uri="{FF2B5EF4-FFF2-40B4-BE49-F238E27FC236}">
                <a16:creationId xmlns:a16="http://schemas.microsoft.com/office/drawing/2014/main" id="{7227FB6E-7965-9E9E-418E-7E7448B74417}"/>
              </a:ext>
            </a:extLst>
          </p:cNvPr>
          <p:cNvSpPr txBox="1"/>
          <p:nvPr/>
        </p:nvSpPr>
        <p:spPr>
          <a:xfrm>
            <a:off x="307666" y="1279475"/>
            <a:ext cx="7520473" cy="4883511"/>
          </a:xfrm>
          <a:prstGeom prst="rect">
            <a:avLst/>
          </a:prstGeom>
        </p:spPr>
        <p:txBody>
          <a:bodyPr vert="horz" lIns="91440" tIns="45720" rIns="91440" bIns="45720" rtlCol="0">
            <a:noAutofit/>
          </a:bodyPr>
          <a:lstStyle/>
          <a:p>
            <a:pPr algn="ctr"/>
            <a:r>
              <a:rPr lang="es-ES" sz="3000" b="1" dirty="0">
                <a:solidFill>
                  <a:srgbClr val="FF0000"/>
                </a:solidFill>
              </a:rPr>
              <a:t>Lucas 11:27-28 
</a:t>
            </a:r>
            <a:r>
              <a:rPr lang="es-ES" sz="3000" b="1" dirty="0"/>
              <a:t>Pista: </a:t>
            </a:r>
            <a:r>
              <a:rPr lang="es-ES" sz="3000" dirty="0"/>
              <a:t>Jesús explica que María debe ser alabada sobre todas las cosas por escuchar la palabra de Dios y guardarla. 
¡Esa es la esencia de quién es ella!                     Los que hacen esto son bendecidos. Con su vida, María nos muestra cómo escuchar la Palabra de Dios y vivirla. 
</a:t>
            </a:r>
            <a:r>
              <a:rPr lang="es-ES" sz="3000" i="1" dirty="0"/>
              <a:t> 
¿En qué clase de papel estaba escrita la palabra de Dios en la antigüedad?</a:t>
            </a:r>
            <a:endParaRPr lang="en-US" sz="3000" i="1" dirty="0"/>
          </a:p>
        </p:txBody>
      </p:sp>
      <p:sp>
        <p:nvSpPr>
          <p:cNvPr id="2" name="Title 1">
            <a:extLst>
              <a:ext uri="{FF2B5EF4-FFF2-40B4-BE49-F238E27FC236}">
                <a16:creationId xmlns:a16="http://schemas.microsoft.com/office/drawing/2014/main" id="{7A500E2C-8960-B33B-AFB0-F3CA8A009750}"/>
              </a:ext>
            </a:extLst>
          </p:cNvPr>
          <p:cNvSpPr txBox="1">
            <a:spLocks/>
          </p:cNvSpPr>
          <p:nvPr/>
        </p:nvSpPr>
        <p:spPr>
          <a:xfrm>
            <a:off x="1198104" y="170401"/>
            <a:ext cx="9792741" cy="12665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s-ES" sz="4800" b="1" cap="all" baseline="30000">
                <a:latin typeface="Adobe Gothic Std B" panose="020B0800000000000000" pitchFamily="34" charset="-128"/>
                <a:ea typeface="Adobe Gothic Std B" panose="020B0800000000000000" pitchFamily="34" charset="-128"/>
              </a:rPr>
              <a:t>ENCONTRANDO A MARÍA EN LA BÚSQUEDA DEL TESORO DE LA BIBLIA</a:t>
            </a:r>
            <a:endParaRPr lang="en-US" sz="4800" b="1" cap="all" baseline="30000" dirty="0">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401381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27AB09-E917-3BB1-8C1A-D9971A3F4892}"/>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2F06AED-FA87-5941-D115-27F25A2A3D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9FEFE7F-9D78-2E89-09DA-482E1C5BA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6F15D643-30FB-AF1D-0CD9-BB9F890E33F3}"/>
              </a:ext>
            </a:extLst>
          </p:cNvPr>
          <p:cNvPicPr>
            <a:picLocks noChangeAspect="1"/>
          </p:cNvPicPr>
          <p:nvPr/>
        </p:nvPicPr>
        <p:blipFill>
          <a:blip r:embed="rId2">
            <a:alphaModFix amt="35000"/>
          </a:blip>
          <a:srcRect/>
          <a:stretch/>
        </p:blipFill>
        <p:spPr>
          <a:xfrm>
            <a:off x="-67897" y="0"/>
            <a:ext cx="12213340" cy="7527966"/>
          </a:xfrm>
          <a:prstGeom prst="rect">
            <a:avLst/>
          </a:prstGeom>
        </p:spPr>
      </p:pic>
      <p:sp>
        <p:nvSpPr>
          <p:cNvPr id="7" name="TextBox 6">
            <a:extLst>
              <a:ext uri="{FF2B5EF4-FFF2-40B4-BE49-F238E27FC236}">
                <a16:creationId xmlns:a16="http://schemas.microsoft.com/office/drawing/2014/main" id="{47A0816A-8234-679A-C313-DAD6EB6F96B1}"/>
              </a:ext>
            </a:extLst>
          </p:cNvPr>
          <p:cNvSpPr txBox="1"/>
          <p:nvPr/>
        </p:nvSpPr>
        <p:spPr>
          <a:xfrm>
            <a:off x="502922" y="1473904"/>
            <a:ext cx="11071702" cy="5210488"/>
          </a:xfrm>
          <a:prstGeom prst="rect">
            <a:avLst/>
          </a:prstGeom>
        </p:spPr>
        <p:txBody>
          <a:bodyPr vert="horz" lIns="91440" tIns="45720" rIns="91440" bIns="45720" rtlCol="0">
            <a:normAutofit lnSpcReduction="10000"/>
          </a:bodyPr>
          <a:lstStyle/>
          <a:p>
            <a:pPr algn="ctr"/>
            <a:r>
              <a:rPr lang="es-ES" sz="3200" b="1" dirty="0"/>
              <a:t>Pista: </a:t>
            </a:r>
            <a:r>
              <a:rPr lang="es-ES" sz="3200" dirty="0">
                <a:solidFill>
                  <a:srgbClr val="C00000"/>
                </a:solidFill>
              </a:rPr>
              <a:t>"Haced lo que Él os diga", </a:t>
            </a:r>
            <a:r>
              <a:rPr lang="es-ES" sz="3200" dirty="0"/>
              <a:t>son las palabras por las que María vivió y son las palabras que nos dice hoy. María hizo todo lo que Dios nuestro Padre le pidió, aunque a menudo fuera difícil; confiaba en el gran amor de Dios. Cuando estamos luchando con cualquier cosa, María, nuestra madre, siempre rezará por nosotros. Todo lo que tenemos que hacer es pedírselo, como lo hicieron los novios en las bodas de Caná, y ella siempre acudirá a Jesús para pedirle que nos ayude.
Jesús cambió el agua en el buen vino. 
</a:t>
            </a:r>
            <a:r>
              <a:rPr lang="es-ES" sz="3200" i="1" dirty="0"/>
              <a:t>¿Qué se utiliza para guardar el vino en una botella?</a:t>
            </a:r>
            <a:endParaRPr lang="en-US" sz="1600" i="1" dirty="0">
              <a:effectLst/>
            </a:endParaRPr>
          </a:p>
        </p:txBody>
      </p:sp>
      <p:sp>
        <p:nvSpPr>
          <p:cNvPr id="2" name="Title 1">
            <a:extLst>
              <a:ext uri="{FF2B5EF4-FFF2-40B4-BE49-F238E27FC236}">
                <a16:creationId xmlns:a16="http://schemas.microsoft.com/office/drawing/2014/main" id="{81FA0D22-0CEA-B903-7FB6-FF0E55B2CD9F}"/>
              </a:ext>
            </a:extLst>
          </p:cNvPr>
          <p:cNvSpPr txBox="1">
            <a:spLocks/>
          </p:cNvSpPr>
          <p:nvPr/>
        </p:nvSpPr>
        <p:spPr>
          <a:xfrm>
            <a:off x="1464807" y="380998"/>
            <a:ext cx="9792741" cy="12665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s-ES" sz="4800" b="1" cap="all" baseline="30000" dirty="0">
                <a:latin typeface="Adobe Gothic Std B" panose="020B0800000000000000" pitchFamily="34" charset="-128"/>
                <a:ea typeface="Adobe Gothic Std B" panose="020B0800000000000000" pitchFamily="34" charset="-128"/>
              </a:rPr>
              <a:t>ENCONTRANDO A MARÍA EN LA BÚSQUEDA DEL TESORO DE LA BIBLIA</a:t>
            </a:r>
            <a:endParaRPr lang="en-US" sz="4800" b="1" cap="all" baseline="30000" dirty="0">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2322102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21197</TotalTime>
  <Words>1473</Words>
  <Application>Microsoft Office PowerPoint</Application>
  <PresentationFormat>Widescreen</PresentationFormat>
  <Paragraphs>59</Paragraphs>
  <Slides>15</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Adobe Gothic Std B</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Patrick Metts, LPC</cp:lastModifiedBy>
  <cp:revision>159</cp:revision>
  <dcterms:created xsi:type="dcterms:W3CDTF">2021-11-19T16:04:10Z</dcterms:created>
  <dcterms:modified xsi:type="dcterms:W3CDTF">2025-04-24T19:20:25Z</dcterms:modified>
</cp:coreProperties>
</file>