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86" r:id="rId6"/>
    <p:sldId id="271" r:id="rId7"/>
    <p:sldId id="288" r:id="rId8"/>
    <p:sldId id="284" r:id="rId9"/>
    <p:sldId id="289" r:id="rId10"/>
    <p:sldId id="287" r:id="rId11"/>
    <p:sldId id="285" r:id="rId12"/>
    <p:sldId id="27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6557-F412-C9E1-A98D-AC834C27739C}" v="625" dt="2023-01-20T19:23:40.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62" d="100"/>
          <a:sy n="62"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2274B-18C8-4C16-B660-FDBF1CA6CCD7}"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3C18C-EBD1-404E-997F-6CF8AA6B3861}" type="slidenum">
              <a:rPr lang="en-US" smtClean="0"/>
              <a:t>‹#›</a:t>
            </a:fld>
            <a:endParaRPr lang="en-US"/>
          </a:p>
        </p:txBody>
      </p:sp>
    </p:spTree>
    <p:extLst>
      <p:ext uri="{BB962C8B-B14F-4D97-AF65-F5344CB8AC3E}">
        <p14:creationId xmlns:p14="http://schemas.microsoft.com/office/powerpoint/2010/main" val="386507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24/01/2023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24/01/2023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24/01/2023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24/01/2023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24/01/2023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188" y="-13063"/>
            <a:ext cx="12213772" cy="6871064"/>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LUMINOUS MYSTERIES</a:t>
            </a:r>
          </a:p>
        </p:txBody>
      </p:sp>
      <p:sp>
        <p:nvSpPr>
          <p:cNvPr id="8" name="Subtitle 1"/>
          <p:cNvSpPr txBox="1">
            <a:spLocks/>
          </p:cNvSpPr>
          <p:nvPr/>
        </p:nvSpPr>
        <p:spPr>
          <a:xfrm>
            <a:off x="2487119" y="6161286"/>
            <a:ext cx="7066871"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ntenna Black" panose="02000505000000020004" pitchFamily="2" charset="0"/>
              </a:rPr>
              <a:t>THE INSTITUTION OF THE EUCHARIST</a:t>
            </a:r>
            <a:endParaRPr lang="en-US" sz="2800" dirty="0">
              <a:latin typeface="Antenna Black" panose="02000505000000020004" pitchFamily="2"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6684" y="-509451"/>
            <a:ext cx="8319373" cy="3125992"/>
          </a:xfrm>
          <a:prstGeom prst="rect">
            <a:avLst/>
          </a:prstGeom>
        </p:spPr>
      </p:pic>
    </p:spTree>
    <p:extLst>
      <p:ext uri="{BB962C8B-B14F-4D97-AF65-F5344CB8AC3E}">
        <p14:creationId xmlns:p14="http://schemas.microsoft.com/office/powerpoint/2010/main" val="294822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ACTIVITY</a:t>
            </a:r>
            <a:endParaRPr lang="es-MX" sz="4400" b="1" dirty="0"/>
          </a:p>
        </p:txBody>
      </p:sp>
      <p:sp>
        <p:nvSpPr>
          <p:cNvPr id="3" name="TextBox 2"/>
          <p:cNvSpPr txBox="1"/>
          <p:nvPr/>
        </p:nvSpPr>
        <p:spPr>
          <a:xfrm>
            <a:off x="706394" y="1987062"/>
            <a:ext cx="5389605" cy="3847207"/>
          </a:xfrm>
          <a:prstGeom prst="rect">
            <a:avLst/>
          </a:prstGeom>
          <a:noFill/>
        </p:spPr>
        <p:txBody>
          <a:bodyPr wrap="square" lIns="91440" tIns="45720" rIns="91440" bIns="45720" rtlCol="0" anchor="t">
            <a:spAutoFit/>
          </a:bodyPr>
          <a:lstStyle/>
          <a:p>
            <a:pPr algn="ctr"/>
            <a:r>
              <a:rPr lang="en-US" sz="4000" dirty="0">
                <a:solidFill>
                  <a:schemeClr val="accent6">
                    <a:lumMod val="75000"/>
                  </a:schemeClr>
                </a:solidFill>
              </a:rPr>
              <a:t>Name something each of you can do to </a:t>
            </a:r>
            <a:endParaRPr lang="en-US" sz="5400">
              <a:solidFill>
                <a:schemeClr val="accent6">
                  <a:lumMod val="75000"/>
                </a:schemeClr>
              </a:solidFill>
              <a:cs typeface="Calibri"/>
            </a:endParaRPr>
          </a:p>
          <a:p>
            <a:pPr algn="ctr"/>
            <a:r>
              <a:rPr lang="en-US" sz="4000" b="1" i="1" dirty="0">
                <a:solidFill>
                  <a:schemeClr val="accent6">
                    <a:lumMod val="75000"/>
                  </a:schemeClr>
                </a:solidFill>
              </a:rPr>
              <a:t>show love </a:t>
            </a:r>
            <a:endParaRPr lang="en-US" sz="5400" b="1" i="1">
              <a:solidFill>
                <a:schemeClr val="accent6">
                  <a:lumMod val="75000"/>
                </a:schemeClr>
              </a:solidFill>
              <a:cs typeface="Calibri"/>
            </a:endParaRPr>
          </a:p>
          <a:p>
            <a:pPr algn="ctr"/>
            <a:r>
              <a:rPr lang="en-US" sz="4000" i="1" dirty="0">
                <a:solidFill>
                  <a:schemeClr val="accent6">
                    <a:lumMod val="75000"/>
                  </a:schemeClr>
                </a:solidFill>
                <a:cs typeface="Calibri"/>
              </a:rPr>
              <a:t>and</a:t>
            </a:r>
          </a:p>
          <a:p>
            <a:pPr algn="ctr"/>
            <a:r>
              <a:rPr lang="en-US" sz="4000" b="1" i="1" dirty="0">
                <a:solidFill>
                  <a:schemeClr val="accent6">
                    <a:lumMod val="75000"/>
                  </a:schemeClr>
                </a:solidFill>
              </a:rPr>
              <a:t>to serve </a:t>
            </a:r>
            <a:endParaRPr lang="en-US" sz="5400" b="1" i="1">
              <a:solidFill>
                <a:schemeClr val="accent6">
                  <a:lumMod val="75000"/>
                </a:schemeClr>
              </a:solidFill>
              <a:cs typeface="Calibri"/>
            </a:endParaRPr>
          </a:p>
          <a:p>
            <a:pPr algn="ctr"/>
            <a:r>
              <a:rPr lang="en-US" sz="4000" dirty="0">
                <a:solidFill>
                  <a:schemeClr val="accent6">
                    <a:lumMod val="75000"/>
                  </a:schemeClr>
                </a:solidFill>
              </a:rPr>
              <a:t>his/her family this week.</a:t>
            </a:r>
            <a:endParaRPr lang="en-US" sz="5400">
              <a:solidFill>
                <a:schemeClr val="accent6">
                  <a:lumMod val="75000"/>
                </a:schemeClr>
              </a:solidFill>
              <a:cs typeface="Calibri"/>
            </a:endParaRPr>
          </a:p>
        </p:txBody>
      </p:sp>
      <p:pic>
        <p:nvPicPr>
          <p:cNvPr id="4" name="Picture 3" descr="Download Human Family Father Couch Behavior Toddler HQ PNG Image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6066" y="1815737"/>
            <a:ext cx="5212080" cy="5212080"/>
          </a:xfrm>
          <a:prstGeom prst="rect">
            <a:avLst/>
          </a:prstGeom>
        </p:spPr>
      </p:pic>
    </p:spTree>
    <p:extLst>
      <p:ext uri="{BB962C8B-B14F-4D97-AF65-F5344CB8AC3E}">
        <p14:creationId xmlns:p14="http://schemas.microsoft.com/office/powerpoint/2010/main" val="310328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le:Helpinghands.svg - Wikimedia Commons"/>
          <p:cNvPicPr>
            <a:picLocks noChangeAspect="1"/>
          </p:cNvPicPr>
          <p:nvPr/>
        </p:nvPicPr>
        <p:blipFill rotWithShape="1">
          <a:blip r:embed="rId2" cstate="screen">
            <a:extLst>
              <a:ext uri="{28A0092B-C50C-407E-A947-70E740481C1C}">
                <a14:useLocalDpi xmlns:a14="http://schemas.microsoft.com/office/drawing/2010/main"/>
              </a:ext>
            </a:extLst>
          </a:blip>
          <a:srcRect r="6255"/>
          <a:stretch/>
        </p:blipFill>
        <p:spPr>
          <a:xfrm>
            <a:off x="5277394" y="1446193"/>
            <a:ext cx="6910252" cy="5411807"/>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376" y="2005820"/>
            <a:ext cx="6548463" cy="3970318"/>
          </a:xfrm>
          <a:prstGeom prst="rect">
            <a:avLst/>
          </a:prstGeom>
          <a:noFill/>
        </p:spPr>
        <p:txBody>
          <a:bodyPr wrap="square" lIns="91440" tIns="45720" rIns="91440" bIns="45720" rtlCol="0" anchor="t">
            <a:spAutoFit/>
          </a:bodyPr>
          <a:lstStyle/>
          <a:p>
            <a:pPr algn="ctr"/>
            <a:r>
              <a:rPr lang="en-US" sz="2800" dirty="0"/>
              <a:t>Your </a:t>
            </a:r>
            <a:r>
              <a:rPr lang="en-US" sz="2800" b="1" dirty="0"/>
              <a:t>At-Home Family Mission </a:t>
            </a:r>
            <a:r>
              <a:rPr lang="en-US" sz="2800" dirty="0"/>
              <a:t>is to </a:t>
            </a:r>
            <a:r>
              <a:rPr lang="en-US" sz="2800" b="1" i="1" dirty="0"/>
              <a:t>watch</a:t>
            </a:r>
            <a:r>
              <a:rPr lang="en-US" sz="2800" dirty="0"/>
              <a:t> the videos and to </a:t>
            </a:r>
            <a:r>
              <a:rPr lang="en-US" sz="2800" b="1" i="1" dirty="0"/>
              <a:t>accomplish</a:t>
            </a:r>
            <a:r>
              <a:rPr lang="en-US" sz="2800" dirty="0"/>
              <a:t> your plans to serve one another, as you just discussed after you read about </a:t>
            </a:r>
            <a:endParaRPr lang="en-US" dirty="0"/>
          </a:p>
          <a:p>
            <a:pPr algn="ctr"/>
            <a:r>
              <a:rPr lang="en-US" sz="2800" dirty="0"/>
              <a:t>Jesus' Washing of the Disciples’ Feet. </a:t>
            </a:r>
            <a:endParaRPr lang="en-US" dirty="0">
              <a:cs typeface="Calibri"/>
            </a:endParaRPr>
          </a:p>
          <a:p>
            <a:pPr algn="ctr"/>
            <a:endParaRPr lang="en-US" sz="2800" dirty="0">
              <a:cs typeface="Calibri"/>
            </a:endParaRPr>
          </a:p>
          <a:p>
            <a:pPr algn="ctr"/>
            <a:r>
              <a:rPr lang="en-US" sz="2800" dirty="0"/>
              <a:t>Be ready to share your </a:t>
            </a:r>
            <a:endParaRPr lang="en-US" sz="2800">
              <a:cs typeface="Calibri" panose="020F0502020204030204"/>
            </a:endParaRPr>
          </a:p>
          <a:p>
            <a:pPr algn="ctr"/>
            <a:r>
              <a:rPr lang="en-US" sz="2800" i="1" dirty="0"/>
              <a:t>Serving One Another Experience </a:t>
            </a:r>
            <a:endParaRPr lang="en-US" sz="2800">
              <a:cs typeface="Calibri" panose="020F0502020204030204"/>
            </a:endParaRPr>
          </a:p>
          <a:p>
            <a:pPr algn="ctr"/>
            <a:r>
              <a:rPr lang="en-US" sz="2800" dirty="0"/>
              <a:t>at the Week 3 gathering.</a:t>
            </a:r>
            <a:endParaRPr lang="en-US" sz="2800">
              <a:cs typeface="Calibri"/>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MISSION</a:t>
            </a:r>
            <a:endParaRPr lang="es-MX" sz="4400" b="1" dirty="0"/>
          </a:p>
        </p:txBody>
      </p:sp>
    </p:spTree>
    <p:extLst>
      <p:ext uri="{BB962C8B-B14F-4D97-AF65-F5344CB8AC3E}">
        <p14:creationId xmlns:p14="http://schemas.microsoft.com/office/powerpoint/2010/main" val="303370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during Sunset · Free Stock Photo"/>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709078"/>
            <a:ext cx="12275226" cy="6161985"/>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dirty="0"/>
              <a:t>CLOSING PRAYER</a:t>
            </a:r>
            <a:endParaRPr lang="en-US" sz="4400" i="1" dirty="0"/>
          </a:p>
        </p:txBody>
      </p:sp>
      <p:sp>
        <p:nvSpPr>
          <p:cNvPr id="2" name="TextBox 1"/>
          <p:cNvSpPr txBox="1"/>
          <p:nvPr/>
        </p:nvSpPr>
        <p:spPr>
          <a:xfrm>
            <a:off x="44063" y="1141625"/>
            <a:ext cx="12224862" cy="5816977"/>
          </a:xfrm>
          <a:prstGeom prst="rect">
            <a:avLst/>
          </a:prstGeom>
          <a:noFill/>
        </p:spPr>
        <p:txBody>
          <a:bodyPr wrap="square" lIns="91440" tIns="45720" rIns="91440" bIns="45720" rtlCol="0" anchor="t">
            <a:spAutoFit/>
          </a:bodyPr>
          <a:lstStyle/>
          <a:p>
            <a:pPr algn="ctr"/>
            <a:r>
              <a:rPr lang="en-US" sz="2800" b="1" dirty="0">
                <a:solidFill>
                  <a:schemeClr val="bg1"/>
                </a:solidFill>
                <a:effectLst>
                  <a:outerShdw blurRad="38100" dist="38100" dir="2700000" algn="tl">
                    <a:srgbClr val="000000">
                      <a:alpha val="43137"/>
                    </a:srgbClr>
                  </a:outerShdw>
                </a:effectLst>
              </a:rPr>
              <a:t>God our Father, </a:t>
            </a:r>
            <a:endParaRPr lang="en-US" sz="2800">
              <a:solidFill>
                <a:schemeClr val="bg1"/>
              </a:solidFill>
              <a:cs typeface="Calibri"/>
            </a:endParaRPr>
          </a:p>
          <a:p>
            <a:pPr algn="ctr"/>
            <a:r>
              <a:rPr lang="en-US" sz="2800" b="1" dirty="0">
                <a:solidFill>
                  <a:schemeClr val="bg1"/>
                </a:solidFill>
                <a:effectLst>
                  <a:outerShdw blurRad="38100" dist="38100" dir="2700000" algn="tl">
                    <a:srgbClr val="000000">
                      <a:alpha val="43137"/>
                    </a:srgbClr>
                  </a:outerShdw>
                </a:effectLst>
              </a:rPr>
              <a:t>You have brought us here together so that we can give You thanks and praise for all the wonderful things You have done.</a:t>
            </a:r>
            <a:endParaRPr lang="en-US" sz="2800" dirty="0">
              <a:solidFill>
                <a:schemeClr val="bg1"/>
              </a:solidFill>
            </a:endParaRPr>
          </a:p>
          <a:p>
            <a:pPr algn="ctr"/>
            <a:endParaRPr lang="en-US" sz="2800">
              <a:solidFill>
                <a:schemeClr val="bg1"/>
              </a:solidFill>
              <a:cs typeface="Calibri"/>
            </a:endParaRPr>
          </a:p>
          <a:p>
            <a:pPr algn="ctr"/>
            <a:r>
              <a:rPr lang="en-US" sz="2800" b="1" dirty="0">
                <a:solidFill>
                  <a:schemeClr val="bg1"/>
                </a:solidFill>
                <a:effectLst>
                  <a:outerShdw blurRad="38100" dist="38100" dir="2700000" algn="tl">
                    <a:srgbClr val="000000">
                      <a:alpha val="43137"/>
                    </a:srgbClr>
                  </a:outerShdw>
                </a:effectLst>
              </a:rPr>
              <a:t>We thank You for all that is beautiful in the world and for the happiness You have given us. </a:t>
            </a:r>
            <a:endParaRPr lang="en-US" sz="2800">
              <a:solidFill>
                <a:schemeClr val="bg1"/>
              </a:solidFill>
              <a:cs typeface="Calibri"/>
            </a:endParaRPr>
          </a:p>
          <a:p>
            <a:pPr algn="ctr"/>
            <a:endParaRPr lang="en-US" sz="2800" b="1" dirty="0">
              <a:solidFill>
                <a:schemeClr val="bg1"/>
              </a:solidFill>
              <a:effectLst>
                <a:outerShdw blurRad="38100" dist="38100" dir="2700000" algn="tl">
                  <a:srgbClr val="000000">
                    <a:alpha val="43137"/>
                  </a:srgbClr>
                </a:outerShdw>
              </a:effectLst>
            </a:endParaRPr>
          </a:p>
          <a:p>
            <a:pPr algn="ctr"/>
            <a:r>
              <a:rPr lang="en-US" sz="2800" b="1" dirty="0">
                <a:solidFill>
                  <a:schemeClr val="bg1"/>
                </a:solidFill>
                <a:effectLst>
                  <a:outerShdw blurRad="38100" dist="38100" dir="2700000" algn="tl">
                    <a:srgbClr val="000000">
                      <a:alpha val="43137"/>
                    </a:srgbClr>
                  </a:outerShdw>
                </a:effectLst>
              </a:rPr>
              <a:t>We praise You for daylight and for Your word which lights up our minds. </a:t>
            </a:r>
            <a:endParaRPr lang="en-US" sz="2800">
              <a:solidFill>
                <a:schemeClr val="bg1"/>
              </a:solidFill>
              <a:cs typeface="Calibri"/>
            </a:endParaRPr>
          </a:p>
          <a:p>
            <a:pPr algn="ctr"/>
            <a:endParaRPr lang="en-US" sz="2800" b="1" dirty="0">
              <a:solidFill>
                <a:schemeClr val="bg1"/>
              </a:solidFill>
              <a:effectLst>
                <a:outerShdw blurRad="38100" dist="38100" dir="2700000" algn="tl">
                  <a:srgbClr val="000000">
                    <a:alpha val="43137"/>
                  </a:srgbClr>
                </a:outerShdw>
              </a:effectLst>
            </a:endParaRPr>
          </a:p>
          <a:p>
            <a:pPr algn="ctr"/>
            <a:r>
              <a:rPr lang="en-US" sz="2800" b="1" dirty="0">
                <a:solidFill>
                  <a:schemeClr val="bg1"/>
                </a:solidFill>
                <a:effectLst>
                  <a:outerShdw blurRad="38100" dist="38100" dir="2700000" algn="tl">
                    <a:srgbClr val="000000">
                      <a:alpha val="43137"/>
                    </a:srgbClr>
                  </a:outerShdw>
                </a:effectLst>
              </a:rPr>
              <a:t>Glory be to the Father, and to the Son, and to the Holy Spirit, as it was in the beginning, is now, and ever shall be, world without end. Amen. </a:t>
            </a:r>
            <a:endParaRPr lang="en-US" sz="2800">
              <a:solidFill>
                <a:schemeClr val="bg1"/>
              </a:solidFill>
              <a:cs typeface="Calibri"/>
            </a:endParaRPr>
          </a:p>
          <a:p>
            <a:pPr algn="ctr"/>
            <a:endParaRPr lang="en-US" sz="2800" b="1" dirty="0">
              <a:solidFill>
                <a:schemeClr val="bg1"/>
              </a:solidFill>
              <a:effectLst>
                <a:outerShdw blurRad="38100" dist="38100" dir="2700000" algn="tl">
                  <a:srgbClr val="000000">
                    <a:alpha val="43137"/>
                  </a:srgbClr>
                </a:outerShdw>
              </a:effectLst>
            </a:endParaRPr>
          </a:p>
          <a:p>
            <a:pPr algn="ctr"/>
            <a:r>
              <a:rPr lang="en-US" b="1" dirty="0">
                <a:solidFill>
                  <a:schemeClr val="bg1"/>
                </a:solidFill>
              </a:rPr>
              <a:t>Adapted from Eucharistic Prayers for Children I-III, 1975 edition</a:t>
            </a:r>
            <a:endParaRPr lang="en-US" sz="2400" b="1" dirty="0">
              <a:solidFill>
                <a:schemeClr val="bg1"/>
              </a:solidFill>
            </a:endParaRPr>
          </a:p>
          <a:p>
            <a:pPr algn="ctr"/>
            <a:r>
              <a:rPr lang="en-US" dirty="0"/>
              <a:t> </a:t>
            </a:r>
          </a:p>
        </p:txBody>
      </p:sp>
    </p:spTree>
    <p:extLst>
      <p:ext uri="{BB962C8B-B14F-4D97-AF65-F5344CB8AC3E}">
        <p14:creationId xmlns:p14="http://schemas.microsoft.com/office/powerpoint/2010/main" val="388256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8082" y="1434145"/>
            <a:ext cx="8864168" cy="3970318"/>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53340" y="1231068"/>
            <a:ext cx="12298679" cy="707886"/>
          </a:xfrm>
          <a:prstGeom prst="rect">
            <a:avLst/>
          </a:prstGeom>
          <a:noFill/>
        </p:spPr>
        <p:txBody>
          <a:bodyPr wrap="square" lIns="91440" tIns="45720" rIns="91440" bIns="45720">
            <a:spAutoFit/>
          </a:bodyPr>
          <a:lstStyle/>
          <a:p>
            <a:pPr algn="ctr"/>
            <a:r>
              <a:rPr lang="en-US" sz="4000" b="1" dirty="0"/>
              <a:t>GORILLA, MAN, NET</a:t>
            </a:r>
            <a:endParaRPr lang="en-US" sz="49600" b="1" cap="none" spc="0" dirty="0">
              <a:ln w="22225">
                <a:solidFill>
                  <a:schemeClr val="accent2"/>
                </a:solidFill>
                <a:prstDash val="solid"/>
              </a:ln>
              <a:solidFill>
                <a:srgbClr val="FF0000"/>
              </a:solidFill>
              <a:effectLst/>
            </a:endParaRPr>
          </a:p>
        </p:txBody>
      </p:sp>
      <p:sp>
        <p:nvSpPr>
          <p:cNvPr id="7" name="TextBox 6"/>
          <p:cNvSpPr txBox="1"/>
          <p:nvPr/>
        </p:nvSpPr>
        <p:spPr>
          <a:xfrm>
            <a:off x="810104" y="2256940"/>
            <a:ext cx="6391883" cy="3046988"/>
          </a:xfrm>
          <a:prstGeom prst="rect">
            <a:avLst/>
          </a:prstGeom>
          <a:noFill/>
        </p:spPr>
        <p:txBody>
          <a:bodyPr wrap="square" lIns="91440" tIns="45720" rIns="91440" bIns="45720" rtlCol="0" anchor="t">
            <a:spAutoFit/>
          </a:bodyPr>
          <a:lstStyle/>
          <a:p>
            <a:endParaRPr lang="en-US" sz="2400" b="1" dirty="0"/>
          </a:p>
          <a:p>
            <a:r>
              <a:rPr lang="en-US" sz="2400" b="1" dirty="0"/>
              <a:t>GORILLA</a:t>
            </a:r>
            <a:r>
              <a:rPr lang="en-US" sz="2400" dirty="0"/>
              <a:t> roars while beating his/her hands on their chest.</a:t>
            </a:r>
            <a:endParaRPr lang="en-US" sz="2400">
              <a:cs typeface="Calibri"/>
            </a:endParaRPr>
          </a:p>
          <a:p>
            <a:endParaRPr lang="en-US" sz="2400" dirty="0"/>
          </a:p>
          <a:p>
            <a:r>
              <a:rPr lang="en-US" sz="2400" b="1" dirty="0"/>
              <a:t>MAN </a:t>
            </a:r>
            <a:r>
              <a:rPr lang="en-US" sz="2400" dirty="0"/>
              <a:t>stands with his/her head facing up and hands and arms folded proudly.</a:t>
            </a:r>
            <a:endParaRPr lang="en-US" sz="2400" dirty="0">
              <a:cs typeface="Calibri"/>
            </a:endParaRPr>
          </a:p>
          <a:p>
            <a:endParaRPr lang="en-US" sz="2400" dirty="0"/>
          </a:p>
          <a:p>
            <a:r>
              <a:rPr lang="en-US" sz="2400" b="1" dirty="0"/>
              <a:t>NET </a:t>
            </a:r>
            <a:r>
              <a:rPr lang="en-US" sz="2400" dirty="0"/>
              <a:t>pretends to throw a net on his/her partner.</a:t>
            </a:r>
            <a:endParaRPr lang="en-US" sz="2400" dirty="0">
              <a:cs typeface="Calibri"/>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1427" y="1149711"/>
            <a:ext cx="5517571" cy="5841389"/>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44583"/>
            <a:ext cx="12224026" cy="6139543"/>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151724" y="137125"/>
            <a:ext cx="7888551" cy="769441"/>
          </a:xfrm>
          <a:prstGeom prst="rect">
            <a:avLst/>
          </a:prstGeom>
          <a:noFill/>
        </p:spPr>
        <p:txBody>
          <a:bodyPr wrap="square" rtlCol="0">
            <a:spAutoFit/>
          </a:bodyPr>
          <a:lstStyle/>
          <a:p>
            <a:pPr algn="ctr"/>
            <a:r>
              <a:rPr lang="en-US" sz="4400" dirty="0"/>
              <a:t> </a:t>
            </a:r>
            <a:r>
              <a:rPr lang="en-US" sz="4400" b="1" dirty="0"/>
              <a:t>THE PASSOVER FOR SEDER</a:t>
            </a:r>
            <a:endParaRPr lang="es-MX" sz="4400" b="1" dirty="0"/>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1338828" cy="769441"/>
          </a:xfrm>
          <a:prstGeom prst="rect">
            <a:avLst/>
          </a:prstGeom>
          <a:noFill/>
        </p:spPr>
        <p:txBody>
          <a:bodyPr wrap="none" lIns="91440" tIns="45720" rIns="91440" bIns="45720" rtlCol="0" anchor="t">
            <a:spAutoFit/>
          </a:bodyPr>
          <a:lstStyle/>
          <a:p>
            <a:r>
              <a:rPr lang="en-US" sz="4400" dirty="0"/>
              <a:t>         </a:t>
            </a:r>
            <a:endParaRPr lang="en-US" sz="4400" b="1" dirty="0">
              <a:cs typeface="Calibri"/>
            </a:endParaRPr>
          </a:p>
        </p:txBody>
      </p:sp>
      <p:sp>
        <p:nvSpPr>
          <p:cNvPr id="2" name="TextBox 1"/>
          <p:cNvSpPr txBox="1"/>
          <p:nvPr/>
        </p:nvSpPr>
        <p:spPr>
          <a:xfrm>
            <a:off x="1658985" y="1160067"/>
            <a:ext cx="9196249" cy="1938992"/>
          </a:xfrm>
          <a:prstGeom prst="rect">
            <a:avLst/>
          </a:prstGeom>
          <a:noFill/>
        </p:spPr>
        <p:txBody>
          <a:bodyPr wrap="square" lIns="91440" tIns="45720" rIns="91440" bIns="45720" rtlCol="0" anchor="t">
            <a:spAutoFit/>
          </a:bodyPr>
          <a:lstStyle/>
          <a:p>
            <a:pPr algn="ctr"/>
            <a:r>
              <a:rPr lang="en-US" sz="2400" dirty="0"/>
              <a:t>In Year 2 of </a:t>
            </a:r>
            <a:r>
              <a:rPr lang="en-US" sz="2400" i="1" dirty="0"/>
              <a:t>Families Forming Disciples</a:t>
            </a:r>
            <a:r>
              <a:rPr lang="en-US" sz="2400" dirty="0"/>
              <a:t>, we talked about how God foreshadowed or left clues in the Old Testament about what would happen when His Son Jesus came to make the New Covenant. </a:t>
            </a:r>
            <a:endParaRPr lang="en-US"/>
          </a:p>
          <a:p>
            <a:pPr algn="ctr"/>
            <a:r>
              <a:rPr lang="en-US" sz="2400" dirty="0"/>
              <a:t>We also learned about God’s covenant with the Israelites and how He saved them from slavery in Egypt.</a:t>
            </a:r>
            <a:endParaRPr lang="en-US" sz="3200" i="1" dirty="0">
              <a:solidFill>
                <a:schemeClr val="tx2">
                  <a:lumMod val="75000"/>
                </a:schemeClr>
              </a:solidFill>
              <a:cs typeface="Calibri" panose="020F0502020204030204"/>
            </a:endParaRPr>
          </a:p>
        </p:txBody>
      </p:sp>
    </p:spTree>
    <p:extLst>
      <p:ext uri="{BB962C8B-B14F-4D97-AF65-F5344CB8AC3E}">
        <p14:creationId xmlns:p14="http://schemas.microsoft.com/office/powerpoint/2010/main" val="149834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07886"/>
          </a:xfrm>
          <a:prstGeom prst="rect">
            <a:avLst/>
          </a:prstGeom>
          <a:noFill/>
        </p:spPr>
        <p:txBody>
          <a:bodyPr wrap="square" rtlCol="0">
            <a:spAutoFit/>
          </a:bodyPr>
          <a:lstStyle/>
          <a:p>
            <a:pPr algn="ctr"/>
            <a:r>
              <a:rPr lang="en-US" sz="4000" b="1" dirty="0"/>
              <a:t>EXODUS 12:21-28</a:t>
            </a:r>
            <a:endParaRPr lang="es-MX" sz="49600"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06195" y="1078524"/>
            <a:ext cx="4751047" cy="5799619"/>
          </a:xfrm>
          <a:prstGeom prst="rect">
            <a:avLst/>
          </a:prstGeom>
        </p:spPr>
      </p:pic>
      <p:sp>
        <p:nvSpPr>
          <p:cNvPr id="4" name="TextBox 3"/>
          <p:cNvSpPr txBox="1"/>
          <p:nvPr/>
        </p:nvSpPr>
        <p:spPr>
          <a:xfrm>
            <a:off x="404949" y="1554480"/>
            <a:ext cx="6583680" cy="4524315"/>
          </a:xfrm>
          <a:prstGeom prst="rect">
            <a:avLst/>
          </a:prstGeom>
          <a:noFill/>
        </p:spPr>
        <p:txBody>
          <a:bodyPr wrap="square" lIns="91440" tIns="45720" rIns="91440" bIns="45720" rtlCol="0" anchor="t">
            <a:spAutoFit/>
          </a:bodyPr>
          <a:lstStyle/>
          <a:p>
            <a:endParaRPr lang="en-US" sz="2400" dirty="0"/>
          </a:p>
          <a:p>
            <a:r>
              <a:rPr lang="en-US" sz="2400" dirty="0">
                <a:solidFill>
                  <a:srgbClr val="FF0000"/>
                </a:solidFill>
              </a:rPr>
              <a:t>“Go and procure lambs for your families, and slaughter the Passover victims. </a:t>
            </a:r>
            <a:r>
              <a:rPr lang="en-US" sz="2400" b="1" baseline="30000" dirty="0">
                <a:solidFill>
                  <a:srgbClr val="FF0000"/>
                </a:solidFill>
              </a:rPr>
              <a:t>22 </a:t>
            </a:r>
            <a:endParaRPr lang="en-US" dirty="0">
              <a:solidFill>
                <a:srgbClr val="FF0000"/>
              </a:solidFill>
            </a:endParaRPr>
          </a:p>
          <a:p>
            <a:r>
              <a:rPr lang="en-US" sz="2400" dirty="0">
                <a:solidFill>
                  <a:srgbClr val="FF0000"/>
                </a:solidFill>
              </a:rPr>
              <a:t>Then take a bunch of hyssop, and dipping it in the blood that is in the basin, apply some of this blood to the lintel and the two doorposts. And none of you shall go outdoors until morning. </a:t>
            </a:r>
            <a:r>
              <a:rPr lang="en-US" sz="2400" b="1" baseline="30000" dirty="0">
                <a:solidFill>
                  <a:srgbClr val="FF0000"/>
                </a:solidFill>
              </a:rPr>
              <a:t>23 </a:t>
            </a:r>
            <a:endParaRPr lang="en-US">
              <a:solidFill>
                <a:srgbClr val="FF0000"/>
              </a:solidFill>
              <a:cs typeface="Calibri"/>
            </a:endParaRPr>
          </a:p>
          <a:p>
            <a:r>
              <a:rPr lang="en-US" sz="2400" dirty="0">
                <a:solidFill>
                  <a:srgbClr val="FF0000"/>
                </a:solidFill>
              </a:rPr>
              <a:t>For when the </a:t>
            </a:r>
            <a:r>
              <a:rPr lang="en-US" sz="2400" cap="small" dirty="0">
                <a:solidFill>
                  <a:srgbClr val="FF0000"/>
                </a:solidFill>
              </a:rPr>
              <a:t>Lord</a:t>
            </a:r>
            <a:r>
              <a:rPr lang="en-US" sz="2400" dirty="0">
                <a:solidFill>
                  <a:srgbClr val="FF0000"/>
                </a:solidFill>
              </a:rPr>
              <a:t> goes by to strike down the Egyptians, seeing the blood on the lintel and the two doorposts, the </a:t>
            </a:r>
            <a:r>
              <a:rPr lang="en-US" sz="2400" cap="small" dirty="0">
                <a:solidFill>
                  <a:srgbClr val="FF0000"/>
                </a:solidFill>
              </a:rPr>
              <a:t>Lord</a:t>
            </a:r>
            <a:r>
              <a:rPr lang="en-US" sz="2400" dirty="0">
                <a:solidFill>
                  <a:srgbClr val="FF0000"/>
                </a:solidFill>
              </a:rPr>
              <a:t> will pass over that door and not let the destroyer come into your houses to strike you down.”</a:t>
            </a:r>
            <a:endParaRPr lang="en-US">
              <a:solidFill>
                <a:srgbClr val="FF0000"/>
              </a:solidFill>
              <a:cs typeface="Calibri"/>
            </a:endParaRPr>
          </a:p>
        </p:txBody>
      </p:sp>
    </p:spTree>
    <p:extLst>
      <p:ext uri="{BB962C8B-B14F-4D97-AF65-F5344CB8AC3E}">
        <p14:creationId xmlns:p14="http://schemas.microsoft.com/office/powerpoint/2010/main" val="156514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96426" y="862427"/>
            <a:ext cx="5995573" cy="5995573"/>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85319"/>
            <a:ext cx="6327359" cy="707886"/>
          </a:xfrm>
          <a:prstGeom prst="rect">
            <a:avLst/>
          </a:prstGeom>
          <a:noFill/>
        </p:spPr>
        <p:txBody>
          <a:bodyPr wrap="square" rtlCol="0">
            <a:spAutoFit/>
          </a:bodyPr>
          <a:lstStyle/>
          <a:p>
            <a:pPr algn="ctr"/>
            <a:r>
              <a:rPr lang="en-US" sz="4000" b="1" dirty="0" smtClean="0"/>
              <a:t>John 6:68</a:t>
            </a:r>
            <a:endParaRPr lang="es-MX" sz="49600" b="1" dirty="0"/>
          </a:p>
        </p:txBody>
      </p:sp>
      <p:sp>
        <p:nvSpPr>
          <p:cNvPr id="4" name="TextBox 3"/>
          <p:cNvSpPr txBox="1"/>
          <p:nvPr/>
        </p:nvSpPr>
        <p:spPr>
          <a:xfrm>
            <a:off x="404949" y="1554480"/>
            <a:ext cx="6583680" cy="3785652"/>
          </a:xfrm>
          <a:prstGeom prst="rect">
            <a:avLst/>
          </a:prstGeom>
          <a:noFill/>
        </p:spPr>
        <p:txBody>
          <a:bodyPr wrap="square" lIns="91440" tIns="45720" rIns="91440" bIns="45720" rtlCol="0" anchor="t">
            <a:spAutoFit/>
          </a:bodyPr>
          <a:lstStyle/>
          <a:p>
            <a:endParaRPr lang="en-US" sz="4000" dirty="0"/>
          </a:p>
          <a:p>
            <a:r>
              <a:rPr lang="en-US" sz="4000" dirty="0"/>
              <a:t>“To whom shall we go Lord? You have the words of eternal life. We have come to believe and are convinced that you are the Holy One of God.”</a:t>
            </a:r>
            <a:endParaRPr lang="en-US" sz="4800">
              <a:cs typeface="Calibri"/>
            </a:endParaRPr>
          </a:p>
        </p:txBody>
      </p:sp>
    </p:spTree>
    <p:extLst>
      <p:ext uri="{BB962C8B-B14F-4D97-AF65-F5344CB8AC3E}">
        <p14:creationId xmlns:p14="http://schemas.microsoft.com/office/powerpoint/2010/main" val="310294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82240" y="1076977"/>
            <a:ext cx="12192000" cy="6030669"/>
          </a:xfrm>
          <a:prstGeom prst="rect">
            <a:avLst/>
          </a:prstGeom>
        </p:spPr>
      </p:pic>
      <p:sp>
        <p:nvSpPr>
          <p:cNvPr id="2" name="Rectangle 1"/>
          <p:cNvSpPr/>
          <p:nvPr/>
        </p:nvSpPr>
        <p:spPr>
          <a:xfrm>
            <a:off x="0" y="0"/>
            <a:ext cx="146304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5805" y="1302"/>
            <a:ext cx="6052458" cy="7109639"/>
          </a:xfrm>
          <a:prstGeom prst="rect">
            <a:avLst/>
          </a:prstGeom>
          <a:solidFill>
            <a:schemeClr val="bg2"/>
          </a:solidFill>
          <a:ln w="28575">
            <a:solidFill>
              <a:srgbClr val="4472C4"/>
            </a:solidFill>
          </a:ln>
        </p:spPr>
        <p:txBody>
          <a:bodyPr wrap="square" lIns="91440" tIns="45720" rIns="91440" bIns="45720" rtlCol="0" anchor="t">
            <a:spAutoFit/>
          </a:bodyPr>
          <a:lstStyle/>
          <a:p>
            <a:pPr marL="342900" indent="-342900">
              <a:buAutoNum type="arabicPeriod"/>
            </a:pPr>
            <a:r>
              <a:rPr lang="en-US" sz="2400" dirty="0"/>
              <a:t>If you were there when Jesus was talking about eating His Body and drinking His Blood, what would you have done? </a:t>
            </a:r>
            <a:endParaRPr lang="en-US" sz="2400" dirty="0">
              <a:cs typeface="Calibri"/>
            </a:endParaRPr>
          </a:p>
          <a:p>
            <a:pPr marL="342900" indent="-342900">
              <a:buAutoNum type="arabicPeriod"/>
            </a:pPr>
            <a:endParaRPr lang="en-US" sz="2400" dirty="0">
              <a:cs typeface="Calibri"/>
            </a:endParaRPr>
          </a:p>
          <a:p>
            <a:pPr marL="342900" indent="-342900">
              <a:buFont typeface="+mj-lt"/>
              <a:buAutoNum type="arabicPeriod"/>
            </a:pPr>
            <a:r>
              <a:rPr lang="en-US" sz="2400" dirty="0"/>
              <a:t>Why do you believe in the mysteries of our faith and the teachings of Jesus and His Church? </a:t>
            </a:r>
            <a:endParaRPr lang="en-US" sz="2400" dirty="0">
              <a:cs typeface="Calibri"/>
            </a:endParaRPr>
          </a:p>
          <a:p>
            <a:pPr marL="342900" indent="-342900">
              <a:buFontTx/>
              <a:buAutoNum type="arabicPeriod"/>
            </a:pPr>
            <a:endParaRPr lang="en-US" sz="2400" dirty="0">
              <a:cs typeface="Calibri"/>
            </a:endParaRPr>
          </a:p>
          <a:p>
            <a:pPr marL="342900" lvl="0" indent="-342900">
              <a:buFont typeface="+mj-lt"/>
              <a:buAutoNum type="arabicPeriod"/>
            </a:pPr>
            <a:r>
              <a:rPr lang="en-US" sz="2400" dirty="0"/>
              <a:t>Is it because you know and have a relationship with Him? </a:t>
            </a:r>
            <a:endParaRPr lang="en-US" sz="2400" dirty="0">
              <a:cs typeface="Calibri"/>
            </a:endParaRPr>
          </a:p>
          <a:p>
            <a:pPr marL="342900" indent="-342900">
              <a:buAutoNum type="arabicPeriod"/>
            </a:pPr>
            <a:endParaRPr lang="en-US" sz="2400" dirty="0">
              <a:cs typeface="Calibri"/>
            </a:endParaRPr>
          </a:p>
          <a:p>
            <a:pPr marL="342900" indent="-342900">
              <a:buFont typeface="+mj-lt"/>
              <a:buAutoNum type="arabicPeriod"/>
            </a:pPr>
            <a:r>
              <a:rPr lang="en-US" sz="2400" dirty="0"/>
              <a:t>Are you a disciple trying to learn from Jesus, or an admirer watching Him from a distance? </a:t>
            </a:r>
            <a:endParaRPr lang="en-US" sz="2400" dirty="0">
              <a:cs typeface="Calibri"/>
            </a:endParaRPr>
          </a:p>
          <a:p>
            <a:pPr marL="342900" indent="-342900">
              <a:buFont typeface="+mj-lt"/>
              <a:buAutoNum type="arabicPeriod"/>
            </a:pPr>
            <a:endParaRPr lang="en-US" sz="2400" dirty="0"/>
          </a:p>
          <a:p>
            <a:pPr marL="342900" lvl="0" indent="-342900">
              <a:buAutoNum type="arabicPeriod"/>
            </a:pPr>
            <a:r>
              <a:rPr lang="en-US" sz="2400" dirty="0"/>
              <a:t>Do you think any of the same disciples that walked away later changed their mind and went back Jesus to be part of the Christian community?</a:t>
            </a:r>
            <a:endParaRPr lang="en-US" sz="2400" dirty="0">
              <a:cs typeface="Calibri"/>
            </a:endParaRPr>
          </a:p>
        </p:txBody>
      </p:sp>
      <p:sp>
        <p:nvSpPr>
          <p:cNvPr id="7" name="TextBox 6"/>
          <p:cNvSpPr txBox="1"/>
          <p:nvPr/>
        </p:nvSpPr>
        <p:spPr>
          <a:xfrm>
            <a:off x="6051440" y="165296"/>
            <a:ext cx="6367999" cy="707886"/>
          </a:xfrm>
          <a:prstGeom prst="rect">
            <a:avLst/>
          </a:prstGeom>
          <a:noFill/>
        </p:spPr>
        <p:txBody>
          <a:bodyPr wrap="square" lIns="91440" tIns="45720" rIns="91440" bIns="45720" rtlCol="0" anchor="t">
            <a:spAutoFit/>
          </a:bodyPr>
          <a:lstStyle/>
          <a:p>
            <a:pPr algn="ctr"/>
            <a:r>
              <a:rPr lang="en-US" sz="4000" dirty="0"/>
              <a:t>FAMILY CONVERSATION</a:t>
            </a:r>
            <a:endParaRPr lang="es-MX" sz="4000" b="1" dirty="0">
              <a:cs typeface="Calibri" panose="020F0502020204030204"/>
            </a:endParaRPr>
          </a:p>
        </p:txBody>
      </p:sp>
    </p:spTree>
    <p:extLst>
      <p:ext uri="{BB962C8B-B14F-4D97-AF65-F5344CB8AC3E}">
        <p14:creationId xmlns:p14="http://schemas.microsoft.com/office/powerpoint/2010/main" val="121387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0023"/>
            <a:ext cx="12192000" cy="6794103"/>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258595" y="92742"/>
            <a:ext cx="3139439" cy="769441"/>
          </a:xfrm>
          <a:prstGeom prst="rect">
            <a:avLst/>
          </a:prstGeom>
          <a:noFill/>
          <a:ln>
            <a:solidFill>
              <a:srgbClr val="4472C4"/>
            </a:solidFill>
          </a:ln>
        </p:spPr>
        <p:txBody>
          <a:bodyPr wrap="square" lIns="91440" tIns="45720" rIns="91440" bIns="45720" rtlCol="0" anchor="t">
            <a:spAutoFit/>
          </a:bodyPr>
          <a:lstStyle/>
          <a:p>
            <a:pPr lvl="0"/>
            <a:r>
              <a:rPr lang="en-US" sz="4400" b="1" dirty="0">
                <a:solidFill>
                  <a:srgbClr val="C00000"/>
                </a:solidFill>
              </a:rPr>
              <a:t>John 13:1-20</a:t>
            </a:r>
          </a:p>
        </p:txBody>
      </p:sp>
      <p:sp>
        <p:nvSpPr>
          <p:cNvPr id="7" name="TextBox 6"/>
          <p:cNvSpPr txBox="1"/>
          <p:nvPr/>
        </p:nvSpPr>
        <p:spPr>
          <a:xfrm>
            <a:off x="1337200" y="155136"/>
            <a:ext cx="7617679" cy="769441"/>
          </a:xfrm>
          <a:prstGeom prst="rect">
            <a:avLst/>
          </a:prstGeom>
          <a:noFill/>
        </p:spPr>
        <p:txBody>
          <a:bodyPr wrap="square" lIns="91440" tIns="45720" rIns="91440" bIns="45720" rtlCol="0" anchor="t">
            <a:spAutoFit/>
          </a:bodyPr>
          <a:lstStyle/>
          <a:p>
            <a:r>
              <a:rPr lang="en-US" sz="4400" i="1" dirty="0"/>
              <a:t>LECTIO DIVINA</a:t>
            </a:r>
            <a:endParaRPr lang="es-MX" sz="4400" b="1" i="1" dirty="0">
              <a:cs typeface="Calibri" panose="020F0502020204030204"/>
            </a:endParaRPr>
          </a:p>
        </p:txBody>
      </p:sp>
    </p:spTree>
    <p:extLst>
      <p:ext uri="{BB962C8B-B14F-4D97-AF65-F5344CB8AC3E}">
        <p14:creationId xmlns:p14="http://schemas.microsoft.com/office/powerpoint/2010/main" val="1178679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18425</TotalTime>
  <Words>659</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351</cp:revision>
  <dcterms:created xsi:type="dcterms:W3CDTF">2021-11-19T16:04:10Z</dcterms:created>
  <dcterms:modified xsi:type="dcterms:W3CDTF">2023-01-24T19:22:08Z</dcterms:modified>
</cp:coreProperties>
</file>