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3" r:id="rId3"/>
    <p:sldId id="258" r:id="rId4"/>
    <p:sldId id="259" r:id="rId5"/>
    <p:sldId id="260" r:id="rId6"/>
    <p:sldId id="270" r:id="rId7"/>
    <p:sldId id="277" r:id="rId8"/>
    <p:sldId id="261" r:id="rId9"/>
    <p:sldId id="274" r:id="rId10"/>
    <p:sldId id="271" r:id="rId11"/>
    <p:sldId id="264" r:id="rId12"/>
    <p:sldId id="269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8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14/02/2022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K54vGZoA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QK54vGZoA8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t="-133" r="4132" b="3290"/>
          <a:stretch/>
        </p:blipFill>
        <p:spPr>
          <a:xfrm>
            <a:off x="-15713" y="-14140"/>
            <a:ext cx="12207713" cy="6872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8" y="5732979"/>
            <a:ext cx="3194884" cy="1213094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04179" y="3921550"/>
            <a:ext cx="4460631" cy="2210586"/>
          </a:xfrm>
          <a:solidFill>
            <a:schemeClr val="bg1">
              <a:lumMod val="85000"/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 smtClean="0"/>
              <a:t>Jesus</a:t>
            </a:r>
            <a:r>
              <a:rPr lang="en-US" sz="4400" b="1" dirty="0"/>
              <a:t>:</a:t>
            </a:r>
            <a:endParaRPr lang="en-US" sz="4400" b="1" dirty="0" smtClean="0"/>
          </a:p>
          <a:p>
            <a:r>
              <a:rPr lang="en-US" sz="4400" b="1" dirty="0" smtClean="0"/>
              <a:t>The New Moses,</a:t>
            </a:r>
          </a:p>
          <a:p>
            <a:r>
              <a:rPr lang="en-US" sz="4400" b="1" dirty="0" smtClean="0"/>
              <a:t>The Rescuer </a:t>
            </a:r>
            <a:endParaRPr lang="en-US" sz="44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200546" y="55443"/>
            <a:ext cx="12070080" cy="758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smtClean="0">
                <a:solidFill>
                  <a:schemeClr val="bg1"/>
                </a:solidFill>
                <a:latin typeface="Antenna Black" panose="02000505000000020004" pitchFamily="2" charset="0"/>
              </a:rPr>
              <a:t>FAMILIES FORMING DISCIPLES</a:t>
            </a:r>
            <a:endParaRPr lang="en-US" sz="5000" dirty="0">
              <a:solidFill>
                <a:schemeClr val="bg1"/>
              </a:solidFill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4821" y="155194"/>
            <a:ext cx="6962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FAMILY CONVERSATION</a:t>
            </a:r>
            <a:endParaRPr lang="es-MX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2846" y="1415144"/>
            <a:ext cx="112427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God leaves clues in the Old Testament that point us to the New Testament.  This time the clues point us to both Jesus and Mary. </a:t>
            </a:r>
            <a:endParaRPr lang="en-US" sz="2800" dirty="0" smtClean="0"/>
          </a:p>
          <a:p>
            <a:pPr algn="ctr"/>
            <a:r>
              <a:rPr lang="en-US" sz="2800" b="1" dirty="0" smtClean="0"/>
              <a:t>Why </a:t>
            </a:r>
            <a:r>
              <a:rPr lang="en-US" sz="2800" b="1" dirty="0"/>
              <a:t>do you think Mary is </a:t>
            </a:r>
            <a:r>
              <a:rPr lang="en-US" sz="2800" b="1" dirty="0" smtClean="0"/>
              <a:t>called</a:t>
            </a:r>
          </a:p>
          <a:p>
            <a:pPr algn="ctr"/>
            <a:r>
              <a:rPr lang="en-US" sz="2800" b="1" i="1" dirty="0" smtClean="0"/>
              <a:t> </a:t>
            </a:r>
            <a:r>
              <a:rPr lang="en-US" sz="2800" b="1" dirty="0"/>
              <a:t>the</a:t>
            </a:r>
            <a:r>
              <a:rPr lang="en-US" sz="2800" b="1" i="1" dirty="0"/>
              <a:t> Ark of the </a:t>
            </a:r>
            <a:r>
              <a:rPr lang="en-US" sz="2800" b="1" i="1" dirty="0" smtClean="0"/>
              <a:t>Covenant </a:t>
            </a:r>
            <a:r>
              <a:rPr lang="en-US" sz="2800" b="1" dirty="0" smtClean="0"/>
              <a:t>and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the</a:t>
            </a:r>
            <a:r>
              <a:rPr lang="en-US" sz="2800" b="1" i="1" dirty="0" smtClean="0"/>
              <a:t> </a:t>
            </a:r>
            <a:r>
              <a:rPr lang="en-US" sz="2800" b="1" i="1" dirty="0"/>
              <a:t>Holy Tabernacle?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3813867"/>
            <a:ext cx="4140926" cy="280354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r="6911"/>
          <a:stretch/>
        </p:blipFill>
        <p:spPr>
          <a:xfrm>
            <a:off x="6897189" y="3813866"/>
            <a:ext cx="4162697" cy="28035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25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2392" y="132351"/>
            <a:ext cx="6911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God always keeps his promises!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23842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93523"/>
            <a:ext cx="6892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Pray the Stations of the Cross 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using the 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Stations of the Cross Mini Coloring booklets</a:t>
            </a:r>
            <a:r>
              <a:rPr lang="en-US" sz="2800" dirty="0" smtClean="0"/>
              <a:t>.</a:t>
            </a:r>
            <a:endParaRPr lang="es-MX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1360" y="314710"/>
            <a:ext cx="566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Closing Prayer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35" y="2114877"/>
            <a:ext cx="4977939" cy="37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98" y="1980077"/>
            <a:ext cx="7323908" cy="43891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COVENANT AT SINAI </a:t>
            </a:r>
            <a:endParaRPr lang="en-US" sz="3600" dirty="0" smtClean="0"/>
          </a:p>
          <a:p>
            <a:pPr marL="0" lvl="0" indent="0">
              <a:buNone/>
            </a:pPr>
            <a:r>
              <a:rPr lang="en-US" sz="3600" dirty="0" smtClean="0"/>
              <a:t> </a:t>
            </a:r>
            <a:endParaRPr lang="en-US" sz="3600" dirty="0"/>
          </a:p>
          <a:p>
            <a:pPr marL="0" lvl="0" indent="0">
              <a:buNone/>
            </a:pPr>
            <a:r>
              <a:rPr lang="en-US" sz="3600" dirty="0" smtClean="0"/>
              <a:t>10 </a:t>
            </a:r>
            <a:r>
              <a:rPr lang="en-US" sz="3600" dirty="0"/>
              <a:t>COMMANDMENTS </a:t>
            </a:r>
            <a:endParaRPr lang="en-US" sz="3600" dirty="0" smtClean="0"/>
          </a:p>
          <a:p>
            <a:pPr lvl="0"/>
            <a:endParaRPr lang="en-US" sz="3600" dirty="0"/>
          </a:p>
          <a:p>
            <a:pPr marL="0" lvl="0" indent="0">
              <a:buNone/>
            </a:pPr>
            <a:r>
              <a:rPr lang="en-US" sz="3600" dirty="0" smtClean="0"/>
              <a:t>MARY, ARK OF THE </a:t>
            </a:r>
            <a:r>
              <a:rPr lang="en-US" sz="3600" dirty="0"/>
              <a:t>NEW COVENANT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05477" y="176604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cap="all" baseline="30000" dirty="0" smtClean="0">
                <a:latin typeface="Antenna Black" panose="02000505000000020004" pitchFamily="2" charset="0"/>
              </a:rPr>
              <a:t>TOPICS</a:t>
            </a:r>
            <a:endParaRPr lang="en-US" sz="7200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28" y="1852052"/>
            <a:ext cx="2940609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8494" y="1309254"/>
            <a:ext cx="63072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Lord </a:t>
            </a:r>
            <a:r>
              <a:rPr lang="en-US" sz="2800" dirty="0"/>
              <a:t>Jesus Christ</a:t>
            </a:r>
            <a:r>
              <a:rPr lang="en-US" sz="2800" dirty="0" smtClean="0"/>
              <a:t>,</a:t>
            </a:r>
          </a:p>
          <a:p>
            <a:endParaRPr lang="en-US" sz="2800" dirty="0"/>
          </a:p>
          <a:p>
            <a:r>
              <a:rPr lang="en-US" sz="2800" dirty="0"/>
              <a:t>We entrust our family to You and ask for Your blessing and protection. We </a:t>
            </a:r>
            <a:r>
              <a:rPr lang="en-US" sz="2800" dirty="0" smtClean="0"/>
              <a:t>love You </a:t>
            </a:r>
            <a:r>
              <a:rPr lang="en-US" sz="2800" dirty="0"/>
              <a:t>Lord Jesus with all our hearts and we ask that You help our family </a:t>
            </a:r>
            <a:r>
              <a:rPr lang="en-US" sz="2800" dirty="0" smtClean="0"/>
              <a:t>become more </a:t>
            </a:r>
            <a:r>
              <a:rPr lang="en-US" sz="2800" dirty="0"/>
              <a:t>like the Holy Family. Help us to be kind, loving, and patient with </a:t>
            </a:r>
            <a:r>
              <a:rPr lang="en-US" sz="2800" dirty="0" smtClean="0"/>
              <a:t>one another</a:t>
            </a:r>
            <a:r>
              <a:rPr lang="en-US" sz="2800" dirty="0"/>
              <a:t>. Give us all the grace we need to become saints and Your faithful disciples.</a:t>
            </a:r>
          </a:p>
          <a:p>
            <a:endParaRPr lang="en-US" sz="2800" dirty="0" smtClean="0"/>
          </a:p>
          <a:p>
            <a:r>
              <a:rPr lang="en-US" sz="2800" dirty="0" smtClean="0"/>
              <a:t>Amen</a:t>
            </a:r>
            <a:r>
              <a:rPr lang="en-US" sz="2800" dirty="0"/>
              <a:t>.</a:t>
            </a:r>
            <a:endParaRPr lang="es-MX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 smtClean="0">
                <a:latin typeface="Antenna Black" panose="02000505000000020004" pitchFamily="2" charset="0"/>
              </a:rPr>
              <a:t>Opening Prayer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423" y="1936864"/>
            <a:ext cx="2940109" cy="45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8628" y="1379025"/>
            <a:ext cx="2574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/>
              <a:t>Moses Says</a:t>
            </a:r>
            <a:endParaRPr lang="es-MX" sz="8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2586" y="117062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 smtClean="0">
                <a:latin typeface="Antenna Black" panose="02000505000000020004" pitchFamily="2" charset="0"/>
              </a:rPr>
              <a:t>Ice Breaker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79025"/>
            <a:ext cx="5181600" cy="590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711200"/>
            <a:ext cx="4610100" cy="614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377" y="1593582"/>
            <a:ext cx="85671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3600" dirty="0" smtClean="0"/>
          </a:p>
          <a:p>
            <a:pPr lvl="0" algn="ctr"/>
            <a:r>
              <a:rPr lang="en-US" sz="3600" dirty="0" smtClean="0"/>
              <a:t>The </a:t>
            </a:r>
            <a:r>
              <a:rPr lang="en-US" sz="3600" dirty="0"/>
              <a:t>Week 2 At-Home Mission </a:t>
            </a:r>
            <a:r>
              <a:rPr lang="en-US" sz="3600" dirty="0" smtClean="0"/>
              <a:t>included</a:t>
            </a:r>
          </a:p>
          <a:p>
            <a:pPr lvl="0" algn="ctr"/>
            <a:r>
              <a:rPr lang="en-US" sz="3600" dirty="0" smtClean="0"/>
              <a:t>many ideas and </a:t>
            </a:r>
            <a:r>
              <a:rPr lang="en-US" sz="3600" dirty="0"/>
              <a:t>reflections </a:t>
            </a:r>
            <a:r>
              <a:rPr lang="en-US" sz="3600" dirty="0" smtClean="0"/>
              <a:t>on Holy </a:t>
            </a:r>
            <a:r>
              <a:rPr lang="en-US" sz="3600" dirty="0"/>
              <a:t>Week.  </a:t>
            </a:r>
            <a:endParaRPr lang="en-US" sz="3600" dirty="0" smtClean="0"/>
          </a:p>
          <a:p>
            <a:pPr lvl="0"/>
            <a:endParaRPr lang="en-US" sz="3600" dirty="0" smtClean="0"/>
          </a:p>
          <a:p>
            <a:pPr lvl="0" algn="ctr"/>
            <a:r>
              <a:rPr lang="en-US" sz="3600" i="1" dirty="0" smtClean="0"/>
              <a:t>As </a:t>
            </a:r>
            <a:r>
              <a:rPr lang="en-US" sz="3600" i="1" dirty="0"/>
              <a:t>we are getting closer to Easter</a:t>
            </a:r>
            <a:r>
              <a:rPr lang="en-US" sz="3600" dirty="0"/>
              <a:t>, </a:t>
            </a:r>
            <a:endParaRPr lang="en-US" sz="3600" dirty="0" smtClean="0"/>
          </a:p>
          <a:p>
            <a:pPr lvl="0" algn="ctr"/>
            <a:r>
              <a:rPr lang="en-US" sz="3600" i="1" dirty="0" smtClean="0"/>
              <a:t>what </a:t>
            </a:r>
            <a:r>
              <a:rPr lang="en-US" sz="3600" i="1" dirty="0"/>
              <a:t>is your favorite Holy Week Tradition</a:t>
            </a:r>
            <a:r>
              <a:rPr lang="en-US" sz="3600" i="1" dirty="0" smtClean="0"/>
              <a:t>?</a:t>
            </a:r>
          </a:p>
          <a:p>
            <a:pPr lvl="0" algn="ctr"/>
            <a:r>
              <a:rPr lang="en-US" sz="3600" dirty="0" smtClean="0"/>
              <a:t>  </a:t>
            </a:r>
          </a:p>
          <a:p>
            <a:pPr lvl="0" algn="ctr"/>
            <a:r>
              <a:rPr lang="en-US" sz="3600" i="1" dirty="0" smtClean="0"/>
              <a:t>Why </a:t>
            </a:r>
            <a:r>
              <a:rPr lang="en-US" sz="3600" i="1" dirty="0"/>
              <a:t>is it your favorite?</a:t>
            </a:r>
            <a:endParaRPr lang="en-US" sz="5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546456" y="185319"/>
            <a:ext cx="5099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ntenna Black" panose="02000505000000020004" pitchFamily="2" charset="0"/>
              </a:rPr>
              <a:t>FAMILY SHARING</a:t>
            </a:r>
            <a:endParaRPr lang="es-MX" sz="4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524"/>
            <a:ext cx="12192000" cy="6419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71183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</a:rPr>
              <a:t>The </a:t>
            </a:r>
            <a:r>
              <a:rPr lang="en-US" sz="2400" b="1" i="1" dirty="0">
                <a:solidFill>
                  <a:srgbClr val="FFFF00"/>
                </a:solidFill>
              </a:rPr>
              <a:t>story of Moses making a covenant with God foreshadows Jesus and the New Covenant</a:t>
            </a:r>
            <a:r>
              <a:rPr lang="en-US" sz="24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8436" y="185319"/>
            <a:ext cx="7055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ntenna Black" panose="02000505000000020004" pitchFamily="2" charset="0"/>
              </a:rPr>
              <a:t>REVIEW MAIN CONCEPT</a:t>
            </a:r>
            <a:endParaRPr lang="es-MX" sz="4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dirty="0"/>
              <a:t>How did the Israelites see God leading them during the day?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i="1" dirty="0"/>
              <a:t>How did the Israelites see God leading them </a:t>
            </a:r>
            <a:r>
              <a:rPr lang="en-US" i="1" dirty="0" smtClean="0"/>
              <a:t>at night?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920781"/>
            <a:ext cx="5183187" cy="337551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98359" y="2920781"/>
            <a:ext cx="4840644" cy="3375516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87" y="-40828"/>
            <a:ext cx="12191999" cy="13062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2148" y="228616"/>
            <a:ext cx="2030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HOW?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01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6774" y="119092"/>
            <a:ext cx="6258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MOSES &amp; THE 10 COMMANDMENTS</a:t>
            </a:r>
            <a:endParaRPr lang="es-MX" sz="4800" dirty="0">
              <a:latin typeface="Antenna Black" panose="02000505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3039"/>
            <a:ext cx="12146284" cy="80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9468" y="130833"/>
            <a:ext cx="9313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/>
              <a:t>What do the 10 Commandments REALLY Command? </a:t>
            </a:r>
            <a:endParaRPr lang="es-MX" sz="6600" b="1" dirty="0">
              <a:latin typeface="Antenna Black" panose="02000505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1221" y="6433588"/>
            <a:ext cx="51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https://www.youtube.com/watch?v=NQK54vGZoA8</a:t>
            </a:r>
            <a:endParaRPr lang="en-US" dirty="0"/>
          </a:p>
        </p:txBody>
      </p:sp>
      <p:pic>
        <p:nvPicPr>
          <p:cNvPr id="6" name="NQK54vGZoA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39468" y="1238829"/>
            <a:ext cx="9313056" cy="523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274</Words>
  <Application>Microsoft Office PowerPoint</Application>
  <PresentationFormat>Widescreen</PresentationFormat>
  <Paragraphs>45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Antenna Black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45</cp:revision>
  <dcterms:created xsi:type="dcterms:W3CDTF">2021-11-19T16:04:10Z</dcterms:created>
  <dcterms:modified xsi:type="dcterms:W3CDTF">2022-02-14T20:57:10Z</dcterms:modified>
</cp:coreProperties>
</file>