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58" r:id="rId3"/>
    <p:sldId id="259" r:id="rId4"/>
    <p:sldId id="260" r:id="rId5"/>
    <p:sldId id="291" r:id="rId6"/>
    <p:sldId id="299" r:id="rId7"/>
    <p:sldId id="271" r:id="rId8"/>
    <p:sldId id="262" r:id="rId9"/>
    <p:sldId id="279" r:id="rId10"/>
    <p:sldId id="261" r:id="rId11"/>
    <p:sldId id="285" r:id="rId12"/>
    <p:sldId id="292" r:id="rId13"/>
    <p:sldId id="298" r:id="rId14"/>
    <p:sldId id="300" r:id="rId15"/>
    <p:sldId id="297" r:id="rId16"/>
    <p:sldId id="296" r:id="rId17"/>
    <p:sldId id="295" r:id="rId18"/>
    <p:sldId id="294" r:id="rId19"/>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FF505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7" autoAdjust="0"/>
    <p:restoredTop sz="94660"/>
  </p:normalViewPr>
  <p:slideViewPr>
    <p:cSldViewPr snapToGrid="0">
      <p:cViewPr varScale="1">
        <p:scale>
          <a:sx n="86" d="100"/>
          <a:sy n="86" d="100"/>
        </p:scale>
        <p:origin x="466"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MX"/>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22/12/2023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4017838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22/12/2023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79260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s-MX"/>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22/12/2023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092700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22/12/2023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357951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MX"/>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8ECF60-19F8-4C88-A195-93F06459BF74}" type="datetimeFigureOut">
              <a:rPr lang="es-MX" smtClean="0"/>
              <a:t>22/12/2023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472579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Date Placeholder 4"/>
          <p:cNvSpPr>
            <a:spLocks noGrp="1"/>
          </p:cNvSpPr>
          <p:nvPr>
            <p:ph type="dt" sz="half" idx="10"/>
          </p:nvPr>
        </p:nvSpPr>
        <p:spPr/>
        <p:txBody>
          <a:bodyPr/>
          <a:lstStyle/>
          <a:p>
            <a:fld id="{F98ECF60-19F8-4C88-A195-93F06459BF74}" type="datetimeFigureOut">
              <a:rPr lang="es-MX" smtClean="0"/>
              <a:t>22/12/2023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342968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s-MX"/>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7" name="Date Placeholder 6"/>
          <p:cNvSpPr>
            <a:spLocks noGrp="1"/>
          </p:cNvSpPr>
          <p:nvPr>
            <p:ph type="dt" sz="half" idx="10"/>
          </p:nvPr>
        </p:nvSpPr>
        <p:spPr/>
        <p:txBody>
          <a:bodyPr/>
          <a:lstStyle/>
          <a:p>
            <a:fld id="{F98ECF60-19F8-4C88-A195-93F06459BF74}" type="datetimeFigureOut">
              <a:rPr lang="es-MX" smtClean="0"/>
              <a:t>22/12/2023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036402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Date Placeholder 2"/>
          <p:cNvSpPr>
            <a:spLocks noGrp="1"/>
          </p:cNvSpPr>
          <p:nvPr>
            <p:ph type="dt" sz="half" idx="10"/>
          </p:nvPr>
        </p:nvSpPr>
        <p:spPr/>
        <p:txBody>
          <a:bodyPr/>
          <a:lstStyle/>
          <a:p>
            <a:fld id="{F98ECF60-19F8-4C88-A195-93F06459BF74}" type="datetimeFigureOut">
              <a:rPr lang="es-MX" smtClean="0"/>
              <a:t>22/12/2023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604845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ECF60-19F8-4C88-A195-93F06459BF74}" type="datetimeFigureOut">
              <a:rPr lang="es-MX" smtClean="0"/>
              <a:t>22/12/2023</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423937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22/12/2023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743780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22/12/2023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577016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MX"/>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ECF60-19F8-4C88-A195-93F06459BF74}" type="datetimeFigureOut">
              <a:rPr lang="es-MX" smtClean="0"/>
              <a:t>22/12/2023</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58947A-2726-4768-8CC2-C638D98E3F45}" type="slidenum">
              <a:rPr lang="es-MX" smtClean="0"/>
              <a:t>‹#›</a:t>
            </a:fld>
            <a:endParaRPr lang="es-MX"/>
          </a:p>
        </p:txBody>
      </p:sp>
    </p:spTree>
    <p:extLst>
      <p:ext uri="{BB962C8B-B14F-4D97-AF65-F5344CB8AC3E}">
        <p14:creationId xmlns:p14="http://schemas.microsoft.com/office/powerpoint/2010/main" val="1525672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https://www.youtube.com/embed/eGghX65-9Zg" TargetMode="External"/><Relationship Id="rId1" Type="http://schemas.openxmlformats.org/officeDocument/2006/relationships/video" Target="https://www.youtube.com/embed/FpQz6AuKPlw" TargetMode="External"/><Relationship Id="rId6" Type="http://schemas.openxmlformats.org/officeDocument/2006/relationships/image" Target="../media/image14.jpeg"/><Relationship Id="rId5" Type="http://schemas.openxmlformats.org/officeDocument/2006/relationships/hyperlink" Target="https://www.youtube.com/watch?v=FpQz6AuKPlw" TargetMode="Externa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video" Target="https://www.youtube.com/embed/GK97k7s2LN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video" Target="https://www.youtube.com/embed/Ib8pzvnnL20" TargetMode="External"/><Relationship Id="rId4" Type="http://schemas.openxmlformats.org/officeDocument/2006/relationships/hyperlink" Target="https://www.youtube.com/watch?v=Ib8pzvnnL20"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V-YuMPnbVHw" TargetMode="External"/><Relationship Id="rId2" Type="http://schemas.openxmlformats.org/officeDocument/2006/relationships/slideLayout" Target="../slideLayouts/slideLayout7.xml"/><Relationship Id="rId1" Type="http://schemas.openxmlformats.org/officeDocument/2006/relationships/video" Target="https://www.youtube.com/embed/V-YuMPnbVHw" TargetMode="Externa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 y="0"/>
            <a:ext cx="12192000" cy="6871855"/>
          </a:xfrm>
          <a:prstGeom prst="rect">
            <a:avLst/>
          </a:prstGeom>
        </p:spPr>
      </p:pic>
      <p:sp>
        <p:nvSpPr>
          <p:cNvPr id="2" name="Subtitle 1"/>
          <p:cNvSpPr>
            <a:spLocks noGrp="1"/>
          </p:cNvSpPr>
          <p:nvPr>
            <p:ph type="subTitle" idx="1"/>
          </p:nvPr>
        </p:nvSpPr>
        <p:spPr>
          <a:xfrm>
            <a:off x="243840" y="4600490"/>
            <a:ext cx="11704319" cy="1135659"/>
          </a:xfrm>
          <a:noFill/>
          <a:ln w="19050">
            <a:noFill/>
          </a:ln>
        </p:spPr>
        <p:txBody>
          <a:bodyPr>
            <a:noAutofit/>
          </a:bodyPr>
          <a:lstStyle/>
          <a:p>
            <a:r>
              <a:rPr lang="en-US" sz="3200" b="1" i="1" dirty="0">
                <a:solidFill>
                  <a:srgbClr val="C00000"/>
                </a:solidFill>
                <a:effectLst>
                  <a:outerShdw blurRad="38100" dist="38100" dir="2700000" algn="tl">
                    <a:srgbClr val="000000">
                      <a:alpha val="43137"/>
                    </a:srgbClr>
                  </a:outerShdw>
                </a:effectLst>
              </a:rPr>
              <a:t>GOD’S SAVING LOVE FOR US: </a:t>
            </a:r>
          </a:p>
          <a:p>
            <a:r>
              <a:rPr lang="en-US" sz="3200" b="1" i="1" dirty="0">
                <a:solidFill>
                  <a:srgbClr val="C00000"/>
                </a:solidFill>
                <a:effectLst>
                  <a:outerShdw blurRad="38100" dist="38100" dir="2700000" algn="tl">
                    <a:srgbClr val="000000">
                      <a:alpha val="43137"/>
                    </a:srgbClr>
                  </a:outerShdw>
                </a:effectLst>
              </a:rPr>
              <a:t>LITURGY AND THE SEVEN SACRAMENTS</a:t>
            </a:r>
            <a:endParaRPr lang="en-US" sz="3200" b="1" i="1" dirty="0">
              <a:solidFill>
                <a:srgbClr val="C00000"/>
              </a:solidFill>
              <a:effectLst>
                <a:outerShdw blurRad="38100" dist="38100" dir="2700000" algn="tl">
                  <a:srgbClr val="000000">
                    <a:alpha val="43137"/>
                  </a:srgbClr>
                </a:outerShdw>
              </a:effectLst>
              <a:latin typeface="Antenna Black" panose="02000505000000020004" pitchFamily="2" charset="0"/>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71271" y="370654"/>
            <a:ext cx="5172365" cy="744918"/>
          </a:xfrm>
          <a:prstGeom prst="rect">
            <a:avLst/>
          </a:prstGeom>
        </p:spPr>
      </p:pic>
      <p:sp>
        <p:nvSpPr>
          <p:cNvPr id="7" name="Subtitle 1"/>
          <p:cNvSpPr txBox="1">
            <a:spLocks/>
          </p:cNvSpPr>
          <p:nvPr/>
        </p:nvSpPr>
        <p:spPr>
          <a:xfrm>
            <a:off x="878723" y="5744829"/>
            <a:ext cx="10434551" cy="766008"/>
          </a:xfrm>
          <a:prstGeom prst="rect">
            <a:avLst/>
          </a:prstGeom>
          <a:noFill/>
          <a:ln w="19050">
            <a:no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200" b="1" dirty="0">
                <a:solidFill>
                  <a:srgbClr val="C00000"/>
                </a:solidFill>
              </a:rPr>
              <a:t>SACRAMENTS OF HEALING</a:t>
            </a:r>
            <a:r>
              <a:rPr lang="en-US" sz="3200" b="1">
                <a:solidFill>
                  <a:srgbClr val="C00000"/>
                </a:solidFill>
              </a:rPr>
              <a:t>: PENANCE </a:t>
            </a:r>
            <a:r>
              <a:rPr lang="en-US" sz="3200" b="1" dirty="0">
                <a:solidFill>
                  <a:srgbClr val="C00000"/>
                </a:solidFill>
              </a:rPr>
              <a:t>&amp; RECONCILIATION</a:t>
            </a:r>
            <a:endParaRPr lang="en-US" sz="3200" b="1" dirty="0">
              <a:solidFill>
                <a:srgbClr val="C00000"/>
              </a:solidFill>
              <a:latin typeface="Antenna Black" panose="02000505000000020004" pitchFamily="2" charset="0"/>
            </a:endParaRPr>
          </a:p>
        </p:txBody>
      </p:sp>
    </p:spTree>
    <p:extLst>
      <p:ext uri="{BB962C8B-B14F-4D97-AF65-F5344CB8AC3E}">
        <p14:creationId xmlns:p14="http://schemas.microsoft.com/office/powerpoint/2010/main" val="1696312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ad Child Free Stock Photo - Public Domain Pictures"/>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057491" y="831837"/>
            <a:ext cx="7134509" cy="6046245"/>
          </a:xfrm>
          <a:prstGeom prst="rect">
            <a:avLst/>
          </a:prstGeom>
        </p:spPr>
      </p:pic>
      <p:sp>
        <p:nvSpPr>
          <p:cNvPr id="4" name="Rectangle 3"/>
          <p:cNvSpPr/>
          <p:nvPr/>
        </p:nvSpPr>
        <p:spPr>
          <a:xfrm>
            <a:off x="0" y="0"/>
            <a:ext cx="12192000" cy="82296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7" name="TextBox 6"/>
          <p:cNvSpPr txBox="1"/>
          <p:nvPr/>
        </p:nvSpPr>
        <p:spPr>
          <a:xfrm>
            <a:off x="2969623" y="176629"/>
            <a:ext cx="6327359" cy="584775"/>
          </a:xfrm>
          <a:prstGeom prst="rect">
            <a:avLst/>
          </a:prstGeom>
          <a:noFill/>
        </p:spPr>
        <p:txBody>
          <a:bodyPr wrap="square" rtlCol="0">
            <a:spAutoFit/>
          </a:bodyPr>
          <a:lstStyle/>
          <a:p>
            <a:pPr algn="ctr"/>
            <a:r>
              <a:rPr lang="en-US" sz="3200" b="1" dirty="0">
                <a:solidFill>
                  <a:schemeClr val="bg1"/>
                </a:solidFill>
              </a:rPr>
              <a:t>FAMILY CONVERSATION</a:t>
            </a:r>
            <a:endParaRPr lang="es-MX" sz="23900" b="1" dirty="0">
              <a:solidFill>
                <a:schemeClr val="bg1"/>
              </a:solidFill>
            </a:endParaRPr>
          </a:p>
        </p:txBody>
      </p:sp>
      <p:sp>
        <p:nvSpPr>
          <p:cNvPr id="5" name="TextBox 4"/>
          <p:cNvSpPr txBox="1"/>
          <p:nvPr/>
        </p:nvSpPr>
        <p:spPr>
          <a:xfrm>
            <a:off x="257452" y="999589"/>
            <a:ext cx="8007659" cy="5570756"/>
          </a:xfrm>
          <a:prstGeom prst="rect">
            <a:avLst/>
          </a:prstGeom>
          <a:noFill/>
        </p:spPr>
        <p:txBody>
          <a:bodyPr wrap="square" rtlCol="0">
            <a:spAutoFit/>
          </a:bodyPr>
          <a:lstStyle/>
          <a:p>
            <a:pPr algn="ctr"/>
            <a:r>
              <a:rPr lang="en-US" sz="4400" b="1" dirty="0">
                <a:solidFill>
                  <a:srgbClr val="FF5050"/>
                </a:solidFill>
              </a:rPr>
              <a:t>God knew that even after our baptism, </a:t>
            </a:r>
          </a:p>
          <a:p>
            <a:pPr algn="ctr"/>
            <a:r>
              <a:rPr lang="en-US" sz="4400" b="1" dirty="0">
                <a:solidFill>
                  <a:srgbClr val="FF5050"/>
                </a:solidFill>
              </a:rPr>
              <a:t>we would all still sin.</a:t>
            </a:r>
          </a:p>
          <a:p>
            <a:pPr algn="ctr"/>
            <a:endParaRPr lang="en-US" sz="2800" dirty="0">
              <a:solidFill>
                <a:srgbClr val="CC3300"/>
              </a:solidFill>
            </a:endParaRPr>
          </a:p>
          <a:p>
            <a:pPr algn="ctr"/>
            <a:endParaRPr lang="en-US" sz="2800" dirty="0">
              <a:solidFill>
                <a:srgbClr val="CC3300"/>
              </a:solidFill>
            </a:endParaRPr>
          </a:p>
          <a:p>
            <a:pPr algn="ctr"/>
            <a:r>
              <a:rPr lang="en-US" sz="2800" dirty="0">
                <a:solidFill>
                  <a:srgbClr val="FF5050"/>
                </a:solidFill>
              </a:rPr>
              <a:t>Romans 3:23 says, </a:t>
            </a:r>
          </a:p>
          <a:p>
            <a:pPr algn="ctr"/>
            <a:r>
              <a:rPr lang="en-US" sz="2800" i="1" dirty="0">
                <a:solidFill>
                  <a:srgbClr val="FF5050"/>
                </a:solidFill>
              </a:rPr>
              <a:t>“All have sinned and fallen short of the glory of God”, </a:t>
            </a:r>
          </a:p>
          <a:p>
            <a:pPr algn="ctr"/>
            <a:endParaRPr lang="en-US" sz="2800" dirty="0">
              <a:solidFill>
                <a:srgbClr val="FF5050"/>
              </a:solidFill>
            </a:endParaRPr>
          </a:p>
          <a:p>
            <a:pPr algn="ctr"/>
            <a:r>
              <a:rPr lang="en-US" sz="2800" dirty="0">
                <a:solidFill>
                  <a:srgbClr val="FF5050"/>
                </a:solidFill>
              </a:rPr>
              <a:t>1 John 1:8 says, </a:t>
            </a:r>
          </a:p>
          <a:p>
            <a:pPr algn="ctr"/>
            <a:r>
              <a:rPr lang="en-US" sz="2800" i="1" dirty="0">
                <a:solidFill>
                  <a:srgbClr val="FF5050"/>
                </a:solidFill>
              </a:rPr>
              <a:t>“If any man says he has no sin </a:t>
            </a:r>
          </a:p>
          <a:p>
            <a:pPr algn="ctr"/>
            <a:r>
              <a:rPr lang="en-US" sz="2800" i="1" dirty="0">
                <a:solidFill>
                  <a:srgbClr val="FF5050"/>
                </a:solidFill>
              </a:rPr>
              <a:t>he is a liar and the truth is not in him.” </a:t>
            </a:r>
          </a:p>
        </p:txBody>
      </p:sp>
    </p:spTree>
    <p:extLst>
      <p:ext uri="{BB962C8B-B14F-4D97-AF65-F5344CB8AC3E}">
        <p14:creationId xmlns:p14="http://schemas.microsoft.com/office/powerpoint/2010/main" val="3363740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extBox 4"/>
          <p:cNvSpPr txBox="1"/>
          <p:nvPr/>
        </p:nvSpPr>
        <p:spPr>
          <a:xfrm>
            <a:off x="0" y="216096"/>
            <a:ext cx="12192000" cy="1384995"/>
          </a:xfrm>
          <a:prstGeom prst="rect">
            <a:avLst/>
          </a:prstGeom>
          <a:noFill/>
        </p:spPr>
        <p:txBody>
          <a:bodyPr wrap="square" rtlCol="0">
            <a:spAutoFit/>
          </a:bodyPr>
          <a:lstStyle/>
          <a:p>
            <a:pPr algn="ctr"/>
            <a:r>
              <a:rPr lang="en-US" sz="4800" dirty="0">
                <a:solidFill>
                  <a:schemeClr val="bg1"/>
                </a:solidFill>
              </a:rPr>
              <a:t>There are Two Sacraments of Healing. </a:t>
            </a:r>
          </a:p>
          <a:p>
            <a:pPr algn="ctr"/>
            <a:endParaRPr lang="es-MX" sz="3600" b="1" dirty="0">
              <a:solidFill>
                <a:schemeClr val="bg1"/>
              </a:solidFill>
            </a:endParaRPr>
          </a:p>
        </p:txBody>
      </p:sp>
      <p:sp>
        <p:nvSpPr>
          <p:cNvPr id="2" name="TextBox 1"/>
          <p:cNvSpPr txBox="1"/>
          <p:nvPr/>
        </p:nvSpPr>
        <p:spPr>
          <a:xfrm>
            <a:off x="423816" y="1095940"/>
            <a:ext cx="6198926" cy="5016758"/>
          </a:xfrm>
          <a:prstGeom prst="rect">
            <a:avLst/>
          </a:prstGeom>
          <a:noFill/>
        </p:spPr>
        <p:txBody>
          <a:bodyPr wrap="square" rtlCol="0">
            <a:spAutoFit/>
          </a:bodyPr>
          <a:lstStyle/>
          <a:p>
            <a:pPr lvl="0" algn="ctr"/>
            <a:endParaRPr lang="en-US" sz="4000" dirty="0"/>
          </a:p>
          <a:p>
            <a:pPr lvl="0" algn="ctr"/>
            <a:endParaRPr lang="en-US" sz="4000" dirty="0"/>
          </a:p>
          <a:p>
            <a:pPr lvl="0" algn="ctr"/>
            <a:r>
              <a:rPr lang="en-US" sz="4000" dirty="0">
                <a:solidFill>
                  <a:schemeClr val="accent4">
                    <a:lumMod val="50000"/>
                  </a:schemeClr>
                </a:solidFill>
              </a:rPr>
              <a:t>The first is called the </a:t>
            </a:r>
            <a:r>
              <a:rPr lang="en-US" sz="4000" i="1" dirty="0">
                <a:solidFill>
                  <a:schemeClr val="accent4">
                    <a:lumMod val="50000"/>
                  </a:schemeClr>
                </a:solidFill>
              </a:rPr>
              <a:t>Sacrament of Reconciliation, or Confession</a:t>
            </a:r>
            <a:r>
              <a:rPr lang="en-US" sz="4000" dirty="0">
                <a:solidFill>
                  <a:schemeClr val="accent4">
                    <a:lumMod val="50000"/>
                  </a:schemeClr>
                </a:solidFill>
              </a:rPr>
              <a:t>.</a:t>
            </a:r>
          </a:p>
          <a:p>
            <a:pPr lvl="0" algn="ctr"/>
            <a:endParaRPr lang="en-US" sz="4000" dirty="0">
              <a:solidFill>
                <a:schemeClr val="accent4">
                  <a:lumMod val="50000"/>
                </a:schemeClr>
              </a:solidFill>
            </a:endParaRPr>
          </a:p>
          <a:p>
            <a:pPr lvl="0" algn="ctr"/>
            <a:r>
              <a:rPr lang="en-US" sz="4000" dirty="0">
                <a:solidFill>
                  <a:schemeClr val="accent4">
                    <a:lumMod val="50000"/>
                  </a:schemeClr>
                </a:solidFill>
              </a:rPr>
              <a:t>The second is called the </a:t>
            </a:r>
          </a:p>
          <a:p>
            <a:pPr lvl="0" algn="ctr"/>
            <a:r>
              <a:rPr lang="en-US" sz="4000" i="1" dirty="0">
                <a:solidFill>
                  <a:schemeClr val="accent4">
                    <a:lumMod val="50000"/>
                  </a:schemeClr>
                </a:solidFill>
              </a:rPr>
              <a:t>Anointing of the Sick.</a:t>
            </a:r>
            <a:endParaRPr lang="en-US" sz="4400" i="1" dirty="0">
              <a:solidFill>
                <a:schemeClr val="accent4">
                  <a:lumMod val="50000"/>
                </a:schemeClr>
              </a:solidFill>
            </a:endParaRPr>
          </a:p>
        </p:txBody>
      </p:sp>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34909" y="1817186"/>
            <a:ext cx="5227782" cy="4699023"/>
          </a:xfrm>
          <a:prstGeom prst="rect">
            <a:avLst/>
          </a:prstGeom>
        </p:spPr>
      </p:pic>
    </p:spTree>
    <p:extLst>
      <p:ext uri="{BB962C8B-B14F-4D97-AF65-F5344CB8AC3E}">
        <p14:creationId xmlns:p14="http://schemas.microsoft.com/office/powerpoint/2010/main" val="2635010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3" name="TextBox 2"/>
          <p:cNvSpPr txBox="1"/>
          <p:nvPr/>
        </p:nvSpPr>
        <p:spPr>
          <a:xfrm>
            <a:off x="0" y="154541"/>
            <a:ext cx="12192000" cy="769441"/>
          </a:xfrm>
          <a:prstGeom prst="rect">
            <a:avLst/>
          </a:prstGeom>
          <a:noFill/>
        </p:spPr>
        <p:txBody>
          <a:bodyPr wrap="square" rtlCol="0">
            <a:spAutoFit/>
          </a:bodyPr>
          <a:lstStyle/>
          <a:p>
            <a:pPr algn="ctr"/>
            <a:r>
              <a:rPr lang="en-US" sz="4400" b="1" dirty="0">
                <a:solidFill>
                  <a:schemeClr val="bg1"/>
                </a:solidFill>
              </a:rPr>
              <a:t>MORTAL vs VENIAL SIN</a:t>
            </a:r>
            <a:endParaRPr lang="es-MX" sz="4400" b="1" dirty="0">
              <a:solidFill>
                <a:schemeClr val="bg1"/>
              </a:solidFill>
            </a:endParaRPr>
          </a:p>
        </p:txBody>
      </p:sp>
      <p:pic>
        <p:nvPicPr>
          <p:cNvPr id="4" name="FpQz6AuKPlw"/>
          <p:cNvPicPr>
            <a:picLocks noRot="1" noChangeAspect="1"/>
          </p:cNvPicPr>
          <p:nvPr>
            <a:videoFile r:link="rId1"/>
          </p:nvPr>
        </p:nvPicPr>
        <p:blipFill>
          <a:blip r:embed="rId4"/>
          <a:stretch>
            <a:fillRect/>
          </a:stretch>
        </p:blipFill>
        <p:spPr>
          <a:xfrm>
            <a:off x="549563" y="2143125"/>
            <a:ext cx="4572000" cy="2571750"/>
          </a:xfrm>
          <a:prstGeom prst="rect">
            <a:avLst/>
          </a:prstGeom>
        </p:spPr>
      </p:pic>
      <p:sp>
        <p:nvSpPr>
          <p:cNvPr id="5" name="TextBox 4"/>
          <p:cNvSpPr txBox="1"/>
          <p:nvPr/>
        </p:nvSpPr>
        <p:spPr>
          <a:xfrm>
            <a:off x="314035" y="4913745"/>
            <a:ext cx="5043055" cy="369332"/>
          </a:xfrm>
          <a:prstGeom prst="rect">
            <a:avLst/>
          </a:prstGeom>
          <a:noFill/>
        </p:spPr>
        <p:txBody>
          <a:bodyPr wrap="square" rtlCol="0">
            <a:spAutoFit/>
          </a:bodyPr>
          <a:lstStyle/>
          <a:p>
            <a:r>
              <a:rPr lang="en-US" u="sng" dirty="0">
                <a:hlinkClick r:id="rId5"/>
              </a:rPr>
              <a:t>https://www.youtube.com/watch?v=FpQz6AuKPlw</a:t>
            </a:r>
            <a:endParaRPr lang="en-US" dirty="0"/>
          </a:p>
        </p:txBody>
      </p:sp>
      <p:sp>
        <p:nvSpPr>
          <p:cNvPr id="7" name="TextBox 6"/>
          <p:cNvSpPr txBox="1"/>
          <p:nvPr/>
        </p:nvSpPr>
        <p:spPr>
          <a:xfrm>
            <a:off x="6881092" y="4913745"/>
            <a:ext cx="5149272" cy="369332"/>
          </a:xfrm>
          <a:prstGeom prst="rect">
            <a:avLst/>
          </a:prstGeom>
          <a:noFill/>
        </p:spPr>
        <p:txBody>
          <a:bodyPr wrap="square" rtlCol="0">
            <a:spAutoFit/>
          </a:bodyPr>
          <a:lstStyle/>
          <a:p>
            <a:r>
              <a:rPr lang="en-US" u="sng" dirty="0"/>
              <a:t>https://youtu.be/eGghX65-9Zg?si=uejgIu9-7tMgjnT6</a:t>
            </a:r>
            <a:endParaRPr lang="en-US" dirty="0"/>
          </a:p>
        </p:txBody>
      </p:sp>
      <p:pic>
        <p:nvPicPr>
          <p:cNvPr id="8" name="eGghX65-9Zg"/>
          <p:cNvPicPr>
            <a:picLocks noRot="1" noChangeAspect="1"/>
          </p:cNvPicPr>
          <p:nvPr>
            <a:videoFile r:link="rId2"/>
          </p:nvPr>
        </p:nvPicPr>
        <p:blipFill>
          <a:blip r:embed="rId6"/>
          <a:stretch>
            <a:fillRect/>
          </a:stretch>
        </p:blipFill>
        <p:spPr>
          <a:xfrm>
            <a:off x="7222835" y="2152505"/>
            <a:ext cx="4572000" cy="2571750"/>
          </a:xfrm>
          <a:prstGeom prst="rect">
            <a:avLst/>
          </a:prstGeom>
        </p:spPr>
      </p:pic>
    </p:spTree>
    <p:extLst>
      <p:ext uri="{BB962C8B-B14F-4D97-AF65-F5344CB8AC3E}">
        <p14:creationId xmlns:p14="http://schemas.microsoft.com/office/powerpoint/2010/main" val="173666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3" name="TextBox 2"/>
          <p:cNvSpPr txBox="1"/>
          <p:nvPr/>
        </p:nvSpPr>
        <p:spPr>
          <a:xfrm>
            <a:off x="3449781" y="123763"/>
            <a:ext cx="5292437" cy="830997"/>
          </a:xfrm>
          <a:prstGeom prst="rect">
            <a:avLst/>
          </a:prstGeom>
          <a:noFill/>
        </p:spPr>
        <p:txBody>
          <a:bodyPr wrap="square" rtlCol="0">
            <a:spAutoFit/>
          </a:bodyPr>
          <a:lstStyle/>
          <a:p>
            <a:pPr algn="ctr"/>
            <a:r>
              <a:rPr lang="en-US" sz="4800" b="1" dirty="0">
                <a:solidFill>
                  <a:srgbClr val="CC3300"/>
                </a:solidFill>
              </a:rPr>
              <a:t>Luke 15:1-10</a:t>
            </a:r>
          </a:p>
        </p:txBody>
      </p:sp>
      <p:pic>
        <p:nvPicPr>
          <p:cNvPr id="5" name="Picture 4" descr="Download Sheep Shepherd Good Christ Of Jesus Herder HQ PNG Image ..."/>
          <p:cNvPicPr>
            <a:picLocks noChangeAspect="1"/>
          </p:cNvPicPr>
          <p:nvPr/>
        </p:nvPicPr>
        <p:blipFill rotWithShape="1">
          <a:blip r:embed="rId2" cstate="screen">
            <a:extLst>
              <a:ext uri="{28A0092B-C50C-407E-A947-70E740481C1C}">
                <a14:useLocalDpi xmlns:a14="http://schemas.microsoft.com/office/drawing/2010/main"/>
              </a:ext>
            </a:extLst>
          </a:blip>
          <a:srcRect l="17747"/>
          <a:stretch/>
        </p:blipFill>
        <p:spPr>
          <a:xfrm>
            <a:off x="0" y="1202287"/>
            <a:ext cx="5482957" cy="5655713"/>
          </a:xfrm>
          <a:prstGeom prst="rect">
            <a:avLst/>
          </a:prstGeom>
        </p:spPr>
      </p:pic>
      <p:sp>
        <p:nvSpPr>
          <p:cNvPr id="6" name="TextBox 5"/>
          <p:cNvSpPr txBox="1"/>
          <p:nvPr/>
        </p:nvSpPr>
        <p:spPr>
          <a:xfrm>
            <a:off x="5672831" y="1202286"/>
            <a:ext cx="6152225" cy="5027017"/>
          </a:xfrm>
          <a:prstGeom prst="rect">
            <a:avLst/>
          </a:prstGeom>
          <a:noFill/>
        </p:spPr>
        <p:txBody>
          <a:bodyPr wrap="square" rtlCol="0">
            <a:spAutoFit/>
          </a:bodyPr>
          <a:lstStyle/>
          <a:p>
            <a:pPr algn="ctr"/>
            <a:r>
              <a:rPr lang="en-US" sz="4000" b="1" baseline="30000" dirty="0"/>
              <a:t> </a:t>
            </a:r>
          </a:p>
          <a:p>
            <a:pPr algn="ctr"/>
            <a:r>
              <a:rPr lang="en-US" sz="4200" i="1" dirty="0">
                <a:solidFill>
                  <a:srgbClr val="CC3300"/>
                </a:solidFill>
              </a:rPr>
              <a:t>What man among you having a hundred sheep and losing one of them,</a:t>
            </a:r>
          </a:p>
          <a:p>
            <a:pPr algn="ctr"/>
            <a:r>
              <a:rPr lang="en-US" sz="4200" i="1" dirty="0">
                <a:solidFill>
                  <a:srgbClr val="CC3300"/>
                </a:solidFill>
              </a:rPr>
              <a:t> would not leave the ninety-nine in the desert, and go after the lost one </a:t>
            </a:r>
          </a:p>
          <a:p>
            <a:pPr algn="ctr"/>
            <a:r>
              <a:rPr lang="en-US" sz="4200" i="1" dirty="0">
                <a:solidFill>
                  <a:srgbClr val="CC3300"/>
                </a:solidFill>
              </a:rPr>
              <a:t>until he finds it? </a:t>
            </a:r>
          </a:p>
        </p:txBody>
      </p:sp>
    </p:spTree>
    <p:extLst>
      <p:ext uri="{BB962C8B-B14F-4D97-AF65-F5344CB8AC3E}">
        <p14:creationId xmlns:p14="http://schemas.microsoft.com/office/powerpoint/2010/main" val="1234363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31908-094F-4BC3-946F-AF856E36E581}"/>
              </a:ext>
            </a:extLst>
          </p:cNvPr>
          <p:cNvSpPr>
            <a:spLocks noGrp="1"/>
          </p:cNvSpPr>
          <p:nvPr>
            <p:ph type="title"/>
          </p:nvPr>
        </p:nvSpPr>
        <p:spPr/>
        <p:txBody>
          <a:bodyPr>
            <a:normAutofit/>
          </a:bodyPr>
          <a:lstStyle/>
          <a:p>
            <a:pPr algn="ctr"/>
            <a:r>
              <a:rPr lang="en-US" sz="4000" b="1" dirty="0">
                <a:solidFill>
                  <a:srgbClr val="CC3300"/>
                </a:solidFill>
              </a:rPr>
              <a:t>What did Jesus say happens in Heaven when we confess our sins?</a:t>
            </a:r>
          </a:p>
        </p:txBody>
      </p:sp>
      <p:sp>
        <p:nvSpPr>
          <p:cNvPr id="3" name="Content Placeholder 2">
            <a:extLst>
              <a:ext uri="{FF2B5EF4-FFF2-40B4-BE49-F238E27FC236}">
                <a16:creationId xmlns:a16="http://schemas.microsoft.com/office/drawing/2014/main" id="{30B66AA4-F7A9-4FD6-867D-A79EC9D8C2D3}"/>
              </a:ext>
            </a:extLst>
          </p:cNvPr>
          <p:cNvSpPr>
            <a:spLocks noGrp="1"/>
          </p:cNvSpPr>
          <p:nvPr>
            <p:ph idx="1"/>
          </p:nvPr>
        </p:nvSpPr>
        <p:spPr>
          <a:xfrm>
            <a:off x="838200" y="3740777"/>
            <a:ext cx="11199920" cy="684522"/>
          </a:xfrm>
        </p:spPr>
        <p:txBody>
          <a:bodyPr>
            <a:normAutofit fontScale="25000" lnSpcReduction="20000"/>
          </a:bodyPr>
          <a:lstStyle/>
          <a:p>
            <a:pPr marL="0" indent="0">
              <a:buNone/>
            </a:pP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endParaRPr lang="en-US" sz="11200" dirty="0"/>
          </a:p>
          <a:p>
            <a:pPr marL="0" indent="0" algn="ctr">
              <a:buNone/>
            </a:pPr>
            <a:r>
              <a:rPr lang="en-US" sz="9600" b="1" dirty="0">
                <a:solidFill>
                  <a:srgbClr val="CC3300"/>
                </a:solidFill>
              </a:rPr>
              <a:t>Jesus said that when even one person confesses his/her sins, </a:t>
            </a:r>
          </a:p>
          <a:p>
            <a:pPr marL="0" indent="0" algn="ctr">
              <a:buNone/>
            </a:pPr>
            <a:r>
              <a:rPr lang="en-US" sz="9600" b="1" dirty="0">
                <a:solidFill>
                  <a:srgbClr val="CC3300"/>
                </a:solidFill>
              </a:rPr>
              <a:t>says he/she is sorry and turns back to God, </a:t>
            </a:r>
          </a:p>
          <a:p>
            <a:pPr marL="0" indent="0" algn="ctr">
              <a:buNone/>
            </a:pPr>
            <a:r>
              <a:rPr lang="en-US" sz="9600" b="1" dirty="0">
                <a:solidFill>
                  <a:srgbClr val="CC3300"/>
                </a:solidFill>
              </a:rPr>
              <a:t>everyone in Heaven, including God Himself, is filled with so much joy, </a:t>
            </a:r>
          </a:p>
          <a:p>
            <a:pPr marL="0" indent="0" algn="ctr">
              <a:buNone/>
            </a:pPr>
            <a:r>
              <a:rPr lang="en-US" sz="9600" b="1" dirty="0">
                <a:solidFill>
                  <a:srgbClr val="CC3300"/>
                </a:solidFill>
              </a:rPr>
              <a:t>it is overflowing and there are no earthly words to describe it!</a:t>
            </a:r>
          </a:p>
        </p:txBody>
      </p:sp>
      <p:pic>
        <p:nvPicPr>
          <p:cNvPr id="2050" name="Picture 2" descr="Revelations on X: &quot;There is more joy in heaven over one lost sinner who  repents and returns to God than over ninety-nine others who are righteous  and haven't strayed away! Luke 15:7">
            <a:extLst>
              <a:ext uri="{FF2B5EF4-FFF2-40B4-BE49-F238E27FC236}">
                <a16:creationId xmlns:a16="http://schemas.microsoft.com/office/drawing/2014/main" id="{73B4F730-1418-4945-8453-0D925C3F64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6167" y="1690688"/>
            <a:ext cx="5539666" cy="3178206"/>
          </a:xfrm>
          <a:prstGeom prst="rect">
            <a:avLst/>
          </a:prstGeom>
          <a:noFill/>
          <a:ln w="76200">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789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3" name="TextBox 2"/>
          <p:cNvSpPr txBox="1"/>
          <p:nvPr/>
        </p:nvSpPr>
        <p:spPr>
          <a:xfrm>
            <a:off x="0" y="154541"/>
            <a:ext cx="12109142" cy="769441"/>
          </a:xfrm>
          <a:prstGeom prst="rect">
            <a:avLst/>
          </a:prstGeom>
          <a:noFill/>
        </p:spPr>
        <p:txBody>
          <a:bodyPr wrap="square" rtlCol="0">
            <a:spAutoFit/>
          </a:bodyPr>
          <a:lstStyle/>
          <a:p>
            <a:pPr algn="ctr"/>
            <a:r>
              <a:rPr lang="en-US" sz="4400" b="1" dirty="0">
                <a:solidFill>
                  <a:schemeClr val="bg1"/>
                </a:solidFill>
              </a:rPr>
              <a:t>Family Conversation: LECTIO OR VISIO DIVINA</a:t>
            </a:r>
          </a:p>
        </p:txBody>
      </p:sp>
      <p:sp>
        <p:nvSpPr>
          <p:cNvPr id="4" name="TextBox 3"/>
          <p:cNvSpPr txBox="1"/>
          <p:nvPr/>
        </p:nvSpPr>
        <p:spPr>
          <a:xfrm>
            <a:off x="1371600" y="1330037"/>
            <a:ext cx="9448800" cy="646331"/>
          </a:xfrm>
          <a:prstGeom prst="rect">
            <a:avLst/>
          </a:prstGeom>
          <a:noFill/>
        </p:spPr>
        <p:txBody>
          <a:bodyPr wrap="square" rtlCol="0">
            <a:spAutoFit/>
          </a:bodyPr>
          <a:lstStyle/>
          <a:p>
            <a:r>
              <a:rPr lang="en-US" sz="3600" dirty="0"/>
              <a:t>Read: </a:t>
            </a:r>
            <a:r>
              <a:rPr lang="en-US" sz="3600" dirty="0">
                <a:solidFill>
                  <a:srgbClr val="FF0000"/>
                </a:solidFill>
              </a:rPr>
              <a:t>Luke 15:11-32 </a:t>
            </a:r>
            <a:r>
              <a:rPr lang="en-US" sz="3600" dirty="0"/>
              <a:t>or Watch: Prodigal Son Video</a:t>
            </a:r>
          </a:p>
        </p:txBody>
      </p:sp>
      <p:pic>
        <p:nvPicPr>
          <p:cNvPr id="5" name="GK97k7s2LNs"/>
          <p:cNvPicPr>
            <a:picLocks noRot="1" noChangeAspect="1"/>
          </p:cNvPicPr>
          <p:nvPr>
            <a:videoFile r:link="rId1"/>
          </p:nvPr>
        </p:nvPicPr>
        <p:blipFill>
          <a:blip r:embed="rId3"/>
          <a:stretch>
            <a:fillRect/>
          </a:stretch>
        </p:blipFill>
        <p:spPr>
          <a:xfrm>
            <a:off x="2299855" y="2227881"/>
            <a:ext cx="7523018" cy="4231698"/>
          </a:xfrm>
          <a:prstGeom prst="rect">
            <a:avLst/>
          </a:prstGeom>
        </p:spPr>
      </p:pic>
    </p:spTree>
    <p:extLst>
      <p:ext uri="{BB962C8B-B14F-4D97-AF65-F5344CB8AC3E}">
        <p14:creationId xmlns:p14="http://schemas.microsoft.com/office/powerpoint/2010/main" val="1132679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3" name="TextBox 2"/>
          <p:cNvSpPr txBox="1"/>
          <p:nvPr/>
        </p:nvSpPr>
        <p:spPr>
          <a:xfrm>
            <a:off x="1570181" y="123763"/>
            <a:ext cx="9051637" cy="830997"/>
          </a:xfrm>
          <a:prstGeom prst="rect">
            <a:avLst/>
          </a:prstGeom>
          <a:noFill/>
        </p:spPr>
        <p:txBody>
          <a:bodyPr wrap="square" rtlCol="0">
            <a:spAutoFit/>
          </a:bodyPr>
          <a:lstStyle/>
          <a:p>
            <a:pPr algn="ctr"/>
            <a:r>
              <a:rPr lang="en-US" sz="4800" b="1" dirty="0">
                <a:solidFill>
                  <a:schemeClr val="bg1"/>
                </a:solidFill>
              </a:rPr>
              <a:t>HOW DO I GO TO CONFESSION?</a:t>
            </a:r>
          </a:p>
        </p:txBody>
      </p:sp>
      <p:pic>
        <p:nvPicPr>
          <p:cNvPr id="4" name="Ib8pzvnnL20"/>
          <p:cNvPicPr>
            <a:picLocks noRot="1" noChangeAspect="1"/>
          </p:cNvPicPr>
          <p:nvPr>
            <a:videoFile r:link="rId1"/>
          </p:nvPr>
        </p:nvPicPr>
        <p:blipFill>
          <a:blip r:embed="rId3"/>
          <a:stretch>
            <a:fillRect/>
          </a:stretch>
        </p:blipFill>
        <p:spPr>
          <a:xfrm>
            <a:off x="1619599" y="1202287"/>
            <a:ext cx="8952800" cy="5035950"/>
          </a:xfrm>
          <a:prstGeom prst="rect">
            <a:avLst/>
          </a:prstGeom>
        </p:spPr>
      </p:pic>
      <p:sp>
        <p:nvSpPr>
          <p:cNvPr id="5" name="TextBox 4"/>
          <p:cNvSpPr txBox="1"/>
          <p:nvPr/>
        </p:nvSpPr>
        <p:spPr>
          <a:xfrm>
            <a:off x="3625271" y="6362000"/>
            <a:ext cx="4941455" cy="369332"/>
          </a:xfrm>
          <a:prstGeom prst="rect">
            <a:avLst/>
          </a:prstGeom>
          <a:noFill/>
        </p:spPr>
        <p:txBody>
          <a:bodyPr wrap="square" rtlCol="0">
            <a:spAutoFit/>
          </a:bodyPr>
          <a:lstStyle/>
          <a:p>
            <a:r>
              <a:rPr lang="en-US" u="sng" dirty="0">
                <a:hlinkClick r:id="rId4"/>
              </a:rPr>
              <a:t>https://www.youtube.com/watch?v=Ib8pzvnnL20</a:t>
            </a:r>
            <a:endParaRPr lang="en-US" dirty="0"/>
          </a:p>
        </p:txBody>
      </p:sp>
    </p:spTree>
    <p:extLst>
      <p:ext uri="{BB962C8B-B14F-4D97-AF65-F5344CB8AC3E}">
        <p14:creationId xmlns:p14="http://schemas.microsoft.com/office/powerpoint/2010/main" val="3295094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3" name="TextBox 2"/>
          <p:cNvSpPr txBox="1"/>
          <p:nvPr/>
        </p:nvSpPr>
        <p:spPr>
          <a:xfrm>
            <a:off x="3084946" y="185319"/>
            <a:ext cx="6022108" cy="707886"/>
          </a:xfrm>
          <a:prstGeom prst="rect">
            <a:avLst/>
          </a:prstGeom>
          <a:noFill/>
        </p:spPr>
        <p:txBody>
          <a:bodyPr wrap="square" rtlCol="0">
            <a:spAutoFit/>
          </a:bodyPr>
          <a:lstStyle/>
          <a:p>
            <a:r>
              <a:rPr lang="en-US" sz="4000" b="1" dirty="0">
                <a:solidFill>
                  <a:schemeClr val="bg1"/>
                </a:solidFill>
              </a:rPr>
              <a:t>FAMILY AT-HOME MISSION</a:t>
            </a:r>
          </a:p>
        </p:txBody>
      </p:sp>
      <p:sp>
        <p:nvSpPr>
          <p:cNvPr id="4" name="TextBox 3"/>
          <p:cNvSpPr txBox="1"/>
          <p:nvPr/>
        </p:nvSpPr>
        <p:spPr>
          <a:xfrm>
            <a:off x="540327" y="1263843"/>
            <a:ext cx="11111345" cy="5324535"/>
          </a:xfrm>
          <a:prstGeom prst="rect">
            <a:avLst/>
          </a:prstGeom>
          <a:noFill/>
        </p:spPr>
        <p:txBody>
          <a:bodyPr wrap="square" rtlCol="0">
            <a:spAutoFit/>
          </a:bodyPr>
          <a:lstStyle/>
          <a:p>
            <a:pPr marL="342900" lvl="0" indent="-342900">
              <a:buFont typeface="+mj-lt"/>
              <a:buAutoNum type="arabicPeriod"/>
            </a:pPr>
            <a:r>
              <a:rPr lang="en-US" sz="2400" dirty="0"/>
              <a:t>Watch the videos about the Sacrament of Reconciliation. </a:t>
            </a:r>
          </a:p>
          <a:p>
            <a:pPr lvl="0"/>
            <a:endParaRPr lang="en-US" sz="2400" dirty="0"/>
          </a:p>
          <a:p>
            <a:pPr lvl="0"/>
            <a:r>
              <a:rPr lang="en-US" sz="2400" dirty="0"/>
              <a:t>2. Then, together as a family, mark the mantle of your front door with chalk            (</a:t>
            </a:r>
            <a:r>
              <a:rPr lang="en-US" sz="2400" i="1" dirty="0"/>
              <a:t>blessed, if possible</a:t>
            </a:r>
            <a:r>
              <a:rPr lang="en-US" sz="2400" dirty="0"/>
              <a:t>) and pray the Family Epiphany Blessing.</a:t>
            </a:r>
          </a:p>
          <a:p>
            <a:pPr lvl="0"/>
            <a:r>
              <a:rPr lang="en-US" sz="2400" dirty="0"/>
              <a:t> </a:t>
            </a:r>
          </a:p>
          <a:p>
            <a:pPr lvl="0"/>
            <a:r>
              <a:rPr lang="en-US" sz="2400" dirty="0"/>
              <a:t>3. Be ready to share your Family Epiphany Blessing experience, as well as your front door mantle (</a:t>
            </a:r>
            <a:r>
              <a:rPr lang="en-US" sz="2400" i="1" dirty="0"/>
              <a:t>take a picture</a:t>
            </a:r>
            <a:r>
              <a:rPr lang="en-US" sz="2400" dirty="0"/>
              <a:t>) at Week 3’s gathering of families. </a:t>
            </a:r>
            <a:r>
              <a:rPr lang="en-US" sz="1000" dirty="0"/>
              <a:t>(Family Mission Activities adapted from Catholic Digest.)</a:t>
            </a:r>
          </a:p>
          <a:p>
            <a:pPr lvl="0"/>
            <a:endParaRPr lang="en-US" sz="1000" dirty="0"/>
          </a:p>
          <a:p>
            <a:pPr lvl="0"/>
            <a:r>
              <a:rPr lang="en-US" sz="2400" dirty="0"/>
              <a:t>4. Go to the Sacrament of Reconciliation or make intentional plans to go to the Sacrament of Reconciliation as a family.                                                                               </a:t>
            </a:r>
            <a:r>
              <a:rPr lang="en-US" sz="2400" i="1" dirty="0"/>
              <a:t>(When the sacrament is available at your parish?)</a:t>
            </a:r>
          </a:p>
          <a:p>
            <a:pPr marL="342900" lvl="0" indent="-342900">
              <a:buFont typeface="+mj-lt"/>
              <a:buAutoNum type="arabicPeriod"/>
            </a:pPr>
            <a:endParaRPr lang="en-US" sz="2400" dirty="0"/>
          </a:p>
          <a:p>
            <a:pPr lvl="0"/>
            <a:r>
              <a:rPr lang="en-US" sz="2400" dirty="0"/>
              <a:t>5. Get ready to share about your family’s plan to celebrate the Birth of Christ on Christmas Day and during the whole Christmas Season at Week 3’s gathering of families. </a:t>
            </a:r>
          </a:p>
          <a:p>
            <a:endParaRPr lang="en-US" dirty="0"/>
          </a:p>
        </p:txBody>
      </p:sp>
    </p:spTree>
    <p:extLst>
      <p:ext uri="{BB962C8B-B14F-4D97-AF65-F5344CB8AC3E}">
        <p14:creationId xmlns:p14="http://schemas.microsoft.com/office/powerpoint/2010/main" val="3038510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764363" y="424872"/>
            <a:ext cx="8875058" cy="6858000"/>
          </a:xfrm>
          <a:prstGeom prst="rect">
            <a:avLst/>
          </a:prstGeom>
        </p:spPr>
      </p:pic>
      <p:sp>
        <p:nvSpPr>
          <p:cNvPr id="2" name="Rectangle 1"/>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3" name="TextBox 2"/>
          <p:cNvSpPr txBox="1"/>
          <p:nvPr/>
        </p:nvSpPr>
        <p:spPr>
          <a:xfrm>
            <a:off x="1787236" y="123763"/>
            <a:ext cx="8617527" cy="830997"/>
          </a:xfrm>
          <a:prstGeom prst="rect">
            <a:avLst/>
          </a:prstGeom>
          <a:noFill/>
        </p:spPr>
        <p:txBody>
          <a:bodyPr wrap="square" rtlCol="0">
            <a:spAutoFit/>
          </a:bodyPr>
          <a:lstStyle/>
          <a:p>
            <a:pPr algn="ctr"/>
            <a:r>
              <a:rPr lang="en-US" sz="4800" b="1" dirty="0">
                <a:solidFill>
                  <a:schemeClr val="bg1"/>
                </a:solidFill>
              </a:rPr>
              <a:t>LITANY OF FORGIVENESS</a:t>
            </a:r>
          </a:p>
        </p:txBody>
      </p:sp>
      <p:sp>
        <p:nvSpPr>
          <p:cNvPr id="4" name="TextBox 3"/>
          <p:cNvSpPr txBox="1"/>
          <p:nvPr/>
        </p:nvSpPr>
        <p:spPr>
          <a:xfrm>
            <a:off x="863599" y="1225689"/>
            <a:ext cx="10464800" cy="5632311"/>
          </a:xfrm>
          <a:prstGeom prst="rect">
            <a:avLst/>
          </a:prstGeom>
          <a:noFill/>
        </p:spPr>
        <p:txBody>
          <a:bodyPr wrap="square" rtlCol="0">
            <a:spAutoFit/>
          </a:bodyPr>
          <a:lstStyle/>
          <a:p>
            <a:r>
              <a:rPr lang="en-US" b="1" dirty="0"/>
              <a:t>Leader:</a:t>
            </a:r>
            <a:r>
              <a:rPr lang="en-US" dirty="0"/>
              <a:t> Blessed are You, Lord our God. We come before You to ask Your forgiveness for all of our failings both great and small. Generous God, You give us so many gifts in life, yet sometimes we forget to share them.     And so we say…    </a:t>
            </a:r>
            <a:r>
              <a:rPr lang="en-US" dirty="0">
                <a:solidFill>
                  <a:srgbClr val="FF0000"/>
                </a:solidFill>
              </a:rPr>
              <a:t>All: We are sorry.</a:t>
            </a:r>
            <a:r>
              <a:rPr lang="en-US" dirty="0"/>
              <a:t> </a:t>
            </a:r>
          </a:p>
          <a:p>
            <a:endParaRPr lang="en-US" dirty="0"/>
          </a:p>
          <a:p>
            <a:r>
              <a:rPr lang="en-US" b="1" dirty="0"/>
              <a:t>Leader:</a:t>
            </a:r>
            <a:r>
              <a:rPr lang="en-US" dirty="0"/>
              <a:t> Faithful God, You are with us in one another, yet we sometimes refuse to recognize You</a:t>
            </a:r>
            <a:r>
              <a:rPr lang="en-US"/>
              <a:t>.                     And </a:t>
            </a:r>
            <a:r>
              <a:rPr lang="en-US" dirty="0"/>
              <a:t>so we say…  </a:t>
            </a:r>
            <a:r>
              <a:rPr lang="en-US" dirty="0">
                <a:solidFill>
                  <a:srgbClr val="FF0000"/>
                </a:solidFill>
              </a:rPr>
              <a:t>All: We are sorry. </a:t>
            </a:r>
          </a:p>
          <a:p>
            <a:endParaRPr lang="en-US" dirty="0"/>
          </a:p>
          <a:p>
            <a:r>
              <a:rPr lang="en-US" b="1" dirty="0"/>
              <a:t>Leader:</a:t>
            </a:r>
            <a:r>
              <a:rPr lang="en-US" dirty="0"/>
              <a:t> God of gentleness, You ask us to bring peace to our family and to the world, yet sometimes we spread anger and trouble. And so we say…  </a:t>
            </a:r>
            <a:r>
              <a:rPr lang="en-US" dirty="0">
                <a:solidFill>
                  <a:srgbClr val="FF0000"/>
                </a:solidFill>
              </a:rPr>
              <a:t>All: We are sorry. </a:t>
            </a:r>
          </a:p>
          <a:p>
            <a:endParaRPr lang="en-US" dirty="0">
              <a:solidFill>
                <a:srgbClr val="FF0000"/>
              </a:solidFill>
            </a:endParaRPr>
          </a:p>
          <a:p>
            <a:r>
              <a:rPr lang="en-US" b="1" dirty="0"/>
              <a:t>Leader:</a:t>
            </a:r>
            <a:r>
              <a:rPr lang="en-US" dirty="0"/>
              <a:t> Gracious God, You give us a voice with which to sing, and words to speak, and yet sometimes our words are hurtful or untrue. And so we say…  </a:t>
            </a:r>
            <a:r>
              <a:rPr lang="en-US" dirty="0">
                <a:solidFill>
                  <a:srgbClr val="FF0000"/>
                </a:solidFill>
              </a:rPr>
              <a:t>All: We are sorry. </a:t>
            </a:r>
          </a:p>
          <a:p>
            <a:endParaRPr lang="en-US" dirty="0">
              <a:solidFill>
                <a:srgbClr val="FF0000"/>
              </a:solidFill>
            </a:endParaRPr>
          </a:p>
          <a:p>
            <a:r>
              <a:rPr lang="en-US" b="1" dirty="0"/>
              <a:t>Leader:</a:t>
            </a:r>
            <a:r>
              <a:rPr lang="en-US" dirty="0"/>
              <a:t> Loving God, You sent your only Son to show us how to love and serve one another, and yet we sometimes are selfish and unloving. And so we say…  </a:t>
            </a:r>
            <a:r>
              <a:rPr lang="en-US" dirty="0">
                <a:solidFill>
                  <a:srgbClr val="FF0000"/>
                </a:solidFill>
              </a:rPr>
              <a:t>All: We are sorry. </a:t>
            </a:r>
          </a:p>
          <a:p>
            <a:endParaRPr lang="en-US" dirty="0">
              <a:solidFill>
                <a:srgbClr val="FF0000"/>
              </a:solidFill>
            </a:endParaRPr>
          </a:p>
          <a:p>
            <a:r>
              <a:rPr lang="en-US" b="1" dirty="0"/>
              <a:t>Leader:</a:t>
            </a:r>
            <a:r>
              <a:rPr lang="en-US" dirty="0"/>
              <a:t> Merciful God, help us to ask forgiveness when we need to. Help us to forgive others who have wronged us. Let us be peacemakers in our school, our work, our church, wherever we go, and especially in our family. We thank You for the gift of Your forgiveness and love.   </a:t>
            </a:r>
            <a:r>
              <a:rPr lang="en-US" dirty="0">
                <a:solidFill>
                  <a:srgbClr val="FF0000"/>
                </a:solidFill>
              </a:rPr>
              <a:t>All: Amen.</a:t>
            </a:r>
          </a:p>
          <a:p>
            <a:endParaRPr lang="en-US" dirty="0"/>
          </a:p>
        </p:txBody>
      </p:sp>
    </p:spTree>
    <p:extLst>
      <p:ext uri="{BB962C8B-B14F-4D97-AF65-F5344CB8AC3E}">
        <p14:creationId xmlns:p14="http://schemas.microsoft.com/office/powerpoint/2010/main" val="3267795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ownload Depiction Of Resurrection Christ Jesus Download Free Image HQ ..."/>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839855" y="1056416"/>
            <a:ext cx="7735445" cy="5801584"/>
          </a:xfrm>
          <a:prstGeom prst="rect">
            <a:avLst/>
          </a:prstGeom>
        </p:spPr>
      </p:pic>
      <p:sp>
        <p:nvSpPr>
          <p:cNvPr id="3" name="Rectangle 2"/>
          <p:cNvSpPr/>
          <p:nvPr/>
        </p:nvSpPr>
        <p:spPr>
          <a:xfrm>
            <a:off x="219309" y="1372671"/>
            <a:ext cx="6537082" cy="5293757"/>
          </a:xfrm>
          <a:prstGeom prst="rect">
            <a:avLst/>
          </a:prstGeom>
        </p:spPr>
        <p:txBody>
          <a:bodyPr wrap="square">
            <a:spAutoFit/>
          </a:bodyPr>
          <a:lstStyle/>
          <a:p>
            <a:r>
              <a:rPr lang="en-US" sz="2600" dirty="0"/>
              <a:t>Lord Jesus Christ,                                                  We entrust our family to You and ask for Your blessing and protection. </a:t>
            </a:r>
          </a:p>
          <a:p>
            <a:endParaRPr lang="en-US" sz="2600" dirty="0"/>
          </a:p>
          <a:p>
            <a:r>
              <a:rPr lang="en-US" sz="2600" dirty="0"/>
              <a:t>We love You Lord Jesus with all our hearts, and we ask that You help our family to become more like the Holy Family.</a:t>
            </a:r>
          </a:p>
          <a:p>
            <a:endParaRPr lang="en-US" sz="2600" dirty="0"/>
          </a:p>
          <a:p>
            <a:r>
              <a:rPr lang="en-US" sz="2600" dirty="0"/>
              <a:t>Help us to be kind, loving, and patient with </a:t>
            </a:r>
          </a:p>
          <a:p>
            <a:r>
              <a:rPr lang="en-US" sz="2600" dirty="0"/>
              <a:t>one another.</a:t>
            </a:r>
          </a:p>
          <a:p>
            <a:endParaRPr lang="en-US" sz="2600" dirty="0"/>
          </a:p>
          <a:p>
            <a:r>
              <a:rPr lang="en-US" sz="2600" dirty="0"/>
              <a:t>Give us all the grace we need to become saints and Your faithful disciples.  Amen.</a:t>
            </a:r>
          </a:p>
        </p:txBody>
      </p:sp>
      <p:sp>
        <p:nvSpPr>
          <p:cNvPr id="5" name="Rectangle 4"/>
          <p:cNvSpPr/>
          <p:nvPr/>
        </p:nvSpPr>
        <p:spPr>
          <a:xfrm>
            <a:off x="0" y="-17417"/>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6" name="Title 1"/>
          <p:cNvSpPr txBox="1">
            <a:spLocks/>
          </p:cNvSpPr>
          <p:nvPr/>
        </p:nvSpPr>
        <p:spPr>
          <a:xfrm>
            <a:off x="2783497" y="40298"/>
            <a:ext cx="6537082" cy="14988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b="1" cap="all" baseline="30000" dirty="0">
                <a:solidFill>
                  <a:schemeClr val="bg1"/>
                </a:solidFill>
              </a:rPr>
              <a:t>Opening Prayer</a:t>
            </a:r>
            <a:endParaRPr lang="en-US" sz="6600" cap="all" baseline="30000" dirty="0">
              <a:solidFill>
                <a:schemeClr val="bg1"/>
              </a:solidFill>
            </a:endParaRPr>
          </a:p>
        </p:txBody>
      </p:sp>
    </p:spTree>
    <p:extLst>
      <p:ext uri="{BB962C8B-B14F-4D97-AF65-F5344CB8AC3E}">
        <p14:creationId xmlns:p14="http://schemas.microsoft.com/office/powerpoint/2010/main" val="4255992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laming Potato by TomaszWrites"/>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964218" y="1441035"/>
            <a:ext cx="5080000" cy="4797129"/>
          </a:xfrm>
          <a:prstGeom prst="rect">
            <a:avLst/>
          </a:prstGeom>
        </p:spPr>
      </p:pic>
      <p:sp>
        <p:nvSpPr>
          <p:cNvPr id="4" name="Rectangle 3"/>
          <p:cNvSpPr/>
          <p:nvPr/>
        </p:nvSpPr>
        <p:spPr>
          <a:xfrm>
            <a:off x="0" y="0"/>
            <a:ext cx="12192000" cy="107852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2061556" y="-84198"/>
            <a:ext cx="7252162" cy="1246918"/>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    </a:t>
            </a:r>
            <a:r>
              <a:rPr lang="en-US" b="1" dirty="0">
                <a:solidFill>
                  <a:srgbClr val="FF0000"/>
                </a:solidFill>
                <a:latin typeface="+mn-lt"/>
              </a:rPr>
              <a:t>ICE BREAKER – HOT POTATO</a:t>
            </a:r>
            <a:endParaRPr lang="en-US" sz="4800" b="1" cap="all" baseline="30000" dirty="0">
              <a:solidFill>
                <a:srgbClr val="FF0000"/>
              </a:solidFill>
              <a:latin typeface="+mn-lt"/>
            </a:endParaRPr>
          </a:p>
        </p:txBody>
      </p:sp>
      <p:sp>
        <p:nvSpPr>
          <p:cNvPr id="6" name="TextBox 5"/>
          <p:cNvSpPr txBox="1"/>
          <p:nvPr/>
        </p:nvSpPr>
        <p:spPr>
          <a:xfrm>
            <a:off x="355107" y="1078524"/>
            <a:ext cx="6784601" cy="5847755"/>
          </a:xfrm>
          <a:prstGeom prst="rect">
            <a:avLst/>
          </a:prstGeom>
          <a:noFill/>
        </p:spPr>
        <p:txBody>
          <a:bodyPr wrap="square" rtlCol="0">
            <a:spAutoFit/>
          </a:bodyPr>
          <a:lstStyle/>
          <a:p>
            <a:pPr marL="342900" indent="-342900">
              <a:buFont typeface="+mj-lt"/>
              <a:buAutoNum type="arabicPeriod"/>
            </a:pPr>
            <a:r>
              <a:rPr lang="en-US" sz="2600" dirty="0"/>
              <a:t>Families sit in a circle, so that there are a minimum of 4 players in each group. </a:t>
            </a:r>
          </a:p>
          <a:p>
            <a:pPr marL="342900" indent="-342900">
              <a:buFont typeface="+mj-lt"/>
              <a:buAutoNum type="arabicPeriod"/>
            </a:pPr>
            <a:endParaRPr lang="en-US" sz="2600" dirty="0"/>
          </a:p>
          <a:p>
            <a:pPr marL="342900" indent="-342900">
              <a:buFont typeface="+mj-lt"/>
              <a:buAutoNum type="arabicPeriod"/>
            </a:pPr>
            <a:r>
              <a:rPr lang="en-US" sz="2600" dirty="0"/>
              <a:t>Start the music, and while the music plays, toss the hot potato from player to player around the circle as quickly as possible. </a:t>
            </a:r>
          </a:p>
          <a:p>
            <a:pPr marL="342900" indent="-342900">
              <a:buFont typeface="+mj-lt"/>
              <a:buAutoNum type="arabicPeriod"/>
            </a:pPr>
            <a:endParaRPr lang="en-US" sz="2600" dirty="0"/>
          </a:p>
          <a:p>
            <a:pPr marL="342900" indent="-342900">
              <a:buFont typeface="+mj-lt"/>
              <a:buAutoNum type="arabicPeriod"/>
            </a:pPr>
            <a:r>
              <a:rPr lang="en-US" sz="2600" dirty="0"/>
              <a:t>Once the music stops playing, the person holding the item must say a fun, quirky, or unique fact about themselves. </a:t>
            </a:r>
          </a:p>
          <a:p>
            <a:pPr marL="342900" indent="-342900">
              <a:buFont typeface="+mj-lt"/>
              <a:buAutoNum type="arabicPeriod"/>
            </a:pPr>
            <a:endParaRPr lang="en-US" sz="2600" dirty="0"/>
          </a:p>
          <a:p>
            <a:pPr marL="342900" indent="-342900">
              <a:buFont typeface="+mj-lt"/>
              <a:buAutoNum type="arabicPeriod"/>
            </a:pPr>
            <a:r>
              <a:rPr lang="en-US" sz="2600" dirty="0"/>
              <a:t>Then begin the music again until everyone has had a chance to have a turn.</a:t>
            </a:r>
          </a:p>
          <a:p>
            <a:pPr marL="342900" indent="-342900">
              <a:buFont typeface="+mj-lt"/>
              <a:buAutoNum type="arabicPeriod"/>
            </a:pPr>
            <a:endParaRPr lang="en-US" dirty="0"/>
          </a:p>
          <a:p>
            <a:r>
              <a:rPr lang="en-US" dirty="0"/>
              <a:t>Adapted from www.connectusfund.com. </a:t>
            </a:r>
          </a:p>
        </p:txBody>
      </p:sp>
    </p:spTree>
    <p:extLst>
      <p:ext uri="{BB962C8B-B14F-4D97-AF65-F5344CB8AC3E}">
        <p14:creationId xmlns:p14="http://schemas.microsoft.com/office/powerpoint/2010/main" val="2230588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07852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120319" y="185318"/>
            <a:ext cx="10490765" cy="707886"/>
          </a:xfrm>
          <a:prstGeom prst="rect">
            <a:avLst/>
          </a:prstGeom>
          <a:noFill/>
        </p:spPr>
        <p:txBody>
          <a:bodyPr wrap="square" rtlCol="0">
            <a:spAutoFit/>
          </a:bodyPr>
          <a:lstStyle/>
          <a:p>
            <a:pPr algn="ctr"/>
            <a:r>
              <a:rPr lang="en-US" sz="4000" dirty="0">
                <a:solidFill>
                  <a:schemeClr val="bg1"/>
                </a:solidFill>
              </a:rPr>
              <a:t>Kids Explain the Sacrament of Reconciliation</a:t>
            </a:r>
            <a:endParaRPr lang="es-MX" sz="41300" b="1" i="1" dirty="0">
              <a:solidFill>
                <a:schemeClr val="bg1"/>
              </a:solidFill>
            </a:endParaRPr>
          </a:p>
        </p:txBody>
      </p:sp>
      <p:sp>
        <p:nvSpPr>
          <p:cNvPr id="10" name="TextBox 9"/>
          <p:cNvSpPr txBox="1"/>
          <p:nvPr/>
        </p:nvSpPr>
        <p:spPr>
          <a:xfrm>
            <a:off x="3558639" y="6230592"/>
            <a:ext cx="5614124" cy="369332"/>
          </a:xfrm>
          <a:prstGeom prst="rect">
            <a:avLst/>
          </a:prstGeom>
          <a:noFill/>
        </p:spPr>
        <p:txBody>
          <a:bodyPr wrap="square" rtlCol="0">
            <a:spAutoFit/>
          </a:bodyPr>
          <a:lstStyle/>
          <a:p>
            <a:r>
              <a:rPr lang="en-US" b="1" u="sng" dirty="0">
                <a:hlinkClick r:id="rId3"/>
              </a:rPr>
              <a:t>https://www.youtube.com/watch?v=V-YuMPnbVHw</a:t>
            </a:r>
            <a:endParaRPr lang="en-US" dirty="0"/>
          </a:p>
        </p:txBody>
      </p:sp>
      <p:pic>
        <p:nvPicPr>
          <p:cNvPr id="3" name="V-YuMPnbVHw"/>
          <p:cNvPicPr>
            <a:picLocks noRot="1" noChangeAspect="1"/>
          </p:cNvPicPr>
          <p:nvPr>
            <a:videoFile r:link="rId1"/>
          </p:nvPr>
        </p:nvPicPr>
        <p:blipFill>
          <a:blip r:embed="rId4"/>
          <a:stretch>
            <a:fillRect/>
          </a:stretch>
        </p:blipFill>
        <p:spPr>
          <a:xfrm>
            <a:off x="2471240" y="1422689"/>
            <a:ext cx="7240796" cy="4072948"/>
          </a:xfrm>
          <a:prstGeom prst="rect">
            <a:avLst/>
          </a:prstGeom>
        </p:spPr>
      </p:pic>
    </p:spTree>
    <p:extLst>
      <p:ext uri="{BB962C8B-B14F-4D97-AF65-F5344CB8AC3E}">
        <p14:creationId xmlns:p14="http://schemas.microsoft.com/office/powerpoint/2010/main" val="4016339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07852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490649" y="123762"/>
            <a:ext cx="9210701" cy="830997"/>
          </a:xfrm>
          <a:prstGeom prst="rect">
            <a:avLst/>
          </a:prstGeom>
          <a:noFill/>
        </p:spPr>
        <p:txBody>
          <a:bodyPr wrap="square" rtlCol="0">
            <a:spAutoFit/>
          </a:bodyPr>
          <a:lstStyle/>
          <a:p>
            <a:pPr algn="ctr"/>
            <a:r>
              <a:rPr lang="en-US" sz="4800" b="1" dirty="0">
                <a:solidFill>
                  <a:schemeClr val="bg1"/>
                </a:solidFill>
              </a:rPr>
              <a:t>TOPIC</a:t>
            </a:r>
            <a:endParaRPr lang="es-MX" sz="23900" b="1" i="1" dirty="0">
              <a:solidFill>
                <a:schemeClr val="bg1"/>
              </a:solidFill>
            </a:endParaRPr>
          </a:p>
        </p:txBody>
      </p:sp>
      <p:sp>
        <p:nvSpPr>
          <p:cNvPr id="10" name="TextBox 9"/>
          <p:cNvSpPr txBox="1"/>
          <p:nvPr/>
        </p:nvSpPr>
        <p:spPr>
          <a:xfrm>
            <a:off x="83127" y="1708727"/>
            <a:ext cx="4876799" cy="4247317"/>
          </a:xfrm>
          <a:prstGeom prst="rect">
            <a:avLst/>
          </a:prstGeom>
          <a:noFill/>
        </p:spPr>
        <p:txBody>
          <a:bodyPr wrap="square" rtlCol="0">
            <a:spAutoFit/>
          </a:bodyPr>
          <a:lstStyle/>
          <a:p>
            <a:pPr algn="ctr"/>
            <a:r>
              <a:rPr lang="en-US" sz="5400" b="1" dirty="0">
                <a:solidFill>
                  <a:srgbClr val="7030A0"/>
                </a:solidFill>
              </a:rPr>
              <a:t>Today, </a:t>
            </a:r>
          </a:p>
          <a:p>
            <a:pPr algn="ctr"/>
            <a:r>
              <a:rPr lang="en-US" sz="5400" b="1" dirty="0">
                <a:solidFill>
                  <a:srgbClr val="7030A0"/>
                </a:solidFill>
              </a:rPr>
              <a:t>we will focus </a:t>
            </a:r>
          </a:p>
          <a:p>
            <a:pPr algn="ctr"/>
            <a:r>
              <a:rPr lang="en-US" sz="5400" b="1" dirty="0">
                <a:solidFill>
                  <a:srgbClr val="7030A0"/>
                </a:solidFill>
              </a:rPr>
              <a:t>on the Sacrament of Reconciliation.</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97291" y="1442879"/>
            <a:ext cx="10053471" cy="5655715"/>
          </a:xfrm>
          <a:prstGeom prst="rect">
            <a:avLst/>
          </a:prstGeom>
        </p:spPr>
      </p:pic>
    </p:spTree>
    <p:extLst>
      <p:ext uri="{BB962C8B-B14F-4D97-AF65-F5344CB8AC3E}">
        <p14:creationId xmlns:p14="http://schemas.microsoft.com/office/powerpoint/2010/main" val="764080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32F77F4-5F11-41D5-A046-9F58B1BCC888}"/>
              </a:ext>
            </a:extLst>
          </p:cNvPr>
          <p:cNvSpPr>
            <a:spLocks noGrp="1"/>
          </p:cNvSpPr>
          <p:nvPr>
            <p:ph type="title"/>
          </p:nvPr>
        </p:nvSpPr>
        <p:spPr/>
        <p:txBody>
          <a:bodyPr/>
          <a:lstStyle/>
          <a:p>
            <a:endParaRPr lang="en-US"/>
          </a:p>
        </p:txBody>
      </p:sp>
      <p:pic>
        <p:nvPicPr>
          <p:cNvPr id="1026" name="Picture 2" descr="But First - But First updated their cover photo.">
            <a:extLst>
              <a:ext uri="{FF2B5EF4-FFF2-40B4-BE49-F238E27FC236}">
                <a16:creationId xmlns:a16="http://schemas.microsoft.com/office/drawing/2014/main" id="{2253B8DD-6CB0-4ADF-86FD-4F2D305398F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694716" y="243219"/>
            <a:ext cx="2571750" cy="1781175"/>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a16="http://schemas.microsoft.com/office/drawing/2014/main" id="{9BCC0008-B3D9-4F9F-8655-E1AE27016150}"/>
              </a:ext>
            </a:extLst>
          </p:cNvPr>
          <p:cNvSpPr>
            <a:spLocks noGrp="1"/>
          </p:cNvSpPr>
          <p:nvPr>
            <p:ph type="body" idx="4294967295"/>
          </p:nvPr>
        </p:nvSpPr>
        <p:spPr>
          <a:xfrm>
            <a:off x="0" y="2146301"/>
            <a:ext cx="12192000" cy="3943350"/>
          </a:xfrm>
        </p:spPr>
        <p:txBody>
          <a:bodyPr>
            <a:normAutofit/>
          </a:bodyPr>
          <a:lstStyle/>
          <a:p>
            <a:pPr marL="0" indent="0" algn="ctr">
              <a:buNone/>
            </a:pPr>
            <a:r>
              <a:rPr lang="en-US" sz="7200" b="1" i="1" dirty="0">
                <a:solidFill>
                  <a:srgbClr val="C00000"/>
                </a:solidFill>
              </a:rPr>
              <a:t>Can you name the </a:t>
            </a:r>
          </a:p>
          <a:p>
            <a:pPr marL="0" indent="0" algn="ctr">
              <a:buNone/>
            </a:pPr>
            <a:r>
              <a:rPr lang="en-US" sz="7200" b="1" i="1" dirty="0">
                <a:solidFill>
                  <a:srgbClr val="C00000"/>
                </a:solidFill>
              </a:rPr>
              <a:t>three </a:t>
            </a:r>
          </a:p>
          <a:p>
            <a:pPr marL="0" indent="0" algn="ctr">
              <a:buNone/>
            </a:pPr>
            <a:r>
              <a:rPr lang="en-US" sz="8800" b="1" i="1" dirty="0">
                <a:solidFill>
                  <a:srgbClr val="C00000"/>
                </a:solidFill>
              </a:rPr>
              <a:t>Sacraments of Initiation?</a:t>
            </a:r>
          </a:p>
        </p:txBody>
      </p:sp>
    </p:spTree>
    <p:extLst>
      <p:ext uri="{BB962C8B-B14F-4D97-AF65-F5344CB8AC3E}">
        <p14:creationId xmlns:p14="http://schemas.microsoft.com/office/powerpoint/2010/main" val="6995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5">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96937" y="927285"/>
            <a:ext cx="8888899" cy="5135418"/>
          </a:xfrm>
          <a:prstGeom prst="rect">
            <a:avLst/>
          </a:prstGeom>
        </p:spPr>
      </p:pic>
      <p:sp>
        <p:nvSpPr>
          <p:cNvPr id="4" name="Rectangle 3"/>
          <p:cNvSpPr/>
          <p:nvPr/>
        </p:nvSpPr>
        <p:spPr>
          <a:xfrm>
            <a:off x="0" y="0"/>
            <a:ext cx="12192000" cy="107852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823210" y="157844"/>
            <a:ext cx="6545580" cy="769441"/>
          </a:xfrm>
          <a:prstGeom prst="rect">
            <a:avLst/>
          </a:prstGeom>
          <a:noFill/>
        </p:spPr>
        <p:txBody>
          <a:bodyPr wrap="square" rtlCol="0">
            <a:spAutoFit/>
          </a:bodyPr>
          <a:lstStyle/>
          <a:p>
            <a:pPr algn="ctr"/>
            <a:r>
              <a:rPr lang="en-US" sz="4400" b="1" dirty="0">
                <a:solidFill>
                  <a:schemeClr val="bg1"/>
                </a:solidFill>
              </a:rPr>
              <a:t>Sacraments of Initiation</a:t>
            </a:r>
            <a:endParaRPr lang="en-US" sz="23900" b="1" i="1" dirty="0">
              <a:solidFill>
                <a:schemeClr val="bg1"/>
              </a:solidFill>
            </a:endParaRPr>
          </a:p>
        </p:txBody>
      </p:sp>
      <p:sp>
        <p:nvSpPr>
          <p:cNvPr id="5" name="TextBox 4"/>
          <p:cNvSpPr txBox="1"/>
          <p:nvPr/>
        </p:nvSpPr>
        <p:spPr>
          <a:xfrm>
            <a:off x="1310004" y="5874327"/>
            <a:ext cx="9764396" cy="584775"/>
          </a:xfrm>
          <a:prstGeom prst="rect">
            <a:avLst/>
          </a:prstGeom>
          <a:noFill/>
        </p:spPr>
        <p:txBody>
          <a:bodyPr wrap="square" rtlCol="0">
            <a:spAutoFit/>
          </a:bodyPr>
          <a:lstStyle/>
          <a:p>
            <a:pPr algn="ctr"/>
            <a:r>
              <a:rPr lang="en-US" sz="3200" dirty="0"/>
              <a:t>   Baptism           Confirmation        Holy Eucharist</a:t>
            </a:r>
          </a:p>
        </p:txBody>
      </p:sp>
    </p:spTree>
    <p:extLst>
      <p:ext uri="{BB962C8B-B14F-4D97-AF65-F5344CB8AC3E}">
        <p14:creationId xmlns:p14="http://schemas.microsoft.com/office/powerpoint/2010/main" val="156514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27201" y="905316"/>
            <a:ext cx="8106251" cy="3962248"/>
          </a:xfrm>
          <a:prstGeom prst="rect">
            <a:avLst/>
          </a:prstGeom>
        </p:spPr>
      </p:pic>
      <p:sp>
        <p:nvSpPr>
          <p:cNvPr id="7" name="TextBox 6"/>
          <p:cNvSpPr txBox="1"/>
          <p:nvPr/>
        </p:nvSpPr>
        <p:spPr>
          <a:xfrm>
            <a:off x="607962" y="277351"/>
            <a:ext cx="10344727" cy="954107"/>
          </a:xfrm>
          <a:prstGeom prst="rect">
            <a:avLst/>
          </a:prstGeom>
          <a:noFill/>
        </p:spPr>
        <p:txBody>
          <a:bodyPr wrap="square" rtlCol="0">
            <a:spAutoFit/>
          </a:bodyPr>
          <a:lstStyle/>
          <a:p>
            <a:pPr algn="ctr"/>
            <a:r>
              <a:rPr lang="en-US" sz="2800" dirty="0"/>
              <a:t>Which of these three Sacraments of Initiation cleanses us of the Original Sin that we inherited from our first parents, Adam and Eve?</a:t>
            </a:r>
            <a:endParaRPr lang="en-US" sz="6600" b="1" dirty="0"/>
          </a:p>
        </p:txBody>
      </p:sp>
      <p:sp>
        <p:nvSpPr>
          <p:cNvPr id="8" name="TextBox 7"/>
          <p:cNvSpPr txBox="1"/>
          <p:nvPr/>
        </p:nvSpPr>
        <p:spPr>
          <a:xfrm>
            <a:off x="3611418" y="5218545"/>
            <a:ext cx="5292437" cy="1446550"/>
          </a:xfrm>
          <a:prstGeom prst="rect">
            <a:avLst/>
          </a:prstGeom>
          <a:noFill/>
        </p:spPr>
        <p:txBody>
          <a:bodyPr wrap="square" rtlCol="0">
            <a:spAutoFit/>
          </a:bodyPr>
          <a:lstStyle/>
          <a:p>
            <a:pPr algn="ctr"/>
            <a:r>
              <a:rPr lang="en-US" sz="8800" b="1" dirty="0">
                <a:solidFill>
                  <a:schemeClr val="accent1">
                    <a:lumMod val="75000"/>
                  </a:schemeClr>
                </a:solidFill>
              </a:rPr>
              <a:t>Baptism! </a:t>
            </a:r>
          </a:p>
        </p:txBody>
      </p:sp>
    </p:spTree>
    <p:extLst>
      <p:ext uri="{BB962C8B-B14F-4D97-AF65-F5344CB8AC3E}">
        <p14:creationId xmlns:p14="http://schemas.microsoft.com/office/powerpoint/2010/main" val="661144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07465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6" name="TextBox 5"/>
          <p:cNvSpPr txBox="1"/>
          <p:nvPr/>
        </p:nvSpPr>
        <p:spPr>
          <a:xfrm>
            <a:off x="2969623" y="176629"/>
            <a:ext cx="6327359" cy="769441"/>
          </a:xfrm>
          <a:prstGeom prst="rect">
            <a:avLst/>
          </a:prstGeom>
          <a:noFill/>
        </p:spPr>
        <p:txBody>
          <a:bodyPr wrap="square" rtlCol="0">
            <a:spAutoFit/>
          </a:bodyPr>
          <a:lstStyle/>
          <a:p>
            <a:pPr algn="ctr"/>
            <a:r>
              <a:rPr lang="en-US" sz="4400" b="1" dirty="0">
                <a:solidFill>
                  <a:schemeClr val="bg1"/>
                </a:solidFill>
              </a:rPr>
              <a:t>BAPTISM</a:t>
            </a:r>
            <a:endParaRPr lang="es-MX" sz="4400" b="1" dirty="0">
              <a:solidFill>
                <a:schemeClr val="bg1"/>
              </a:solidFill>
            </a:endParaRPr>
          </a:p>
        </p:txBody>
      </p:sp>
      <p:sp>
        <p:nvSpPr>
          <p:cNvPr id="4" name="TextBox 3"/>
          <p:cNvSpPr txBox="1"/>
          <p:nvPr/>
        </p:nvSpPr>
        <p:spPr>
          <a:xfrm>
            <a:off x="566056" y="1454330"/>
            <a:ext cx="6536707" cy="5324535"/>
          </a:xfrm>
          <a:prstGeom prst="rect">
            <a:avLst/>
          </a:prstGeom>
          <a:noFill/>
        </p:spPr>
        <p:txBody>
          <a:bodyPr wrap="square" rtlCol="0">
            <a:spAutoFit/>
          </a:bodyPr>
          <a:lstStyle/>
          <a:p>
            <a:pPr algn="ctr"/>
            <a:r>
              <a:rPr lang="en-US" sz="4800" dirty="0">
                <a:solidFill>
                  <a:schemeClr val="accent4">
                    <a:lumMod val="50000"/>
                  </a:schemeClr>
                </a:solidFill>
                <a:highlight>
                  <a:srgbClr val="FFFFFF"/>
                </a:highlight>
              </a:rPr>
              <a:t>After we are baptized, and our souls are washed clean of the stain             of                                     Original Sin... </a:t>
            </a:r>
          </a:p>
          <a:p>
            <a:pPr algn="ctr"/>
            <a:r>
              <a:rPr lang="en-US" sz="6000" b="1" i="1" dirty="0">
                <a:solidFill>
                  <a:srgbClr val="FF5050"/>
                </a:solidFill>
              </a:rPr>
              <a:t>Do people still sin?</a:t>
            </a:r>
          </a:p>
          <a:p>
            <a:pPr algn="ctr"/>
            <a:endParaRPr lang="en-US" sz="4000" i="1" dirty="0"/>
          </a:p>
        </p:txBody>
      </p:sp>
      <p:pic>
        <p:nvPicPr>
          <p:cNvPr id="2" name="Picture 1" descr="errantem animum: Baptism of the Lord"/>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518236" y="1454330"/>
            <a:ext cx="3138055" cy="5099339"/>
          </a:xfrm>
          <a:prstGeom prst="rect">
            <a:avLst/>
          </a:prstGeom>
        </p:spPr>
      </p:pic>
    </p:spTree>
    <p:extLst>
      <p:ext uri="{BB962C8B-B14F-4D97-AF65-F5344CB8AC3E}">
        <p14:creationId xmlns:p14="http://schemas.microsoft.com/office/powerpoint/2010/main" val="31755448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20089</TotalTime>
  <Words>980</Words>
  <Application>Microsoft Office PowerPoint</Application>
  <PresentationFormat>Widescreen</PresentationFormat>
  <Paragraphs>101</Paragraphs>
  <Slides>18</Slides>
  <Notes>0</Notes>
  <HiddenSlides>0</HiddenSlides>
  <MMClips>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Antenna Black</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did Jesus say happens in Heaven when we confess our sins?</vt:lpstr>
      <vt:lpstr>PowerPoint Presentation</vt:lpstr>
      <vt:lpstr>PowerPoint Presentation</vt:lpstr>
      <vt:lpstr>PowerPoint Presentation</vt:lpstr>
      <vt:lpstr>PowerPoint Presentation</vt:lpstr>
    </vt:vector>
  </TitlesOfParts>
  <Company>AOA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Oppermann</dc:creator>
  <cp:lastModifiedBy>Patrice Spirou</cp:lastModifiedBy>
  <cp:revision>175</cp:revision>
  <dcterms:created xsi:type="dcterms:W3CDTF">2021-11-19T16:04:10Z</dcterms:created>
  <dcterms:modified xsi:type="dcterms:W3CDTF">2023-12-22T20:15:58Z</dcterms:modified>
</cp:coreProperties>
</file>