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71" r:id="rId5"/>
    <p:sldId id="285" r:id="rId6"/>
    <p:sldId id="260" r:id="rId7"/>
    <p:sldId id="283" r:id="rId8"/>
    <p:sldId id="262" r:id="rId9"/>
    <p:sldId id="300" r:id="rId10"/>
    <p:sldId id="284" r:id="rId11"/>
    <p:sldId id="287" r:id="rId12"/>
    <p:sldId id="286" r:id="rId13"/>
    <p:sldId id="288" r:id="rId14"/>
    <p:sldId id="289" r:id="rId15"/>
    <p:sldId id="290" r:id="rId16"/>
    <p:sldId id="279"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24/08/2024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24/08/2024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24/08/2024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24/08/2024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24/08/2024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24/08/2024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beach-during-sunset-635279/"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svgsilh.com/image/2027485.html"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writing-png/download/69010"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kist.com/free-photo-smpqo"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freepngimg.com/png/26408-candles-transparent-backgroun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raditionalistnews.blogspot.com/2018/09/jews-messiahjesus-christ.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en/view-image.php?image=84475&amp;picture=charades-game-child-boy"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awakeningwithplanetearth.com/category/religions-of-the-world/christianity-see-also-buddhic-or-christ-consciousness/holy-trini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oYUxyNLjX4" TargetMode="External"/><Relationship Id="rId2" Type="http://schemas.openxmlformats.org/officeDocument/2006/relationships/slideLayout" Target="../slideLayouts/slideLayout7.xml"/><Relationship Id="rId1" Type="http://schemas.openxmlformats.org/officeDocument/2006/relationships/video" Target="https://www.youtube.com/embed/1oYUxyNLjX4?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earth-give-giving-god-hand-1292975/"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profzucker/24234983222"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lainbibleteaching.com/2015/12/01/gods-words-to-ada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and person&#10;&#10;Description automatically generated">
            <a:extLst>
              <a:ext uri="{FF2B5EF4-FFF2-40B4-BE49-F238E27FC236}">
                <a16:creationId xmlns:a16="http://schemas.microsoft.com/office/drawing/2014/main" id="{082379F9-4C86-2C74-22C9-AD0D1ACAE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Subtitle 1"/>
          <p:cNvSpPr>
            <a:spLocks noGrp="1"/>
          </p:cNvSpPr>
          <p:nvPr>
            <p:ph type="subTitle" idx="1"/>
          </p:nvPr>
        </p:nvSpPr>
        <p:spPr>
          <a:xfrm>
            <a:off x="443883" y="5416061"/>
            <a:ext cx="11203620" cy="124738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Topic: God Creates Order and Harmony</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6C6360D-66E7-61B3-87F2-962B0B98B8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462" y="836951"/>
            <a:ext cx="8388462" cy="1247386"/>
          </a:xfrm>
          <a:prstGeom prst="rect">
            <a:avLst/>
          </a:prstGeom>
        </p:spPr>
      </p:pic>
    </p:spTree>
    <p:extLst>
      <p:ext uri="{BB962C8B-B14F-4D97-AF65-F5344CB8AC3E}">
        <p14:creationId xmlns:p14="http://schemas.microsoft.com/office/powerpoint/2010/main" val="169631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inting of a person and person in the jungle&#10;&#10;Description automatically generated">
            <a:extLst>
              <a:ext uri="{FF2B5EF4-FFF2-40B4-BE49-F238E27FC236}">
                <a16:creationId xmlns:a16="http://schemas.microsoft.com/office/drawing/2014/main" id="{5BF53842-B69B-9AB1-C904-F4E94D676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048" y="10"/>
            <a:ext cx="9543381"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775269" y="104503"/>
            <a:ext cx="5239751" cy="6753487"/>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CC3300"/>
                </a:solidFill>
              </a:rPr>
              <a:t>vs 18: </a:t>
            </a:r>
            <a:r>
              <a:rPr lang="en-US" sz="2200" i="1" dirty="0">
                <a:solidFill>
                  <a:srgbClr val="CC3300"/>
                </a:solidFill>
              </a:rPr>
              <a:t>“The Lord God said: It is not good for the man to be alone. I will make a suitable partner for him.”</a:t>
            </a:r>
            <a:r>
              <a:rPr lang="en-US" sz="2200" b="1" i="1" dirty="0">
                <a:solidFill>
                  <a:srgbClr val="CC3300"/>
                </a:solidFill>
              </a:rPr>
              <a:t> </a:t>
            </a:r>
            <a:endParaRPr lang="en-US" sz="2200" b="1" i="1" dirty="0" smtClean="0">
              <a:solidFill>
                <a:srgbClr val="CC3300"/>
              </a:solidFill>
            </a:endParaRPr>
          </a:p>
          <a:p>
            <a:pPr>
              <a:lnSpc>
                <a:spcPct val="90000"/>
              </a:lnSpc>
              <a:spcAft>
                <a:spcPts val="600"/>
              </a:spcAft>
            </a:pPr>
            <a:endParaRPr lang="en-US" sz="2000" i="1" dirty="0"/>
          </a:p>
          <a:p>
            <a:pPr algn="ctr">
              <a:lnSpc>
                <a:spcPct val="90000"/>
              </a:lnSpc>
              <a:spcAft>
                <a:spcPts val="600"/>
              </a:spcAft>
            </a:pPr>
            <a:r>
              <a:rPr lang="en-US" sz="2000" i="1" dirty="0">
                <a:solidFill>
                  <a:srgbClr val="00B050"/>
                </a:solidFill>
              </a:rPr>
              <a:t>What is different about this statement from God </a:t>
            </a:r>
            <a:r>
              <a:rPr lang="en-US" sz="2000" i="1" dirty="0" smtClean="0">
                <a:solidFill>
                  <a:srgbClr val="00B050"/>
                </a:solidFill>
              </a:rPr>
              <a:t>when </a:t>
            </a:r>
            <a:r>
              <a:rPr lang="en-US" sz="2000" i="1" dirty="0">
                <a:solidFill>
                  <a:srgbClr val="00B050"/>
                </a:solidFill>
              </a:rPr>
              <a:t>compared to the </a:t>
            </a:r>
            <a:r>
              <a:rPr lang="en-US" sz="2000" i="1" dirty="0" smtClean="0">
                <a:solidFill>
                  <a:srgbClr val="00B050"/>
                </a:solidFill>
              </a:rPr>
              <a:t>First Story </a:t>
            </a:r>
            <a:r>
              <a:rPr lang="en-US" sz="2000" i="1" dirty="0">
                <a:solidFill>
                  <a:srgbClr val="00B050"/>
                </a:solidFill>
              </a:rPr>
              <a:t>of </a:t>
            </a:r>
            <a:r>
              <a:rPr lang="en-US" sz="2000" i="1" dirty="0" smtClean="0">
                <a:solidFill>
                  <a:srgbClr val="00B050"/>
                </a:solidFill>
              </a:rPr>
              <a:t>Creation</a:t>
            </a:r>
            <a:r>
              <a:rPr lang="en-US" sz="2000" i="1" dirty="0">
                <a:solidFill>
                  <a:srgbClr val="00B050"/>
                </a:solidFill>
              </a:rPr>
              <a:t>?</a:t>
            </a:r>
            <a:endParaRPr lang="en-US" sz="2000" dirty="0">
              <a:solidFill>
                <a:srgbClr val="00B050"/>
              </a:solidFill>
            </a:endParaRPr>
          </a:p>
          <a:p>
            <a:pPr>
              <a:lnSpc>
                <a:spcPct val="90000"/>
              </a:lnSpc>
              <a:spcAft>
                <a:spcPts val="600"/>
              </a:spcAft>
            </a:pPr>
            <a:r>
              <a:rPr lang="en-US" sz="2000" i="1" dirty="0">
                <a:solidFill>
                  <a:srgbClr val="00B050"/>
                </a:solidFill>
              </a:rPr>
              <a:t> </a:t>
            </a:r>
            <a:endParaRPr lang="en-US" sz="2000" dirty="0">
              <a:solidFill>
                <a:srgbClr val="00B050"/>
              </a:solidFill>
            </a:endParaRPr>
          </a:p>
          <a:p>
            <a:pPr algn="ctr">
              <a:lnSpc>
                <a:spcPct val="90000"/>
              </a:lnSpc>
              <a:spcAft>
                <a:spcPts val="600"/>
              </a:spcAft>
            </a:pPr>
            <a:r>
              <a:rPr lang="en-US" sz="2000" dirty="0">
                <a:solidFill>
                  <a:srgbClr val="00B050"/>
                </a:solidFill>
              </a:rPr>
              <a:t>It’s the first time God says something is not good, not His will.</a:t>
            </a:r>
          </a:p>
          <a:p>
            <a:pPr algn="ctr">
              <a:lnSpc>
                <a:spcPct val="90000"/>
              </a:lnSpc>
              <a:spcAft>
                <a:spcPts val="600"/>
              </a:spcAft>
            </a:pPr>
            <a:endParaRPr lang="en-US" sz="2000" dirty="0">
              <a:solidFill>
                <a:srgbClr val="00B050"/>
              </a:solidFill>
            </a:endParaRPr>
          </a:p>
          <a:p>
            <a:pPr algn="ctr">
              <a:lnSpc>
                <a:spcPct val="90000"/>
              </a:lnSpc>
              <a:spcAft>
                <a:spcPts val="600"/>
              </a:spcAft>
            </a:pPr>
            <a:r>
              <a:rPr lang="en-US" sz="2000" dirty="0">
                <a:solidFill>
                  <a:srgbClr val="00B050"/>
                </a:solidFill>
              </a:rPr>
              <a:t>Therefore, it was not God’s will for Adam to be alone without a suitable partner. </a:t>
            </a:r>
            <a:r>
              <a:rPr lang="en-US" sz="2000" dirty="0" smtClean="0">
                <a:solidFill>
                  <a:srgbClr val="00B050"/>
                </a:solidFill>
              </a:rPr>
              <a:t>                       God </a:t>
            </a:r>
            <a:r>
              <a:rPr lang="en-US" sz="2000" dirty="0">
                <a:solidFill>
                  <a:srgbClr val="00B050"/>
                </a:solidFill>
              </a:rPr>
              <a:t>created a woman, </a:t>
            </a:r>
            <a:r>
              <a:rPr lang="en-US" sz="2000" dirty="0" smtClean="0">
                <a:solidFill>
                  <a:srgbClr val="00B050"/>
                </a:solidFill>
              </a:rPr>
              <a:t>                                             Eve</a:t>
            </a:r>
            <a:r>
              <a:rPr lang="en-US" sz="2000" dirty="0">
                <a:solidFill>
                  <a:srgbClr val="00B050"/>
                </a:solidFill>
              </a:rPr>
              <a:t>, </a:t>
            </a:r>
            <a:r>
              <a:rPr lang="en-US" sz="2000" dirty="0">
                <a:solidFill>
                  <a:srgbClr val="00B050"/>
                </a:solidFill>
              </a:rPr>
              <a:t>t</a:t>
            </a:r>
            <a:r>
              <a:rPr lang="en-US" sz="2000" dirty="0" smtClean="0">
                <a:solidFill>
                  <a:srgbClr val="00B050"/>
                </a:solidFill>
              </a:rPr>
              <a:t>o </a:t>
            </a:r>
            <a:r>
              <a:rPr lang="en-US" sz="2000" dirty="0">
                <a:solidFill>
                  <a:srgbClr val="00B050"/>
                </a:solidFill>
              </a:rPr>
              <a:t>be Adam’s partner. </a:t>
            </a:r>
          </a:p>
          <a:p>
            <a:pPr>
              <a:lnSpc>
                <a:spcPct val="90000"/>
              </a:lnSpc>
              <a:spcAft>
                <a:spcPts val="600"/>
              </a:spcAft>
            </a:pPr>
            <a:endParaRPr lang="en-US" sz="2000" dirty="0" smtClean="0"/>
          </a:p>
          <a:p>
            <a:pPr>
              <a:lnSpc>
                <a:spcPct val="90000"/>
              </a:lnSpc>
              <a:spcAft>
                <a:spcPts val="600"/>
              </a:spcAft>
            </a:pPr>
            <a:endParaRPr lang="en-US" sz="2000" dirty="0"/>
          </a:p>
          <a:p>
            <a:pPr>
              <a:lnSpc>
                <a:spcPct val="90000"/>
              </a:lnSpc>
              <a:spcAft>
                <a:spcPts val="600"/>
              </a:spcAft>
            </a:pPr>
            <a:r>
              <a:rPr lang="en-US" sz="2200" dirty="0">
                <a:solidFill>
                  <a:srgbClr val="C00000"/>
                </a:solidFill>
              </a:rPr>
              <a:t>Read vs 19-25 </a:t>
            </a:r>
            <a:r>
              <a:rPr lang="en-US" sz="2200" i="1" dirty="0">
                <a:solidFill>
                  <a:srgbClr val="C00000"/>
                </a:solidFill>
              </a:rPr>
              <a:t>“That is why a man leaves his father and mother and clings to his wife, and the two of them become one body </a:t>
            </a:r>
            <a:r>
              <a:rPr lang="en-US" sz="2200" dirty="0">
                <a:solidFill>
                  <a:srgbClr val="C00000"/>
                </a:solidFill>
              </a:rPr>
              <a:t>[RSVCE: one flesh].”</a:t>
            </a:r>
          </a:p>
          <a:p>
            <a:pPr indent="-228600">
              <a:lnSpc>
                <a:spcPct val="90000"/>
              </a:lnSpc>
              <a:spcAft>
                <a:spcPts val="600"/>
              </a:spcAft>
              <a:buFont typeface="Arial" panose="020B0604020202020204" pitchFamily="34" charset="0"/>
              <a:buChar char="•"/>
            </a:pPr>
            <a:endParaRPr lang="en-US" sz="1300" b="1" dirty="0"/>
          </a:p>
        </p:txBody>
      </p:sp>
    </p:spTree>
    <p:extLst>
      <p:ext uri="{BB962C8B-B14F-4D97-AF65-F5344CB8AC3E}">
        <p14:creationId xmlns:p14="http://schemas.microsoft.com/office/powerpoint/2010/main" val="5543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010" y="258901"/>
            <a:ext cx="11187980" cy="3570208"/>
          </a:xfrm>
          <a:prstGeom prst="rect">
            <a:avLst/>
          </a:prstGeom>
          <a:noFill/>
        </p:spPr>
        <p:txBody>
          <a:bodyPr wrap="square" rtlCol="0">
            <a:spAutoFit/>
          </a:bodyPr>
          <a:lstStyle/>
          <a:p>
            <a:pPr algn="ctr"/>
            <a:r>
              <a:rPr lang="en-US" sz="2000" dirty="0">
                <a:solidFill>
                  <a:schemeClr val="accent4">
                    <a:lumMod val="50000"/>
                  </a:schemeClr>
                </a:solidFill>
              </a:rPr>
              <a:t>The man and the woman are two persons, but in God’s eyes that see the truth about everything, </a:t>
            </a:r>
            <a:r>
              <a:rPr lang="en-US" sz="2000" dirty="0" smtClean="0">
                <a:solidFill>
                  <a:schemeClr val="accent4">
                    <a:lumMod val="50000"/>
                  </a:schemeClr>
                </a:solidFill>
              </a:rPr>
              <a:t>           they </a:t>
            </a:r>
            <a:r>
              <a:rPr lang="en-US" sz="2000" dirty="0">
                <a:solidFill>
                  <a:schemeClr val="accent4">
                    <a:lumMod val="50000"/>
                  </a:schemeClr>
                </a:solidFill>
              </a:rPr>
              <a:t>are one flesh—two persons united in communion. </a:t>
            </a:r>
          </a:p>
          <a:p>
            <a:endParaRPr lang="en-US" sz="2000" dirty="0">
              <a:solidFill>
                <a:schemeClr val="accent4">
                  <a:lumMod val="50000"/>
                </a:schemeClr>
              </a:solidFill>
            </a:endParaRPr>
          </a:p>
          <a:p>
            <a:pPr algn="ctr"/>
            <a:r>
              <a:rPr lang="en-US" sz="2000" i="1" dirty="0">
                <a:solidFill>
                  <a:schemeClr val="accent4">
                    <a:lumMod val="50000"/>
                  </a:schemeClr>
                </a:solidFill>
              </a:rPr>
              <a:t>Who else have we learned about that is three Persons, but One</a:t>
            </a:r>
            <a:r>
              <a:rPr lang="en-US" sz="2000" i="1" dirty="0" smtClean="0">
                <a:solidFill>
                  <a:schemeClr val="accent4">
                    <a:lumMod val="50000"/>
                  </a:schemeClr>
                </a:solidFill>
              </a:rPr>
              <a:t>?</a:t>
            </a:r>
          </a:p>
          <a:p>
            <a:pPr algn="ctr"/>
            <a:endParaRPr lang="en-US" sz="2000" dirty="0">
              <a:solidFill>
                <a:schemeClr val="accent4">
                  <a:lumMod val="50000"/>
                </a:schemeClr>
              </a:solidFill>
            </a:endParaRPr>
          </a:p>
          <a:p>
            <a:pPr algn="ctr"/>
            <a:r>
              <a:rPr lang="en-US" sz="2800" b="1" dirty="0">
                <a:solidFill>
                  <a:srgbClr val="FFC000"/>
                </a:solidFill>
              </a:rPr>
              <a:t>The Holy Trinity</a:t>
            </a:r>
          </a:p>
          <a:p>
            <a:endParaRPr lang="en-US" sz="2000" dirty="0">
              <a:solidFill>
                <a:schemeClr val="accent4">
                  <a:lumMod val="50000"/>
                </a:schemeClr>
              </a:solidFill>
            </a:endParaRPr>
          </a:p>
          <a:p>
            <a:pPr algn="ctr"/>
            <a:r>
              <a:rPr lang="en-US" sz="2000" dirty="0">
                <a:solidFill>
                  <a:schemeClr val="accent4">
                    <a:lumMod val="50000"/>
                  </a:schemeClr>
                </a:solidFill>
              </a:rPr>
              <a:t>This is another way in which God’s children are created in His divine image and likeness! </a:t>
            </a:r>
            <a:r>
              <a:rPr lang="en-US" sz="2000" dirty="0" smtClean="0">
                <a:solidFill>
                  <a:schemeClr val="accent4">
                    <a:lumMod val="50000"/>
                  </a:schemeClr>
                </a:solidFill>
              </a:rPr>
              <a:t>                         Male </a:t>
            </a:r>
            <a:r>
              <a:rPr lang="en-US" sz="2000" dirty="0">
                <a:solidFill>
                  <a:schemeClr val="accent4">
                    <a:lumMod val="50000"/>
                  </a:schemeClr>
                </a:solidFill>
              </a:rPr>
              <a:t>and female are made for each other, to form a communion of persons that reflects something of the communion of </a:t>
            </a:r>
            <a:r>
              <a:rPr lang="en-US" sz="2000" dirty="0">
                <a:solidFill>
                  <a:schemeClr val="accent4">
                    <a:lumMod val="50000"/>
                  </a:schemeClr>
                </a:solidFill>
              </a:rPr>
              <a:t>D</a:t>
            </a:r>
            <a:r>
              <a:rPr lang="en-US" sz="2000" dirty="0" smtClean="0">
                <a:solidFill>
                  <a:schemeClr val="accent4">
                    <a:lumMod val="50000"/>
                  </a:schemeClr>
                </a:solidFill>
              </a:rPr>
              <a:t>ivine </a:t>
            </a:r>
            <a:r>
              <a:rPr lang="en-US" sz="2000" dirty="0">
                <a:solidFill>
                  <a:schemeClr val="accent4">
                    <a:lumMod val="50000"/>
                  </a:schemeClr>
                </a:solidFill>
              </a:rPr>
              <a:t>Persons, </a:t>
            </a:r>
            <a:r>
              <a:rPr lang="en-US" sz="2000" dirty="0" smtClean="0">
                <a:solidFill>
                  <a:schemeClr val="accent4">
                    <a:lumMod val="50000"/>
                  </a:schemeClr>
                </a:solidFill>
              </a:rPr>
              <a:t>                                                                                                                                 </a:t>
            </a:r>
            <a:r>
              <a:rPr lang="en-US" i="1" dirty="0" smtClean="0">
                <a:solidFill>
                  <a:schemeClr val="accent4">
                    <a:lumMod val="50000"/>
                  </a:schemeClr>
                </a:solidFill>
              </a:rPr>
              <a:t>(</a:t>
            </a:r>
            <a:r>
              <a:rPr lang="en-US" i="1" dirty="0">
                <a:solidFill>
                  <a:schemeClr val="accent4">
                    <a:lumMod val="50000"/>
                  </a:schemeClr>
                </a:solidFill>
              </a:rPr>
              <a:t>even though we must remember the great difference between God and everything else, including ourselves).</a:t>
            </a:r>
          </a:p>
        </p:txBody>
      </p:sp>
      <p:pic>
        <p:nvPicPr>
          <p:cNvPr id="6" name="Picture 5" descr="A painting of two kings&#10;&#10;Description automatically generated">
            <a:extLst>
              <a:ext uri="{FF2B5EF4-FFF2-40B4-BE49-F238E27FC236}">
                <a16:creationId xmlns:a16="http://schemas.microsoft.com/office/drawing/2014/main" id="{E6545341-5660-45CF-DF24-3D3DFB35C9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5588" y="3829108"/>
            <a:ext cx="3060966" cy="3028892"/>
          </a:xfrm>
          <a:prstGeom prst="ellipse">
            <a:avLst/>
          </a:prstGeom>
          <a:ln>
            <a:noFill/>
          </a:ln>
          <a:effectLst>
            <a:softEdge rad="112500"/>
          </a:effectLst>
        </p:spPr>
      </p:pic>
      <p:pic>
        <p:nvPicPr>
          <p:cNvPr id="9" name="Picture 8" descr="A sculpture of a person and two children&#10;&#10;Description automatically generated">
            <a:extLst>
              <a:ext uri="{FF2B5EF4-FFF2-40B4-BE49-F238E27FC236}">
                <a16:creationId xmlns:a16="http://schemas.microsoft.com/office/drawing/2014/main" id="{134BC369-EAA4-CFE1-1F56-59F8BB899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6130" y="3829108"/>
            <a:ext cx="2980283" cy="3063725"/>
          </a:xfrm>
          <a:prstGeom prst="ellipse">
            <a:avLst/>
          </a:prstGeom>
          <a:ln>
            <a:noFill/>
          </a:ln>
          <a:effectLst>
            <a:softEdge rad="112500"/>
          </a:effectLst>
        </p:spPr>
      </p:pic>
    </p:spTree>
    <p:extLst>
      <p:ext uri="{BB962C8B-B14F-4D97-AF65-F5344CB8AC3E}">
        <p14:creationId xmlns:p14="http://schemas.microsoft.com/office/powerpoint/2010/main" val="4120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unset over a beach&#10;&#10;Description automatically generated">
            <a:extLst>
              <a:ext uri="{FF2B5EF4-FFF2-40B4-BE49-F238E27FC236}">
                <a16:creationId xmlns:a16="http://schemas.microsoft.com/office/drawing/2014/main" id="{D548E803-746A-2FBD-C034-6F3025D8E0D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13554" y="154541"/>
            <a:ext cx="12205554" cy="6703459"/>
          </a:xfrm>
          <a:prstGeom prst="rect">
            <a:avLst/>
          </a:prstGeom>
        </p:spPr>
      </p:pic>
      <p:pic>
        <p:nvPicPr>
          <p:cNvPr id="6" name="Graphic 5">
            <a:extLst>
              <a:ext uri="{FF2B5EF4-FFF2-40B4-BE49-F238E27FC236}">
                <a16:creationId xmlns:a16="http://schemas.microsoft.com/office/drawing/2014/main" id="{844A0127-C0F5-4C38-9F71-2CCFCBC798B0}"/>
              </a:ext>
            </a:extLst>
          </p:cNvPr>
          <p:cNvPicPr>
            <a:picLocks noChangeAspect="1"/>
          </p:cNvPicPr>
          <p:nvPr/>
        </p:nvPicPr>
        <p:blipFill>
          <a:blip r:embed="rId4">
            <a:alphaModFix amt="9000"/>
            <a:extLst>
              <a:ext uri="{96DAC541-7B7A-43D3-8B79-37D633B846F1}">
                <asvg:svgBlip xmlns:asvg="http://schemas.microsoft.com/office/drawing/2016/SVG/main" xmlns="" r:embed="rId5"/>
              </a:ext>
              <a:ext uri="{837473B0-CC2E-450A-ABE3-18F120FF3D39}">
                <a1611:picAttrSrcUrl xmlns:a1611="http://schemas.microsoft.com/office/drawing/2016/11/main" xmlns="" r:id="rId6"/>
              </a:ext>
            </a:extLst>
          </a:blip>
          <a:stretch>
            <a:fillRect/>
          </a:stretch>
        </p:blipFill>
        <p:spPr>
          <a:xfrm>
            <a:off x="3302409" y="2525774"/>
            <a:ext cx="6146391" cy="4349643"/>
          </a:xfrm>
          <a:prstGeom prst="rect">
            <a:avLst/>
          </a:prstGeom>
        </p:spPr>
      </p:pic>
      <p:sp>
        <p:nvSpPr>
          <p:cNvPr id="5" name="Rectangle 4"/>
          <p:cNvSpPr/>
          <p:nvPr/>
        </p:nvSpPr>
        <p:spPr>
          <a:xfrm>
            <a:off x="0" y="-8708"/>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492137" y="154541"/>
            <a:ext cx="5145005" cy="769441"/>
          </a:xfrm>
          <a:prstGeom prst="rect">
            <a:avLst/>
          </a:prstGeom>
          <a:noFill/>
        </p:spPr>
        <p:txBody>
          <a:bodyPr wrap="square" rtlCol="0">
            <a:spAutoFit/>
          </a:bodyPr>
          <a:lstStyle/>
          <a:p>
            <a:pPr algn="ctr"/>
            <a:r>
              <a:rPr lang="en-US" sz="4400" b="1" dirty="0">
                <a:solidFill>
                  <a:schemeClr val="bg1"/>
                </a:solidFill>
              </a:rPr>
              <a:t>FAMILY ACTIVITY</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3554" y="1233065"/>
            <a:ext cx="12205554" cy="4415183"/>
          </a:xfrm>
          <a:prstGeom prst="rect">
            <a:avLst/>
          </a:prstGeom>
          <a:noFill/>
        </p:spPr>
        <p:txBody>
          <a:bodyPr wrap="square" rtlCol="0">
            <a:spAutoFit/>
          </a:bodyPr>
          <a:lstStyle/>
          <a:p>
            <a:pPr marL="0" marR="0" algn="ctr">
              <a:lnSpc>
                <a:spcPct val="107000"/>
              </a:lnSpc>
              <a:spcBef>
                <a:spcPts val="0"/>
              </a:spcBef>
              <a:spcAft>
                <a:spcPts val="80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Is My Life in God’s Order of Love?</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Through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the Stories of Creation, we have learned that God is a God of order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order brings us peace, joy and harmony! </a:t>
            </a: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We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find God’s order everywhere, in nature, the universe, seasons, etc… </a:t>
            </a: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Because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we are God’s children created in His image, we need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                                                      God’s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order of Love in our lives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 to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be happy.                               </a:t>
            </a:r>
          </a:p>
          <a:p>
            <a:pPr algn="ct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This especially applies to how each one of us lives.</a:t>
            </a:r>
            <a:endParaRPr lang="en-US" sz="3200" dirty="0"/>
          </a:p>
        </p:txBody>
      </p:sp>
    </p:spTree>
    <p:extLst>
      <p:ext uri="{BB962C8B-B14F-4D97-AF65-F5344CB8AC3E}">
        <p14:creationId xmlns:p14="http://schemas.microsoft.com/office/powerpoint/2010/main" val="377073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030562" y="154541"/>
            <a:ext cx="4130874" cy="769441"/>
          </a:xfrm>
          <a:prstGeom prst="rect">
            <a:avLst/>
          </a:prstGeom>
          <a:noFill/>
        </p:spPr>
        <p:txBody>
          <a:bodyPr wrap="none" rtlCol="0">
            <a:spAutoFit/>
          </a:bodyPr>
          <a:lstStyle/>
          <a:p>
            <a:r>
              <a:rPr lang="en-US" sz="4400" b="1" dirty="0">
                <a:solidFill>
                  <a:schemeClr val="bg1"/>
                </a:solidFill>
              </a:rPr>
              <a:t>FAMILY ACTIVITY</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340178" y="1352667"/>
            <a:ext cx="11511642" cy="5386090"/>
          </a:xfrm>
          <a:prstGeom prst="rect">
            <a:avLst/>
          </a:prstGeom>
          <a:noFill/>
        </p:spPr>
        <p:txBody>
          <a:bodyPr wrap="square" rtlCol="0">
            <a:spAutoFit/>
          </a:bodyPr>
          <a:lstStyle/>
          <a:p>
            <a:pPr algn="ctr"/>
            <a:r>
              <a:rPr lang="en-US" sz="3200" b="1" i="1" dirty="0"/>
              <a:t>Are we choosing to live in God’s order of love? </a:t>
            </a:r>
            <a:endParaRPr lang="en-US" sz="3200" dirty="0"/>
          </a:p>
          <a:p>
            <a:pPr algn="ctr"/>
            <a:endParaRPr lang="en-US" sz="3200" b="1" dirty="0"/>
          </a:p>
          <a:p>
            <a:pPr algn="ctr"/>
            <a:r>
              <a:rPr lang="en-US" sz="3200" dirty="0"/>
              <a:t>On a sheet of paper, write these words and put them in God’s order of Love for your vocation—who you are right now. </a:t>
            </a:r>
            <a:r>
              <a:rPr lang="en-US" sz="3200" dirty="0" smtClean="0"/>
              <a:t>        </a:t>
            </a:r>
          </a:p>
          <a:p>
            <a:pPr algn="ctr"/>
            <a:endParaRPr lang="en-US" sz="3200" dirty="0"/>
          </a:p>
          <a:p>
            <a:pPr algn="ctr"/>
            <a:r>
              <a:rPr lang="en-US" sz="3200" dirty="0" smtClean="0"/>
              <a:t>Prioritize </a:t>
            </a:r>
            <a:r>
              <a:rPr lang="en-US" sz="3200" dirty="0"/>
              <a:t>them by numbering each one to show which should come first, second, third, etc.… </a:t>
            </a:r>
          </a:p>
          <a:p>
            <a:pPr algn="ctr"/>
            <a:endParaRPr lang="en-US" sz="3200" dirty="0"/>
          </a:p>
          <a:p>
            <a:pPr algn="ctr"/>
            <a:r>
              <a:rPr lang="en-US" sz="3200" b="1" dirty="0"/>
              <a:t>Recreation/ Fun/ Spouse/ Children/ Job/ God/ Extended family/ Friends/ Health/ Siblings/ School</a:t>
            </a:r>
            <a:endParaRPr lang="en-US" sz="3200" dirty="0"/>
          </a:p>
          <a:p>
            <a:endParaRPr lang="en-US" sz="2400" dirty="0"/>
          </a:p>
        </p:txBody>
      </p:sp>
      <p:pic>
        <p:nvPicPr>
          <p:cNvPr id="6" name="Picture 5" descr="A hand holding a pencil&#10;&#10;Description automatically generated">
            <a:extLst>
              <a:ext uri="{FF2B5EF4-FFF2-40B4-BE49-F238E27FC236}">
                <a16:creationId xmlns:a16="http://schemas.microsoft.com/office/drawing/2014/main" id="{9391FE0A-CB54-60FF-E6CD-B3D72E77C007}"/>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5717310" y="253321"/>
            <a:ext cx="6474688" cy="6604679"/>
          </a:xfrm>
          <a:prstGeom prst="rect">
            <a:avLst/>
          </a:prstGeom>
        </p:spPr>
      </p:pic>
    </p:spTree>
    <p:extLst>
      <p:ext uri="{BB962C8B-B14F-4D97-AF65-F5344CB8AC3E}">
        <p14:creationId xmlns:p14="http://schemas.microsoft.com/office/powerpoint/2010/main" val="12694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hands holding a bright light">
            <a:extLst>
              <a:ext uri="{FF2B5EF4-FFF2-40B4-BE49-F238E27FC236}">
                <a16:creationId xmlns:a16="http://schemas.microsoft.com/office/drawing/2014/main" id="{3496061F-810F-B043-AC90-27A5079A3D3E}"/>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10886" y="1071562"/>
            <a:ext cx="12202886" cy="5786438"/>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881743" y="1446809"/>
            <a:ext cx="10428514" cy="4893647"/>
          </a:xfrm>
          <a:prstGeom prst="rect">
            <a:avLst/>
          </a:prstGeom>
          <a:noFill/>
        </p:spPr>
        <p:txBody>
          <a:bodyPr wrap="square" rtlCol="0">
            <a:spAutoFit/>
          </a:bodyPr>
          <a:lstStyle/>
          <a:p>
            <a:pPr algn="ctr"/>
            <a:r>
              <a:rPr lang="en-US" sz="3200" b="1" dirty="0"/>
              <a:t>None of us is perfect and from time to time, </a:t>
            </a:r>
            <a:r>
              <a:rPr lang="en-US" sz="3200" b="1" dirty="0" smtClean="0"/>
              <a:t>                         we </a:t>
            </a:r>
            <a:r>
              <a:rPr lang="en-US" sz="3200" b="1" dirty="0"/>
              <a:t>all need to sit with our Lord, look at our </a:t>
            </a:r>
            <a:r>
              <a:rPr lang="en-US" sz="3200" b="1" dirty="0" smtClean="0"/>
              <a:t>lives, </a:t>
            </a:r>
            <a:r>
              <a:rPr lang="en-US" sz="3200" b="1" dirty="0"/>
              <a:t>and ask </a:t>
            </a:r>
            <a:r>
              <a:rPr lang="en-US" sz="3200" b="1" dirty="0" smtClean="0"/>
              <a:t>God </a:t>
            </a:r>
            <a:r>
              <a:rPr lang="en-US" sz="3200" b="1" dirty="0"/>
              <a:t>where He sees it is </a:t>
            </a:r>
            <a:r>
              <a:rPr lang="en-US" sz="3200" b="1" dirty="0" smtClean="0"/>
              <a:t>good, </a:t>
            </a:r>
            <a:r>
              <a:rPr lang="en-US" sz="3200" b="1" dirty="0"/>
              <a:t>and what areas are not according to His will. </a:t>
            </a:r>
          </a:p>
          <a:p>
            <a:pPr algn="ctr"/>
            <a:endParaRPr lang="en-US" sz="3200" dirty="0"/>
          </a:p>
          <a:p>
            <a:pPr algn="ctr"/>
            <a:r>
              <a:rPr lang="en-US" sz="3200" b="1" i="1" dirty="0"/>
              <a:t>Ask yourself if the way you spend your time is in sync with God’s Order of Love on your priority list. </a:t>
            </a:r>
          </a:p>
          <a:p>
            <a:pPr algn="ctr"/>
            <a:endParaRPr lang="en-US" sz="3200" dirty="0"/>
          </a:p>
          <a:p>
            <a:pPr algn="ctr"/>
            <a:r>
              <a:rPr lang="en-US" sz="3200" b="1" i="1" dirty="0"/>
              <a:t>If so, great! If not, what could God be calling you to change?</a:t>
            </a:r>
            <a:endParaRPr lang="en-US" sz="3200" dirty="0"/>
          </a:p>
          <a:p>
            <a:endParaRPr lang="en-US" sz="2400" dirty="0"/>
          </a:p>
        </p:txBody>
      </p:sp>
      <p:sp>
        <p:nvSpPr>
          <p:cNvPr id="3" name="TextBox 2">
            <a:extLst>
              <a:ext uri="{FF2B5EF4-FFF2-40B4-BE49-F238E27FC236}">
                <a16:creationId xmlns:a16="http://schemas.microsoft.com/office/drawing/2014/main" id="{993BD825-3BF4-C1BC-2987-CFAF8B62CE03}"/>
              </a:ext>
            </a:extLst>
          </p:cNvPr>
          <p:cNvSpPr txBox="1"/>
          <p:nvPr/>
        </p:nvSpPr>
        <p:spPr>
          <a:xfrm>
            <a:off x="4030562" y="154541"/>
            <a:ext cx="4130874" cy="769441"/>
          </a:xfrm>
          <a:prstGeom prst="rect">
            <a:avLst/>
          </a:prstGeom>
          <a:noFill/>
        </p:spPr>
        <p:txBody>
          <a:bodyPr wrap="none" rtlCol="0">
            <a:spAutoFit/>
          </a:bodyPr>
          <a:lstStyle/>
          <a:p>
            <a:r>
              <a:rPr lang="en-US" sz="4400" b="1" dirty="0">
                <a:solidFill>
                  <a:schemeClr val="bg1"/>
                </a:solidFill>
              </a:rPr>
              <a:t>FAMILY ACTIVITY</a:t>
            </a:r>
            <a:endParaRPr lang="es-MX" sz="4400" b="1" dirty="0">
              <a:solidFill>
                <a:schemeClr val="bg1"/>
              </a:solidFill>
            </a:endParaRPr>
          </a:p>
        </p:txBody>
      </p:sp>
    </p:spTree>
    <p:extLst>
      <p:ext uri="{BB962C8B-B14F-4D97-AF65-F5344CB8AC3E}">
        <p14:creationId xmlns:p14="http://schemas.microsoft.com/office/powerpoint/2010/main" val="27595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080DA8-CDF2-8124-CF72-FF55DB7EBFDA}"/>
              </a:ext>
            </a:extLst>
          </p:cNvPr>
          <p:cNvSpPr txBox="1"/>
          <p:nvPr/>
        </p:nvSpPr>
        <p:spPr>
          <a:xfrm>
            <a:off x="1254576" y="154541"/>
            <a:ext cx="9682843" cy="769441"/>
          </a:xfrm>
          <a:prstGeom prst="rect">
            <a:avLst/>
          </a:prstGeom>
          <a:noFill/>
        </p:spPr>
        <p:txBody>
          <a:bodyPr wrap="square" rtlCol="0">
            <a:spAutoFit/>
          </a:bodyPr>
          <a:lstStyle/>
          <a:p>
            <a:r>
              <a:rPr lang="en-US" sz="4400" b="1" dirty="0">
                <a:solidFill>
                  <a:schemeClr val="bg1"/>
                </a:solidFill>
              </a:rPr>
              <a:t>FAMILY SHARING/All Souls Day Activity</a:t>
            </a:r>
            <a:endParaRPr lang="es-MX" sz="4400" b="1" dirty="0">
              <a:solidFill>
                <a:schemeClr val="bg1"/>
              </a:solidFill>
            </a:endParaRPr>
          </a:p>
        </p:txBody>
      </p:sp>
      <p:pic>
        <p:nvPicPr>
          <p:cNvPr id="7" name="Picture 6" descr="Several white candles with a cross on them&#10;&#10;Description automatically generated">
            <a:extLst>
              <a:ext uri="{FF2B5EF4-FFF2-40B4-BE49-F238E27FC236}">
                <a16:creationId xmlns:a16="http://schemas.microsoft.com/office/drawing/2014/main" id="{2866CB94-1AF2-4E8C-F703-D79B5D7CF8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7631" y="1265722"/>
            <a:ext cx="4550616" cy="4479791"/>
          </a:xfrm>
          <a:prstGeom prst="rect">
            <a:avLst/>
          </a:prstGeom>
        </p:spPr>
      </p:pic>
      <p:pic>
        <p:nvPicPr>
          <p:cNvPr id="12" name="Picture 11" descr="Two candles in a glass holder&#10;&#10;Description automatically generated">
            <a:extLst>
              <a:ext uri="{FF2B5EF4-FFF2-40B4-BE49-F238E27FC236}">
                <a16:creationId xmlns:a16="http://schemas.microsoft.com/office/drawing/2014/main" id="{CFA44310-3BA8-B487-7186-8506E0B4D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09429" y="923981"/>
            <a:ext cx="4243621" cy="4777059"/>
          </a:xfrm>
          <a:prstGeom prst="rect">
            <a:avLst/>
          </a:prstGeom>
        </p:spPr>
      </p:pic>
    </p:spTree>
    <p:extLst>
      <p:ext uri="{BB962C8B-B14F-4D97-AF65-F5344CB8AC3E}">
        <p14:creationId xmlns:p14="http://schemas.microsoft.com/office/powerpoint/2010/main" val="243398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atue of a person holding a child and a cross&#10;&#10;Description automatically generated">
            <a:extLst>
              <a:ext uri="{FF2B5EF4-FFF2-40B4-BE49-F238E27FC236}">
                <a16:creationId xmlns:a16="http://schemas.microsoft.com/office/drawing/2014/main" id="{5C1EDC73-9765-3694-1408-CB9F552B6E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0"/>
            <a:ext cx="8471962" cy="6858000"/>
          </a:xfrm>
          <a:prstGeom prst="rect">
            <a:avLst/>
          </a:prstGeom>
        </p:spPr>
      </p:pic>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AC3287-4135-516E-3C31-54889FD3F0D8}"/>
              </a:ext>
            </a:extLst>
          </p:cNvPr>
          <p:cNvSpPr txBox="1"/>
          <p:nvPr/>
        </p:nvSpPr>
        <p:spPr>
          <a:xfrm>
            <a:off x="6308436" y="274781"/>
            <a:ext cx="5571836" cy="6308437"/>
          </a:xfrm>
          <a:prstGeom prst="rect">
            <a:avLst/>
          </a:prstGeom>
        </p:spPr>
        <p:txBody>
          <a:bodyPr vert="horz" lIns="91440" tIns="45720" rIns="91440" bIns="45720" rtlCol="0">
            <a:normAutofit fontScale="92500" lnSpcReduction="10000"/>
          </a:bodyPr>
          <a:lstStyle/>
          <a:p>
            <a:pPr marR="0" algn="ctr">
              <a:lnSpc>
                <a:spcPct val="90000"/>
              </a:lnSpc>
              <a:spcBef>
                <a:spcPts val="0"/>
              </a:spcBef>
              <a:spcAft>
                <a:spcPts val="800"/>
              </a:spcAft>
            </a:pPr>
            <a:r>
              <a:rPr lang="en-US" sz="3000" dirty="0">
                <a:effectLst/>
              </a:rPr>
              <a:t>All Souls Novena to St. Joseph</a:t>
            </a:r>
          </a:p>
          <a:p>
            <a:pPr marR="0" algn="ctr">
              <a:lnSpc>
                <a:spcPct val="90000"/>
              </a:lnSpc>
              <a:spcBef>
                <a:spcPts val="0"/>
              </a:spcBef>
              <a:spcAft>
                <a:spcPts val="0"/>
              </a:spcAft>
            </a:pPr>
            <a:r>
              <a:rPr lang="en-US" sz="2400" dirty="0">
                <a:solidFill>
                  <a:schemeClr val="accent4">
                    <a:lumMod val="50000"/>
                  </a:schemeClr>
                </a:solidFill>
                <a:effectLst/>
              </a:rPr>
              <a:t> O Lord God, </a:t>
            </a:r>
          </a:p>
          <a:p>
            <a:pPr marR="0" algn="ctr">
              <a:lnSpc>
                <a:spcPct val="90000"/>
              </a:lnSpc>
              <a:spcBef>
                <a:spcPts val="0"/>
              </a:spcBef>
              <a:spcAft>
                <a:spcPts val="0"/>
              </a:spcAft>
            </a:pPr>
            <a:r>
              <a:rPr lang="en-US" sz="2400" dirty="0">
                <a:solidFill>
                  <a:schemeClr val="accent4">
                    <a:lumMod val="50000"/>
                  </a:schemeClr>
                </a:solidFill>
                <a:effectLst/>
              </a:rPr>
              <a:t>by the Precious Blood which Jesus, </a:t>
            </a:r>
          </a:p>
          <a:p>
            <a:pPr marR="0" algn="ctr">
              <a:lnSpc>
                <a:spcPct val="90000"/>
              </a:lnSpc>
              <a:spcBef>
                <a:spcPts val="0"/>
              </a:spcBef>
              <a:spcAft>
                <a:spcPts val="0"/>
              </a:spcAft>
            </a:pPr>
            <a:r>
              <a:rPr lang="en-US" sz="2400" dirty="0">
                <a:solidFill>
                  <a:schemeClr val="accent4">
                    <a:lumMod val="50000"/>
                  </a:schemeClr>
                </a:solidFill>
                <a:effectLst/>
              </a:rPr>
              <a:t>Your divine Son, </a:t>
            </a:r>
          </a:p>
          <a:p>
            <a:pPr marR="0" algn="ctr">
              <a:lnSpc>
                <a:spcPct val="90000"/>
              </a:lnSpc>
              <a:spcBef>
                <a:spcPts val="0"/>
              </a:spcBef>
              <a:spcAft>
                <a:spcPts val="0"/>
              </a:spcAft>
            </a:pPr>
            <a:r>
              <a:rPr lang="en-US" sz="2400" dirty="0">
                <a:solidFill>
                  <a:schemeClr val="accent4">
                    <a:lumMod val="50000"/>
                  </a:schemeClr>
                </a:solidFill>
                <a:effectLst/>
              </a:rPr>
              <a:t>shed upon the Cross this day, </a:t>
            </a:r>
          </a:p>
          <a:p>
            <a:pPr marR="0" algn="ctr">
              <a:lnSpc>
                <a:spcPct val="90000"/>
              </a:lnSpc>
              <a:spcBef>
                <a:spcPts val="0"/>
              </a:spcBef>
              <a:spcAft>
                <a:spcPts val="0"/>
              </a:spcAft>
            </a:pPr>
            <a:r>
              <a:rPr lang="en-US" sz="2400" dirty="0">
                <a:solidFill>
                  <a:schemeClr val="accent4">
                    <a:lumMod val="50000"/>
                  </a:schemeClr>
                </a:solidFill>
                <a:effectLst/>
              </a:rPr>
              <a:t>deliver the souls in Purgatory, </a:t>
            </a:r>
          </a:p>
          <a:p>
            <a:pPr marR="0" algn="ctr">
              <a:lnSpc>
                <a:spcPct val="90000"/>
              </a:lnSpc>
              <a:spcBef>
                <a:spcPts val="0"/>
              </a:spcBef>
              <a:spcAft>
                <a:spcPts val="0"/>
              </a:spcAft>
            </a:pPr>
            <a:r>
              <a:rPr lang="en-US" sz="2400" dirty="0">
                <a:solidFill>
                  <a:schemeClr val="accent4">
                    <a:lumMod val="50000"/>
                  </a:schemeClr>
                </a:solidFill>
                <a:effectLst/>
              </a:rPr>
              <a:t>particularly those souls nearest to me and for whom I should pray, </a:t>
            </a:r>
          </a:p>
          <a:p>
            <a:pPr marR="0" algn="ctr">
              <a:lnSpc>
                <a:spcPct val="90000"/>
              </a:lnSpc>
              <a:spcBef>
                <a:spcPts val="0"/>
              </a:spcBef>
              <a:spcAft>
                <a:spcPts val="0"/>
              </a:spcAft>
            </a:pPr>
            <a:r>
              <a:rPr lang="en-US" sz="2400" dirty="0">
                <a:solidFill>
                  <a:schemeClr val="accent4">
                    <a:lumMod val="50000"/>
                  </a:schemeClr>
                </a:solidFill>
                <a:effectLst/>
              </a:rPr>
              <a:t>that they may come quickly into Your glory to praise and bless You forever. </a:t>
            </a:r>
          </a:p>
          <a:p>
            <a:pPr marR="0" algn="ctr">
              <a:lnSpc>
                <a:spcPct val="90000"/>
              </a:lnSpc>
              <a:spcBef>
                <a:spcPts val="0"/>
              </a:spcBef>
              <a:spcAft>
                <a:spcPts val="0"/>
              </a:spcAft>
            </a:pPr>
            <a:endParaRPr lang="en-US" sz="2400" dirty="0">
              <a:solidFill>
                <a:schemeClr val="accent4">
                  <a:lumMod val="50000"/>
                </a:schemeClr>
              </a:solidFill>
              <a:effectLst/>
            </a:endParaRPr>
          </a:p>
          <a:p>
            <a:pPr marR="0" algn="ctr">
              <a:lnSpc>
                <a:spcPct val="90000"/>
              </a:lnSpc>
              <a:spcBef>
                <a:spcPts val="0"/>
              </a:spcBef>
              <a:spcAft>
                <a:spcPts val="0"/>
              </a:spcAft>
            </a:pPr>
            <a:r>
              <a:rPr lang="en-US" sz="2400" dirty="0">
                <a:solidFill>
                  <a:schemeClr val="accent4">
                    <a:lumMod val="50000"/>
                  </a:schemeClr>
                </a:solidFill>
                <a:effectLst/>
              </a:rPr>
              <a:t>Our Father . . ., Hail, Mary . . ., </a:t>
            </a:r>
          </a:p>
          <a:p>
            <a:pPr marR="0" algn="ctr">
              <a:lnSpc>
                <a:spcPct val="90000"/>
              </a:lnSpc>
              <a:spcBef>
                <a:spcPts val="0"/>
              </a:spcBef>
              <a:spcAft>
                <a:spcPts val="0"/>
              </a:spcAft>
            </a:pPr>
            <a:endParaRPr lang="en-US" sz="2400" dirty="0">
              <a:solidFill>
                <a:schemeClr val="accent4">
                  <a:lumMod val="50000"/>
                </a:schemeClr>
              </a:solidFill>
              <a:effectLst/>
            </a:endParaRPr>
          </a:p>
          <a:p>
            <a:pPr marR="0" algn="ctr">
              <a:lnSpc>
                <a:spcPct val="90000"/>
              </a:lnSpc>
              <a:spcBef>
                <a:spcPts val="0"/>
              </a:spcBef>
              <a:spcAft>
                <a:spcPts val="0"/>
              </a:spcAft>
            </a:pPr>
            <a:r>
              <a:rPr lang="en-US" sz="2400" dirty="0">
                <a:solidFill>
                  <a:schemeClr val="accent4">
                    <a:lumMod val="50000"/>
                  </a:schemeClr>
                </a:solidFill>
                <a:effectLst/>
              </a:rPr>
              <a:t>Eternal rest grant to them, O Lord. </a:t>
            </a:r>
          </a:p>
          <a:p>
            <a:pPr marR="0" algn="ctr">
              <a:lnSpc>
                <a:spcPct val="90000"/>
              </a:lnSpc>
              <a:spcBef>
                <a:spcPts val="0"/>
              </a:spcBef>
              <a:spcAft>
                <a:spcPts val="0"/>
              </a:spcAft>
            </a:pPr>
            <a:r>
              <a:rPr lang="en-US" sz="2400" dirty="0">
                <a:solidFill>
                  <a:schemeClr val="accent4">
                    <a:lumMod val="50000"/>
                  </a:schemeClr>
                </a:solidFill>
                <a:effectLst/>
              </a:rPr>
              <a:t>And let perpetual light shine upon them. </a:t>
            </a:r>
          </a:p>
          <a:p>
            <a:pPr marR="0" algn="ctr">
              <a:lnSpc>
                <a:spcPct val="90000"/>
              </a:lnSpc>
              <a:spcBef>
                <a:spcPts val="0"/>
              </a:spcBef>
              <a:spcAft>
                <a:spcPts val="0"/>
              </a:spcAft>
            </a:pPr>
            <a:r>
              <a:rPr lang="en-US" sz="2400" dirty="0">
                <a:solidFill>
                  <a:schemeClr val="accent4">
                    <a:lumMod val="50000"/>
                  </a:schemeClr>
                </a:solidFill>
                <a:effectLst/>
              </a:rPr>
              <a:t>May their souls and the souls </a:t>
            </a:r>
          </a:p>
          <a:p>
            <a:pPr marR="0" algn="ctr">
              <a:lnSpc>
                <a:spcPct val="90000"/>
              </a:lnSpc>
              <a:spcBef>
                <a:spcPts val="0"/>
              </a:spcBef>
              <a:spcAft>
                <a:spcPts val="0"/>
              </a:spcAft>
            </a:pPr>
            <a:r>
              <a:rPr lang="en-US" sz="2400" dirty="0">
                <a:solidFill>
                  <a:schemeClr val="accent4">
                    <a:lumMod val="50000"/>
                  </a:schemeClr>
                </a:solidFill>
                <a:effectLst/>
              </a:rPr>
              <a:t>of all the faithful departed, </a:t>
            </a:r>
          </a:p>
          <a:p>
            <a:pPr marR="0" algn="ctr">
              <a:lnSpc>
                <a:spcPct val="90000"/>
              </a:lnSpc>
              <a:spcBef>
                <a:spcPts val="0"/>
              </a:spcBef>
              <a:spcAft>
                <a:spcPts val="0"/>
              </a:spcAft>
            </a:pPr>
            <a:r>
              <a:rPr lang="en-US" sz="2400" dirty="0">
                <a:solidFill>
                  <a:schemeClr val="accent4">
                    <a:lumMod val="50000"/>
                  </a:schemeClr>
                </a:solidFill>
                <a:effectLst/>
              </a:rPr>
              <a:t>through the mercy of God, rest in peace. </a:t>
            </a:r>
          </a:p>
          <a:p>
            <a:pPr marR="0" algn="ctr">
              <a:lnSpc>
                <a:spcPct val="90000"/>
              </a:lnSpc>
              <a:spcBef>
                <a:spcPts val="0"/>
              </a:spcBef>
              <a:spcAft>
                <a:spcPts val="0"/>
              </a:spcAft>
            </a:pPr>
            <a:endParaRPr lang="en-US" sz="2400" dirty="0">
              <a:solidFill>
                <a:schemeClr val="accent4">
                  <a:lumMod val="50000"/>
                </a:schemeClr>
              </a:solidFill>
              <a:effectLst/>
            </a:endParaRPr>
          </a:p>
          <a:p>
            <a:pPr marR="0" algn="ctr">
              <a:lnSpc>
                <a:spcPct val="90000"/>
              </a:lnSpc>
              <a:spcBef>
                <a:spcPts val="0"/>
              </a:spcBef>
              <a:spcAft>
                <a:spcPts val="0"/>
              </a:spcAft>
            </a:pPr>
            <a:r>
              <a:rPr lang="en-US" sz="2400" dirty="0">
                <a:solidFill>
                  <a:schemeClr val="accent4">
                    <a:lumMod val="50000"/>
                  </a:schemeClr>
                </a:solidFill>
                <a:effectLst/>
              </a:rPr>
              <a:t>St. Joseph, patron of the dying and of the universal Church, pray for us</a:t>
            </a:r>
            <a:r>
              <a:rPr lang="en-US" sz="2400" dirty="0" smtClean="0">
                <a:solidFill>
                  <a:schemeClr val="accent4">
                    <a:lumMod val="50000"/>
                  </a:schemeClr>
                </a:solidFill>
                <a:effectLst/>
              </a:rPr>
              <a:t>. Amen.</a:t>
            </a:r>
            <a:endParaRPr lang="en-US" sz="2400" dirty="0">
              <a:solidFill>
                <a:schemeClr val="accent4">
                  <a:lumMod val="50000"/>
                </a:schemeClr>
              </a:solidFill>
              <a:effectLst/>
            </a:endParaRPr>
          </a:p>
        </p:txBody>
      </p:sp>
    </p:spTree>
    <p:extLst>
      <p:ext uri="{BB962C8B-B14F-4D97-AF65-F5344CB8AC3E}">
        <p14:creationId xmlns:p14="http://schemas.microsoft.com/office/powerpoint/2010/main" val="317554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064" y="1306243"/>
            <a:ext cx="6027938"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cap="all" baseline="30000" dirty="0">
                <a:solidFill>
                  <a:schemeClr val="bg1"/>
                </a:solidFill>
                <a:latin typeface="Antenna Black" panose="02000505000000020004" pitchFamily="2" charset="0"/>
              </a:rPr>
              <a:t>Opening Prayer</a:t>
            </a:r>
            <a:endParaRPr lang="en-US" sz="5400" cap="all" baseline="30000" dirty="0">
              <a:solidFill>
                <a:schemeClr val="bg1"/>
              </a:solidFill>
              <a:latin typeface="Antenna Black" panose="02000505000000020004" pitchFamily="2" charset="0"/>
            </a:endParaRPr>
          </a:p>
        </p:txBody>
      </p:sp>
      <p:pic>
        <p:nvPicPr>
          <p:cNvPr id="4" name="Picture 3" descr="A close-up of a person's face&#10;&#10;Description automatically generated">
            <a:extLst>
              <a:ext uri="{FF2B5EF4-FFF2-40B4-BE49-F238E27FC236}">
                <a16:creationId xmlns:a16="http://schemas.microsoft.com/office/drawing/2014/main" id="{D167DD7C-02A5-C69C-EEF7-168AE8FE10B2}"/>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628540" y="1118822"/>
            <a:ext cx="5140243" cy="5698880"/>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446550"/>
          </a:xfrm>
          <a:prstGeom prst="rect">
            <a:avLst/>
          </a:prstGeom>
          <a:noFill/>
        </p:spPr>
        <p:txBody>
          <a:bodyPr wrap="square" rtlCol="0">
            <a:spAutoFit/>
          </a:bodyPr>
          <a:lstStyle/>
          <a:p>
            <a:pPr algn="ctr"/>
            <a:endParaRPr lang="en-US" sz="4000" dirty="0"/>
          </a:p>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dirty="0">
                <a:effectLst/>
                <a:latin typeface="Calibri" panose="020F0502020204030204" pitchFamily="34" charset="0"/>
                <a:ea typeface="Calibri" panose="020F0502020204030204" pitchFamily="34" charset="0"/>
                <a:cs typeface="Times New Roman" panose="02020603050405020304" pitchFamily="18" charset="0"/>
              </a:rPr>
              <a:t>Creation Charades</a:t>
            </a:r>
            <a:endParaRPr lang="en-US" sz="4800"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386862" y="1981200"/>
            <a:ext cx="6072043" cy="4334328"/>
          </a:xfrm>
          <a:prstGeom prst="rect">
            <a:avLst/>
          </a:prstGeom>
          <a:noFill/>
        </p:spPr>
        <p:txBody>
          <a:bodyPr wrap="square" rtlCol="0">
            <a:spAutoFit/>
          </a:bodyPr>
          <a:lstStyle/>
          <a:p>
            <a:pPr marL="514350" marR="0" indent="-51435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On pieces of paper, write words that are related to the Story of Creation that we have been reading in the Bible</a:t>
            </a:r>
            <a:r>
              <a:rPr lang="en-US" sz="2400" dirty="0" smtClean="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such as: water, plants, stars, sun, moon, man, woman, etc.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Put them in a hat.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Family members take turns drawing a word and acting it out without speaking.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rPr>
              <a:t>The rest of the family guesses what he/she is trying to convey.</a:t>
            </a:r>
            <a:endParaRPr lang="en-US" sz="3600" dirty="0"/>
          </a:p>
        </p:txBody>
      </p:sp>
      <p:pic>
        <p:nvPicPr>
          <p:cNvPr id="6" name="Picture 5" descr="A group of children standing around a person&#10;&#10;Description automatically generated">
            <a:extLst>
              <a:ext uri="{FF2B5EF4-FFF2-40B4-BE49-F238E27FC236}">
                <a16:creationId xmlns:a16="http://schemas.microsoft.com/office/drawing/2014/main" id="{E366958B-F1B6-94DF-4A81-8150B6109267}"/>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723052" y="2157048"/>
            <a:ext cx="5468948" cy="4375158"/>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nting of two kings holding a globe&#10;&#10;Description automatically generated">
            <a:extLst>
              <a:ext uri="{FF2B5EF4-FFF2-40B4-BE49-F238E27FC236}">
                <a16:creationId xmlns:a16="http://schemas.microsoft.com/office/drawing/2014/main" id="{0979C2B1-7AFB-1327-FF03-4C7BD75BEF9B}"/>
              </a:ext>
            </a:extLst>
          </p:cNvPr>
          <p:cNvPicPr>
            <a:picLocks noChangeAspect="1"/>
          </p:cNvPicPr>
          <p:nvPr/>
        </p:nvPicPr>
        <p:blipFill rotWithShape="1">
          <a:blip r:embed="rId2" cstate="email">
            <a:alphaModFix amt="2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xmlns="" r:id="rId4"/>
              </a:ext>
            </a:extLst>
          </a:blip>
          <a:srcRect/>
          <a:stretch/>
        </p:blipFill>
        <p:spPr>
          <a:xfrm>
            <a:off x="-29946" y="445477"/>
            <a:ext cx="12221946" cy="641252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75846" y="1416415"/>
            <a:ext cx="11662368" cy="5442516"/>
          </a:xfrm>
          <a:prstGeom prst="rect">
            <a:avLst/>
          </a:prstGeom>
          <a:noFill/>
        </p:spPr>
        <p:txBody>
          <a:bodyPr wrap="square" rtlCol="0">
            <a:spAutoFit/>
          </a:bodyPr>
          <a:lstStyle/>
          <a:p>
            <a:pPr marL="0" marR="0" algn="ctr">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Book of Genesis teaches us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that,                                                                </a:t>
            </a:r>
            <a:r>
              <a:rPr lang="en-US" sz="3000" i="1"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“in the beginning God created the heavens and the earth” </a:t>
            </a:r>
            <a:r>
              <a:rPr lang="en-US" sz="3000" i="1" dirty="0" smtClean="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in </a:t>
            </a:r>
            <a:r>
              <a:rPr lang="en-US" sz="3000" dirty="0">
                <a:effectLst/>
                <a:latin typeface="Calibri" panose="020F0502020204030204" pitchFamily="34" charset="0"/>
                <a:ea typeface="Calibri" panose="020F0502020204030204" pitchFamily="34" charset="0"/>
                <a:cs typeface="Times New Roman" panose="02020603050405020304" pitchFamily="18" charset="0"/>
              </a:rPr>
              <a:t>a beautiful and orderly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way, to </a:t>
            </a:r>
            <a:r>
              <a:rPr lang="en-US" sz="3000" dirty="0">
                <a:effectLst/>
                <a:latin typeface="Calibri" panose="020F0502020204030204" pitchFamily="34" charset="0"/>
                <a:ea typeface="Calibri" panose="020F0502020204030204" pitchFamily="34" charset="0"/>
                <a:cs typeface="Times New Roman" panose="02020603050405020304" pitchFamily="18" charset="0"/>
              </a:rPr>
              <a:t>make it fit for us to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live.  </a:t>
            </a:r>
          </a:p>
          <a:p>
            <a:pPr marL="0" marR="0" algn="ctr">
              <a:lnSpc>
                <a:spcPct val="107000"/>
              </a:lnSpc>
              <a:spcBef>
                <a:spcPts val="0"/>
              </a:spcBef>
              <a:spcAft>
                <a:spcPts val="80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God is a God of order, and God’s order brings us peace, joy and harmony. </a:t>
            </a:r>
            <a:endParaRPr lang="en-US"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He knew His children would need order to live on the earth,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                       to </a:t>
            </a:r>
            <a:r>
              <a:rPr lang="en-US" sz="3000" dirty="0">
                <a:effectLst/>
                <a:latin typeface="Calibri" panose="020F0502020204030204" pitchFamily="34" charset="0"/>
                <a:ea typeface="Calibri" panose="020F0502020204030204" pitchFamily="34" charset="0"/>
                <a:cs typeface="Times New Roman" panose="02020603050405020304" pitchFamily="18" charset="0"/>
              </a:rPr>
              <a:t>thrive, to be healthy and grow. </a:t>
            </a:r>
            <a:r>
              <a:rPr lang="en-US" sz="30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en-US" sz="3000" dirty="0">
                <a:effectLst/>
                <a:latin typeface="Calibri" panose="020F0502020204030204" pitchFamily="34" charset="0"/>
                <a:ea typeface="Calibri" panose="020F0502020204030204" pitchFamily="34" charset="0"/>
                <a:cs typeface="Times New Roman" panose="02020603050405020304" pitchFamily="18" charset="0"/>
              </a:rPr>
              <a:t>the Story of Creation, we see God creating order in the natural world as He was preparing the earth to become our home.</a:t>
            </a:r>
          </a:p>
        </p:txBody>
      </p:sp>
      <p:sp>
        <p:nvSpPr>
          <p:cNvPr id="5" name="TextBox 4">
            <a:extLst>
              <a:ext uri="{FF2B5EF4-FFF2-40B4-BE49-F238E27FC236}">
                <a16:creationId xmlns:a16="http://schemas.microsoft.com/office/drawing/2014/main" id="{AF16251A-82EA-7F9A-BC2F-7C7EAFD24592}"/>
              </a:ext>
            </a:extLst>
          </p:cNvPr>
          <p:cNvSpPr txBox="1"/>
          <p:nvPr/>
        </p:nvSpPr>
        <p:spPr>
          <a:xfrm>
            <a:off x="4899647" y="107586"/>
            <a:ext cx="2177199" cy="769441"/>
          </a:xfrm>
          <a:prstGeom prst="rect">
            <a:avLst/>
          </a:prstGeom>
          <a:noFill/>
        </p:spPr>
        <p:txBody>
          <a:bodyPr wrap="none" rtlCol="0">
            <a:spAutoFit/>
          </a:bodyPr>
          <a:lstStyle/>
          <a:p>
            <a:r>
              <a:rPr lang="en-US" sz="4400" dirty="0"/>
              <a:t> </a:t>
            </a:r>
            <a:r>
              <a:rPr lang="en-US" sz="4400" b="1" dirty="0">
                <a:solidFill>
                  <a:schemeClr val="bg1"/>
                </a:solidFill>
              </a:rPr>
              <a:t>REVIEW</a:t>
            </a:r>
            <a:endParaRPr lang="es-MX" sz="4400" b="1"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43760" y="-83299"/>
            <a:ext cx="10473508" cy="1015663"/>
          </a:xfrm>
          <a:prstGeom prst="rect">
            <a:avLst/>
          </a:prstGeom>
          <a:noFill/>
        </p:spPr>
        <p:txBody>
          <a:bodyPr wrap="none" rtlCol="0">
            <a:spAutoFit/>
          </a:bodyPr>
          <a:lstStyle/>
          <a:p>
            <a:r>
              <a:rPr lang="en-US" sz="6000" dirty="0">
                <a:solidFill>
                  <a:schemeClr val="bg1"/>
                </a:solidFill>
              </a:rPr>
              <a:t> </a:t>
            </a: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DOES IT MEAN TO BE HUMAN? | CATHOLIC CENTRAL</a:t>
            </a:r>
            <a:endParaRPr lang="es-MX" sz="6000" b="1" dirty="0">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3673806" y="6389271"/>
            <a:ext cx="5061979" cy="665695"/>
          </a:xfrm>
          <a:prstGeom prst="rect">
            <a:avLst/>
          </a:prstGeom>
          <a:noFill/>
        </p:spPr>
        <p:txBody>
          <a:bodyPr wrap="square" rtlCol="0">
            <a:spAutoFit/>
          </a:bodyPr>
          <a:lstStyle/>
          <a:p>
            <a:pPr marL="0" marR="0">
              <a:lnSpc>
                <a:spcPct val="107000"/>
              </a:lnSpc>
              <a:spcBef>
                <a:spcPts val="0"/>
              </a:spcBef>
              <a:spcAft>
                <a:spcPts val="0"/>
              </a:spcAft>
            </a:pPr>
            <a:r>
              <a:rPr lang="en-US" sz="1800" b="1" u="sng"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hlinkClick r:id="rId3"/>
              </a:rPr>
              <a:t>https://www.youtube.com/watch?v=1oYUxyNLjX4</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Online Media 1" title="What Does it Mean to be Human? | Catholic Central Clip">
            <a:hlinkClick r:id="" action="ppaction://media"/>
            <a:extLst>
              <a:ext uri="{FF2B5EF4-FFF2-40B4-BE49-F238E27FC236}">
                <a16:creationId xmlns:a16="http://schemas.microsoft.com/office/drawing/2014/main" id="{D1D9D3D3-A1AF-7C74-A94D-5DD05032181C}"/>
              </a:ext>
            </a:extLst>
          </p:cNvPr>
          <p:cNvPicPr>
            <a:picLocks noRot="1" noChangeAspect="1"/>
          </p:cNvPicPr>
          <p:nvPr>
            <a:videoFile r:link="rId1"/>
          </p:nvPr>
        </p:nvPicPr>
        <p:blipFill>
          <a:blip r:embed="rId4"/>
          <a:stretch>
            <a:fillRect/>
          </a:stretch>
        </p:blipFill>
        <p:spPr>
          <a:xfrm>
            <a:off x="1967036" y="1341436"/>
            <a:ext cx="8475517" cy="4784923"/>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881962" y="96470"/>
            <a:ext cx="4428072" cy="769441"/>
          </a:xfrm>
          <a:prstGeom prst="rect">
            <a:avLst/>
          </a:prstGeom>
          <a:noFill/>
        </p:spPr>
        <p:txBody>
          <a:bodyPr wrap="none" rtlCol="0">
            <a:spAutoFit/>
          </a:bodyPr>
          <a:lstStyle/>
          <a:p>
            <a:r>
              <a:rPr lang="en-US" sz="4400" dirty="0"/>
              <a:t> </a:t>
            </a:r>
            <a:r>
              <a:rPr lang="en-US" sz="4400" b="1" dirty="0">
                <a:solidFill>
                  <a:schemeClr val="bg1"/>
                </a:solidFill>
              </a:rPr>
              <a:t>FAMILY SHARING</a:t>
            </a:r>
            <a:endParaRPr lang="es-MX" sz="4400" b="1" dirty="0">
              <a:solidFill>
                <a:schemeClr val="bg1"/>
              </a:solidFill>
            </a:endParaRPr>
          </a:p>
        </p:txBody>
      </p:sp>
      <p:sp>
        <p:nvSpPr>
          <p:cNvPr id="2" name="TextBox 1"/>
          <p:cNvSpPr txBox="1"/>
          <p:nvPr/>
        </p:nvSpPr>
        <p:spPr>
          <a:xfrm>
            <a:off x="452846" y="1174994"/>
            <a:ext cx="6635932" cy="4834785"/>
          </a:xfrm>
          <a:prstGeom prst="rect">
            <a:avLst/>
          </a:prstGeom>
          <a:noFill/>
        </p:spPr>
        <p:txBody>
          <a:bodyPr wrap="square" rtlCol="0">
            <a:spAutoFit/>
          </a:bodyPr>
          <a:lstStyle/>
          <a:p>
            <a:pPr marL="0" marR="0" algn="ctr">
              <a:lnSpc>
                <a:spcPct val="107000"/>
              </a:lnSpc>
              <a:spcBef>
                <a:spcPts val="0"/>
              </a:spcBef>
              <a:spcAft>
                <a:spcPts val="0"/>
              </a:spcAft>
            </a:pPr>
            <a:endParaRPr lang="en-US" sz="3200" kern="1800" dirty="0" smtClean="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3200" kern="1800" dirty="0" smtClean="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t>
            </a:r>
            <a:r>
              <a:rPr lang="en-US" sz="3200" kern="1800" dirty="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our last Families Forming Disciples gathering, we read </a:t>
            </a:r>
            <a:endParaRPr lang="en-US" sz="3200" kern="1800" dirty="0" smtClean="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3200" kern="1800" dirty="0" smtClean="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Genesis </a:t>
            </a:r>
            <a:r>
              <a:rPr lang="en-US" sz="3200" kern="1800"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1-2:4</a:t>
            </a:r>
            <a:r>
              <a:rPr lang="en-US" sz="3200" kern="1800" dirty="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en-US" sz="3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kern="1800" dirty="0">
                <a:solidFill>
                  <a:srgbClr val="0F0F0F"/>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t</a:t>
            </a:r>
            <a:r>
              <a:rPr lang="en-US" sz="3200" kern="1800" dirty="0" smtClean="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he </a:t>
            </a:r>
          </a:p>
          <a:p>
            <a:pPr marL="0" marR="0" algn="ctr">
              <a:lnSpc>
                <a:spcPct val="107000"/>
              </a:lnSpc>
              <a:spcBef>
                <a:spcPts val="0"/>
              </a:spcBef>
              <a:spcAft>
                <a:spcPts val="0"/>
              </a:spcAft>
            </a:pPr>
            <a:r>
              <a:rPr lang="en-US" sz="3200" b="1" kern="1800" dirty="0" smtClean="0">
                <a:solidFill>
                  <a:srgbClr val="FF505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First </a:t>
            </a:r>
            <a:r>
              <a:rPr lang="en-US" sz="3200" b="1" kern="1800" dirty="0">
                <a:solidFill>
                  <a:srgbClr val="FF505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Story of Creation</a:t>
            </a:r>
            <a:r>
              <a:rPr lang="en-US" sz="3200" kern="1800" dirty="0" smtClean="0">
                <a:solidFill>
                  <a:srgbClr val="FF505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p>
          <a:p>
            <a:pPr marL="0" marR="0" algn="ctr">
              <a:lnSpc>
                <a:spcPct val="107000"/>
              </a:lnSpc>
              <a:spcBef>
                <a:spcPts val="0"/>
              </a:spcBef>
              <a:spcAft>
                <a:spcPts val="0"/>
              </a:spcAft>
            </a:pPr>
            <a:endParaRPr lang="en-US" sz="3200" kern="1800" dirty="0">
              <a:solidFill>
                <a:srgbClr val="FF505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3200" i="1" kern="1800" dirty="0" smtClean="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What </a:t>
            </a:r>
            <a:r>
              <a:rPr lang="en-US" sz="3200" i="1" kern="1800" dirty="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are some of the important </a:t>
            </a:r>
            <a:r>
              <a:rPr lang="en-US" sz="3200" i="1" kern="1800" dirty="0" smtClean="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things </a:t>
            </a:r>
            <a:r>
              <a:rPr lang="en-US" sz="3200" i="1" kern="1800" dirty="0">
                <a:solidFill>
                  <a:srgbClr val="0F0F0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that happened in that story?</a:t>
            </a:r>
            <a:endParaRPr lang="en-US" sz="3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hand holding a globe&#10;&#10;Description automatically generated">
            <a:extLst>
              <a:ext uri="{FF2B5EF4-FFF2-40B4-BE49-F238E27FC236}">
                <a16:creationId xmlns:a16="http://schemas.microsoft.com/office/drawing/2014/main" id="{FEA24BB0-80F8-56BD-3F4B-257D01DA7B7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571705" y="1159005"/>
            <a:ext cx="5169897" cy="5127171"/>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s reaching out to another hand&#10;&#10;Description automatically generated">
            <a:extLst>
              <a:ext uri="{FF2B5EF4-FFF2-40B4-BE49-F238E27FC236}">
                <a16:creationId xmlns:a16="http://schemas.microsoft.com/office/drawing/2014/main" id="{B56B7B41-655B-6226-493F-B152D0DA3B1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0" y="2051958"/>
            <a:ext cx="12192000" cy="6096000"/>
          </a:xfrm>
          <a:prstGeom prst="rect">
            <a:avLst/>
          </a:prstGeom>
        </p:spPr>
      </p:pic>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258021" y="95215"/>
            <a:ext cx="7675947" cy="1446550"/>
          </a:xfrm>
          <a:prstGeom prst="rect">
            <a:avLst/>
          </a:prstGeom>
          <a:noFill/>
        </p:spPr>
        <p:txBody>
          <a:bodyPr wrap="none" rtlCol="0">
            <a:spAutoFit/>
          </a:bodyPr>
          <a:lstStyle/>
          <a:p>
            <a:r>
              <a:rPr lang="en-US" sz="4400" dirty="0"/>
              <a:t> </a:t>
            </a:r>
            <a:r>
              <a:rPr lang="en-US" sz="2800" b="1" dirty="0">
                <a:solidFill>
                  <a:schemeClr val="bg1"/>
                </a:solidFill>
              </a:rPr>
              <a:t>THE SECOND STORY OF CREATION </a:t>
            </a:r>
            <a:r>
              <a:rPr lang="en-US" sz="2800" b="1" dirty="0">
                <a:solidFill>
                  <a:srgbClr val="C00000"/>
                </a:solidFill>
              </a:rPr>
              <a:t>GENESIS 2:4-25</a:t>
            </a:r>
          </a:p>
          <a:p>
            <a:endParaRPr lang="es-MX" sz="4400" b="1" dirty="0">
              <a:solidFill>
                <a:schemeClr val="bg1"/>
              </a:solidFill>
            </a:endParaRPr>
          </a:p>
        </p:txBody>
      </p:sp>
      <p:sp>
        <p:nvSpPr>
          <p:cNvPr id="2" name="TextBox 1"/>
          <p:cNvSpPr txBox="1"/>
          <p:nvPr/>
        </p:nvSpPr>
        <p:spPr>
          <a:xfrm>
            <a:off x="343275" y="1173739"/>
            <a:ext cx="11505438" cy="4801314"/>
          </a:xfrm>
          <a:prstGeom prst="rect">
            <a:avLst/>
          </a:prstGeom>
          <a:noFill/>
        </p:spPr>
        <p:txBody>
          <a:bodyPr wrap="square" rtlCol="0">
            <a:spAutoFit/>
          </a:bodyPr>
          <a:lstStyle/>
          <a:p>
            <a:r>
              <a:rPr lang="en-US" sz="3200" dirty="0">
                <a:solidFill>
                  <a:srgbClr val="C00000"/>
                </a:solidFill>
              </a:rPr>
              <a:t>“At the time when the Lord God made the earth and the heavens--while as yet there was no field shrub on earth and no grass of the field had sprouted, for the Lord God had sent no rain upon the earth and there was no man to till the soil,” </a:t>
            </a:r>
          </a:p>
          <a:p>
            <a:r>
              <a:rPr lang="en-US" sz="3200" dirty="0">
                <a:solidFill>
                  <a:srgbClr val="C00000"/>
                </a:solidFill>
              </a:rPr>
              <a:t> </a:t>
            </a:r>
          </a:p>
          <a:p>
            <a:r>
              <a:rPr lang="en-US" sz="3200" dirty="0">
                <a:solidFill>
                  <a:srgbClr val="C00000"/>
                </a:solidFill>
              </a:rPr>
              <a:t>“…but a stream was welling up our of the earth and was watering all the surface of the ground—the Lord God formed man out of the clay of the ground and blew into his nostrils the breath of life, and so man became a living being.” </a:t>
            </a:r>
          </a:p>
          <a:p>
            <a:r>
              <a:rPr lang="en-US" dirty="0"/>
              <a:t> </a:t>
            </a:r>
          </a:p>
        </p:txBody>
      </p:sp>
      <p:sp>
        <p:nvSpPr>
          <p:cNvPr id="3" name="TextBox 2">
            <a:extLst>
              <a:ext uri="{FF2B5EF4-FFF2-40B4-BE49-F238E27FC236}">
                <a16:creationId xmlns:a16="http://schemas.microsoft.com/office/drawing/2014/main" id="{4178EC14-522D-74AC-DF1F-B8BCFADC42E2}"/>
              </a:ext>
            </a:extLst>
          </p:cNvPr>
          <p:cNvSpPr txBox="1"/>
          <p:nvPr/>
        </p:nvSpPr>
        <p:spPr>
          <a:xfrm>
            <a:off x="343275" y="1238341"/>
            <a:ext cx="11505438" cy="5262979"/>
          </a:xfrm>
          <a:prstGeom prst="rect">
            <a:avLst/>
          </a:prstGeom>
          <a:noFill/>
        </p:spPr>
        <p:txBody>
          <a:bodyPr wrap="square" rtlCol="0">
            <a:spAutoFit/>
          </a:bodyPr>
          <a:lstStyle/>
          <a:p>
            <a:r>
              <a:rPr lang="en-US" sz="2800" dirty="0"/>
              <a:t>Verses 6 &amp; 7 are describing how God created the first man, Adam, to begin God’s family on earth. </a:t>
            </a:r>
          </a:p>
          <a:p>
            <a:r>
              <a:rPr lang="en-US" sz="2800" i="1" dirty="0"/>
              <a:t>  </a:t>
            </a:r>
            <a:endParaRPr lang="en-US" sz="2800" dirty="0"/>
          </a:p>
          <a:p>
            <a:r>
              <a:rPr lang="en-US" sz="2800" i="1" dirty="0">
                <a:solidFill>
                  <a:schemeClr val="accent6">
                    <a:lumMod val="50000"/>
                  </a:schemeClr>
                </a:solidFill>
              </a:rPr>
              <a:t>From what material was Adam made?</a:t>
            </a:r>
            <a:endParaRPr lang="en-US" sz="2800" dirty="0">
              <a:solidFill>
                <a:schemeClr val="accent6">
                  <a:lumMod val="50000"/>
                </a:schemeClr>
              </a:solidFill>
            </a:endParaRPr>
          </a:p>
          <a:p>
            <a:r>
              <a:rPr lang="en-US" sz="2800" i="1" dirty="0">
                <a:solidFill>
                  <a:schemeClr val="accent6">
                    <a:lumMod val="50000"/>
                  </a:schemeClr>
                </a:solidFill>
              </a:rPr>
              <a:t> </a:t>
            </a:r>
            <a:endParaRPr lang="en-US" sz="2800" dirty="0">
              <a:solidFill>
                <a:schemeClr val="accent6">
                  <a:lumMod val="50000"/>
                </a:schemeClr>
              </a:solidFill>
            </a:endParaRPr>
          </a:p>
          <a:p>
            <a:r>
              <a:rPr lang="en-US" sz="2800" dirty="0">
                <a:solidFill>
                  <a:schemeClr val="accent6">
                    <a:lumMod val="50000"/>
                  </a:schemeClr>
                </a:solidFill>
              </a:rPr>
              <a:t>Water and soil/clay</a:t>
            </a:r>
          </a:p>
          <a:p>
            <a:r>
              <a:rPr lang="en-US" sz="2800" i="1" dirty="0">
                <a:solidFill>
                  <a:schemeClr val="accent6">
                    <a:lumMod val="50000"/>
                  </a:schemeClr>
                </a:solidFill>
              </a:rPr>
              <a:t> </a:t>
            </a:r>
            <a:endParaRPr lang="en-US" sz="2800" dirty="0">
              <a:solidFill>
                <a:schemeClr val="accent6">
                  <a:lumMod val="50000"/>
                </a:schemeClr>
              </a:solidFill>
            </a:endParaRPr>
          </a:p>
          <a:p>
            <a:r>
              <a:rPr lang="en-US" sz="2800" i="1" dirty="0">
                <a:solidFill>
                  <a:schemeClr val="accent6">
                    <a:lumMod val="50000"/>
                  </a:schemeClr>
                </a:solidFill>
              </a:rPr>
              <a:t>When did Adam receive from God a soul made in the divine image and likeness of God and come to life?</a:t>
            </a:r>
            <a:endParaRPr lang="en-US" sz="2800" dirty="0">
              <a:solidFill>
                <a:schemeClr val="accent6">
                  <a:lumMod val="50000"/>
                </a:schemeClr>
              </a:solidFill>
            </a:endParaRPr>
          </a:p>
          <a:p>
            <a:r>
              <a:rPr lang="en-US" sz="2800" i="1" dirty="0">
                <a:solidFill>
                  <a:schemeClr val="accent6">
                    <a:lumMod val="50000"/>
                  </a:schemeClr>
                </a:solidFill>
              </a:rPr>
              <a:t> </a:t>
            </a:r>
            <a:endParaRPr lang="en-US" sz="2800" dirty="0">
              <a:solidFill>
                <a:schemeClr val="accent6">
                  <a:lumMod val="50000"/>
                </a:schemeClr>
              </a:solidFill>
            </a:endParaRPr>
          </a:p>
          <a:p>
            <a:r>
              <a:rPr lang="en-US" sz="2800" dirty="0">
                <a:solidFill>
                  <a:schemeClr val="accent6">
                    <a:lumMod val="50000"/>
                  </a:schemeClr>
                </a:solidFill>
              </a:rPr>
              <a:t>When God blew into his nostrils the breath of life</a:t>
            </a:r>
          </a:p>
          <a:p>
            <a:endParaRPr lang="en-US" sz="2800" dirty="0"/>
          </a:p>
        </p:txBody>
      </p:sp>
    </p:spTree>
    <p:extLst>
      <p:ext uri="{BB962C8B-B14F-4D97-AF65-F5344CB8AC3E}">
        <p14:creationId xmlns:p14="http://schemas.microsoft.com/office/powerpoint/2010/main" val="33731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nting of a landscape with trees and mountains&#10;&#10;Description automatically generated">
            <a:extLst>
              <a:ext uri="{FF2B5EF4-FFF2-40B4-BE49-F238E27FC236}">
                <a16:creationId xmlns:a16="http://schemas.microsoft.com/office/drawing/2014/main" id="{DF435F78-FDB7-7182-43B9-5B5C95DA4AB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997388" y="143435"/>
            <a:ext cx="6015318" cy="6514510"/>
          </a:xfrm>
          <a:prstGeom prst="rect">
            <a:avLst/>
          </a:prstGeom>
        </p:spPr>
        <p:txBody>
          <a:bodyPr vert="horz" lIns="91440" tIns="45720" rIns="91440" bIns="45720" rtlCol="0">
            <a:normAutofit fontScale="92500" lnSpcReduction="10000"/>
          </a:bodyPr>
          <a:lstStyle/>
          <a:p>
            <a:pPr marL="0" marR="0" algn="ctr">
              <a:lnSpc>
                <a:spcPct val="107000"/>
              </a:lnSpc>
              <a:spcBef>
                <a:spcPts val="0"/>
              </a:spcBef>
              <a:spcAft>
                <a:spcPts val="0"/>
              </a:spcAft>
            </a:pPr>
            <a:r>
              <a:rPr lang="en-US" sz="2200" b="1" i="1" dirty="0">
                <a:solidFill>
                  <a:srgbClr val="C00000"/>
                </a:solidFill>
              </a:rPr>
              <a:t>“Then the Lord God planted a garden in Eden</a:t>
            </a:r>
            <a:r>
              <a:rPr lang="en-US" sz="2200" b="1" i="1" dirty="0" smtClean="0">
                <a:solidFill>
                  <a:srgbClr val="C00000"/>
                </a:solidFill>
              </a:rPr>
              <a:t>,        </a:t>
            </a:r>
          </a:p>
          <a:p>
            <a:pPr marL="0" marR="0" algn="ctr">
              <a:lnSpc>
                <a:spcPct val="107000"/>
              </a:lnSpc>
              <a:spcBef>
                <a:spcPts val="0"/>
              </a:spcBef>
              <a:spcAft>
                <a:spcPts val="0"/>
              </a:spcAft>
            </a:pPr>
            <a:r>
              <a:rPr lang="en-US" sz="2200" b="1" i="1" dirty="0" smtClean="0">
                <a:solidFill>
                  <a:srgbClr val="C00000"/>
                </a:solidFill>
              </a:rPr>
              <a:t>in </a:t>
            </a:r>
            <a:r>
              <a:rPr lang="en-US" sz="2200" b="1" i="1" dirty="0">
                <a:solidFill>
                  <a:srgbClr val="C00000"/>
                </a:solidFill>
              </a:rPr>
              <a:t>the east, and he placed there the man whom he had formed. </a:t>
            </a:r>
            <a:r>
              <a:rPr lang="en-US" sz="2200" b="1" i="1" dirty="0" smtClean="0">
                <a:solidFill>
                  <a:srgbClr val="C00000"/>
                </a:solidFill>
              </a:rPr>
              <a:t> Out </a:t>
            </a:r>
            <a:r>
              <a:rPr lang="en-US" sz="2200" b="1" i="1" dirty="0">
                <a:solidFill>
                  <a:srgbClr val="C00000"/>
                </a:solidFill>
              </a:rPr>
              <a:t>of the ground the Lord God made various trees grow that were delightful to look at and good for food</a:t>
            </a:r>
            <a:r>
              <a:rPr lang="en-US" sz="2200" b="1" i="1" dirty="0" smtClean="0">
                <a:solidFill>
                  <a:srgbClr val="C00000"/>
                </a:solidFill>
              </a:rPr>
              <a:t>,  with </a:t>
            </a:r>
            <a:r>
              <a:rPr lang="en-US" sz="2200" b="1" i="1" dirty="0">
                <a:solidFill>
                  <a:srgbClr val="C00000"/>
                </a:solidFill>
              </a:rPr>
              <a:t>the tree of life in the middle of the </a:t>
            </a:r>
            <a:r>
              <a:rPr lang="en-US" sz="2200" b="1" i="1" dirty="0" smtClean="0">
                <a:solidFill>
                  <a:srgbClr val="C00000"/>
                </a:solidFill>
              </a:rPr>
              <a:t>garden and the </a:t>
            </a:r>
            <a:r>
              <a:rPr lang="en-US" sz="2200" b="1" i="1" dirty="0">
                <a:solidFill>
                  <a:srgbClr val="C00000"/>
                </a:solidFill>
              </a:rPr>
              <a:t>tree of the knowledge of good and evil.”</a:t>
            </a:r>
          </a:p>
          <a:p>
            <a:pPr marL="0" marR="0" algn="ctr">
              <a:lnSpc>
                <a:spcPct val="107000"/>
              </a:lnSpc>
              <a:spcBef>
                <a:spcPts val="0"/>
              </a:spcBef>
              <a:spcAft>
                <a:spcPts val="0"/>
              </a:spcAft>
            </a:pPr>
            <a:r>
              <a:rPr lang="en-US" dirty="0"/>
              <a:t> </a:t>
            </a:r>
          </a:p>
          <a:p>
            <a:pPr marL="0" marR="0">
              <a:lnSpc>
                <a:spcPct val="107000"/>
              </a:lnSpc>
              <a:spcBef>
                <a:spcPts val="0"/>
              </a:spcBef>
              <a:spcAft>
                <a:spcPts val="800"/>
              </a:spcAft>
            </a:pPr>
            <a:r>
              <a:rPr lang="en-US" sz="2100" dirty="0" smtClean="0"/>
              <a:t>God </a:t>
            </a:r>
            <a:r>
              <a:rPr lang="en-US" sz="2100" dirty="0"/>
              <a:t>gave Adam a home, where He would be with Adam, called Eden. Eden had all kinds of trees for food</a:t>
            </a:r>
            <a:r>
              <a:rPr lang="en-US" sz="2100" dirty="0" smtClean="0"/>
              <a:t>.              </a:t>
            </a:r>
          </a:p>
          <a:p>
            <a:pPr marL="0" marR="0">
              <a:lnSpc>
                <a:spcPct val="107000"/>
              </a:lnSpc>
              <a:spcBef>
                <a:spcPts val="0"/>
              </a:spcBef>
              <a:spcAft>
                <a:spcPts val="800"/>
              </a:spcAft>
            </a:pPr>
            <a:r>
              <a:rPr lang="en-US" sz="2100" dirty="0" smtClean="0"/>
              <a:t>God </a:t>
            </a:r>
            <a:r>
              <a:rPr lang="en-US" sz="2100" dirty="0"/>
              <a:t>placed two very important trees in the middle of the Garden of Eden</a:t>
            </a:r>
            <a:r>
              <a:rPr lang="en-US" sz="2100" dirty="0" smtClean="0"/>
              <a:t>.</a:t>
            </a:r>
          </a:p>
          <a:p>
            <a:pPr marL="0" marR="0">
              <a:lnSpc>
                <a:spcPct val="107000"/>
              </a:lnSpc>
              <a:spcBef>
                <a:spcPts val="0"/>
              </a:spcBef>
              <a:spcAft>
                <a:spcPts val="800"/>
              </a:spcAft>
            </a:pPr>
            <a:endParaRPr lang="en-US" sz="2100" dirty="0"/>
          </a:p>
          <a:p>
            <a:pPr marL="0" marR="0" algn="ctr">
              <a:lnSpc>
                <a:spcPct val="107000"/>
              </a:lnSpc>
              <a:spcBef>
                <a:spcPts val="0"/>
              </a:spcBef>
              <a:spcAft>
                <a:spcPts val="800"/>
              </a:spcAft>
            </a:pPr>
            <a:r>
              <a:rPr lang="en-US" sz="2200" b="1" dirty="0">
                <a:solidFill>
                  <a:schemeClr val="accent6">
                    <a:lumMod val="50000"/>
                  </a:schemeClr>
                </a:solidFill>
              </a:rPr>
              <a:t> What are the names of those two trees?</a:t>
            </a:r>
          </a:p>
          <a:p>
            <a:pPr marL="0" marR="0" algn="ctr">
              <a:lnSpc>
                <a:spcPct val="107000"/>
              </a:lnSpc>
              <a:spcBef>
                <a:spcPts val="0"/>
              </a:spcBef>
              <a:spcAft>
                <a:spcPts val="800"/>
              </a:spcAft>
            </a:pPr>
            <a:r>
              <a:rPr lang="en-US" sz="2200" b="1" dirty="0">
                <a:solidFill>
                  <a:schemeClr val="accent6">
                    <a:lumMod val="50000"/>
                  </a:schemeClr>
                </a:solidFill>
              </a:rPr>
              <a:t>The Tree of Life and </a:t>
            </a:r>
            <a:r>
              <a:rPr lang="en-US" sz="2200" b="1" dirty="0">
                <a:solidFill>
                  <a:schemeClr val="accent6">
                    <a:lumMod val="50000"/>
                  </a:schemeClr>
                </a:solidFill>
              </a:rPr>
              <a:t> </a:t>
            </a:r>
            <a:r>
              <a:rPr lang="en-US" sz="2200" b="1" dirty="0" smtClean="0">
                <a:solidFill>
                  <a:schemeClr val="accent6">
                    <a:lumMod val="50000"/>
                  </a:schemeClr>
                </a:solidFill>
              </a:rPr>
              <a:t>                                                          </a:t>
            </a:r>
            <a:r>
              <a:rPr lang="en-US" sz="2200" b="1" dirty="0" smtClean="0">
                <a:solidFill>
                  <a:schemeClr val="accent6">
                    <a:lumMod val="50000"/>
                  </a:schemeClr>
                </a:solidFill>
              </a:rPr>
              <a:t>the </a:t>
            </a:r>
            <a:r>
              <a:rPr lang="en-US" sz="2200" b="1" dirty="0">
                <a:solidFill>
                  <a:schemeClr val="accent6">
                    <a:lumMod val="50000"/>
                  </a:schemeClr>
                </a:solidFill>
              </a:rPr>
              <a:t>Tree of the Knowledge of Good and </a:t>
            </a:r>
            <a:r>
              <a:rPr lang="en-US" sz="2200" b="1" dirty="0" smtClean="0">
                <a:solidFill>
                  <a:schemeClr val="accent6">
                    <a:lumMod val="50000"/>
                  </a:schemeClr>
                </a:solidFill>
              </a:rPr>
              <a:t>Evil</a:t>
            </a:r>
            <a:endParaRPr lang="en-US" sz="2200" b="1" dirty="0">
              <a:solidFill>
                <a:schemeClr val="accent6">
                  <a:lumMod val="50000"/>
                </a:schemeClr>
              </a:solidFill>
            </a:endParaRPr>
          </a:p>
          <a:p>
            <a:pPr marL="0" marR="0" algn="ctr">
              <a:lnSpc>
                <a:spcPct val="107000"/>
              </a:lnSpc>
              <a:spcBef>
                <a:spcPts val="0"/>
              </a:spcBef>
              <a:spcAft>
                <a:spcPts val="0"/>
              </a:spcAft>
            </a:pPr>
            <a:r>
              <a:rPr lang="en-US" sz="2200" dirty="0"/>
              <a:t> </a:t>
            </a:r>
          </a:p>
          <a:p>
            <a:pPr marL="0" marR="0" algn="ctr">
              <a:lnSpc>
                <a:spcPct val="107000"/>
              </a:lnSpc>
              <a:spcBef>
                <a:spcPts val="0"/>
              </a:spcBef>
              <a:spcAft>
                <a:spcPts val="0"/>
              </a:spcAft>
            </a:pPr>
            <a:r>
              <a:rPr lang="en-US" sz="2100" dirty="0"/>
              <a:t>Because God was there, all of Eden was holy. </a:t>
            </a:r>
            <a:r>
              <a:rPr lang="en-US" sz="2100" dirty="0" smtClean="0"/>
              <a:t>         </a:t>
            </a:r>
          </a:p>
          <a:p>
            <a:pPr marL="0" marR="0" algn="ctr">
              <a:lnSpc>
                <a:spcPct val="107000"/>
              </a:lnSpc>
              <a:spcBef>
                <a:spcPts val="0"/>
              </a:spcBef>
              <a:spcAft>
                <a:spcPts val="0"/>
              </a:spcAft>
            </a:pPr>
            <a:endParaRPr lang="en-US" sz="2100" dirty="0"/>
          </a:p>
          <a:p>
            <a:pPr marL="0" marR="0" algn="ctr">
              <a:lnSpc>
                <a:spcPct val="107000"/>
              </a:lnSpc>
              <a:spcBef>
                <a:spcPts val="0"/>
              </a:spcBef>
              <a:spcAft>
                <a:spcPts val="0"/>
              </a:spcAft>
            </a:pPr>
            <a:r>
              <a:rPr lang="en-US" sz="2100" dirty="0" smtClean="0"/>
              <a:t>However</a:t>
            </a:r>
            <a:r>
              <a:rPr lang="en-US" sz="2100" dirty="0"/>
              <a:t>, the middle of Eden, where these two trees were planted, was the holiest place in the entire garden.</a:t>
            </a:r>
          </a:p>
        </p:txBody>
      </p:sp>
      <p:sp>
        <p:nvSpPr>
          <p:cNvPr id="4" name="TextBox 3">
            <a:extLst>
              <a:ext uri="{FF2B5EF4-FFF2-40B4-BE49-F238E27FC236}">
                <a16:creationId xmlns:a16="http://schemas.microsoft.com/office/drawing/2014/main" id="{F66AF3CB-4535-2C74-53C2-5B704502F4A9}"/>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profzucker/24234983222">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1000"/>
                                        <p:tgtEl>
                                          <p:spTgt spid="7">
                                            <p:txEl>
                                              <p:pRg st="6" end="6"/>
                                            </p:txEl>
                                          </p:spTgt>
                                        </p:tgtEl>
                                      </p:cBhvr>
                                    </p:animEffect>
                                    <p:anim calcmode="lin" valueType="num">
                                      <p:cBhvr>
                                        <p:cTn id="3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1000"/>
                                        <p:tgtEl>
                                          <p:spTgt spid="7">
                                            <p:txEl>
                                              <p:pRg st="7" end="7"/>
                                            </p:txEl>
                                          </p:spTgt>
                                        </p:tgtEl>
                                      </p:cBhvr>
                                    </p:animEffect>
                                    <p:anim calcmode="lin" valueType="num">
                                      <p:cBhvr>
                                        <p:cTn id="3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par>
                                <p:cTn id="45" presetID="42" presetClass="entr" presetSubtype="0"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1000"/>
                                        <p:tgtEl>
                                          <p:spTgt spid="7">
                                            <p:txEl>
                                              <p:pRg st="9" end="9"/>
                                            </p:txEl>
                                          </p:spTgt>
                                        </p:tgtEl>
                                      </p:cBhvr>
                                    </p:animEffect>
                                    <p:anim calcmode="lin" valueType="num">
                                      <p:cBhvr>
                                        <p:cTn id="4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1000"/>
                                        <p:tgtEl>
                                          <p:spTgt spid="7">
                                            <p:txEl>
                                              <p:pRg st="11" end="11"/>
                                            </p:txEl>
                                          </p:spTgt>
                                        </p:tgtEl>
                                      </p:cBhvr>
                                    </p:animEffect>
                                    <p:anim calcmode="lin" valueType="num">
                                      <p:cBhvr>
                                        <p:cTn id="5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forest with mountains in the background&#10;&#10;Description automatically generated">
            <a:extLst>
              <a:ext uri="{FF2B5EF4-FFF2-40B4-BE49-F238E27FC236}">
                <a16:creationId xmlns:a16="http://schemas.microsoft.com/office/drawing/2014/main" id="{757C9EAC-0D69-A46D-2BDE-D50F52C7E1F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rcRect/>
          <a:stretch/>
        </p:blipFill>
        <p:spPr>
          <a:xfrm>
            <a:off x="1" y="10"/>
            <a:ext cx="9669642"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30738" y="207390"/>
            <a:ext cx="5458213" cy="6650599"/>
          </a:xfrm>
          <a:prstGeom prst="rect">
            <a:avLst/>
          </a:prstGeom>
        </p:spPr>
        <p:txBody>
          <a:bodyPr vert="horz" lIns="91440" tIns="45720" rIns="91440" bIns="45720" rtlCol="0">
            <a:noAutofit/>
          </a:bodyPr>
          <a:lstStyle/>
          <a:p>
            <a:pPr>
              <a:lnSpc>
                <a:spcPct val="90000"/>
              </a:lnSpc>
              <a:spcAft>
                <a:spcPts val="600"/>
              </a:spcAft>
            </a:pPr>
            <a:endParaRPr lang="en-US" sz="2000" dirty="0" smtClean="0">
              <a:solidFill>
                <a:srgbClr val="C00000"/>
              </a:solidFill>
            </a:endParaRPr>
          </a:p>
          <a:p>
            <a:pPr>
              <a:lnSpc>
                <a:spcPct val="90000"/>
              </a:lnSpc>
              <a:spcAft>
                <a:spcPts val="600"/>
              </a:spcAft>
            </a:pPr>
            <a:r>
              <a:rPr lang="en-US" sz="2000" dirty="0" smtClean="0">
                <a:solidFill>
                  <a:srgbClr val="C00000"/>
                </a:solidFill>
              </a:rPr>
              <a:t>vs </a:t>
            </a:r>
            <a:r>
              <a:rPr lang="en-US" sz="2000" dirty="0">
                <a:solidFill>
                  <a:srgbClr val="C00000"/>
                </a:solidFill>
              </a:rPr>
              <a:t>15: </a:t>
            </a:r>
            <a:r>
              <a:rPr lang="en-US" sz="2000" i="1" dirty="0">
                <a:solidFill>
                  <a:srgbClr val="C00000"/>
                </a:solidFill>
              </a:rPr>
              <a:t>“The Lord God then took the man and settled him in the garden of Eden, to cultivate and care for it.”</a:t>
            </a:r>
            <a:r>
              <a:rPr lang="en-US" sz="2000" b="1" i="1" dirty="0">
                <a:solidFill>
                  <a:srgbClr val="C00000"/>
                </a:solidFill>
              </a:rPr>
              <a:t> </a:t>
            </a:r>
            <a:endParaRPr lang="en-US" sz="2000" i="1" dirty="0">
              <a:solidFill>
                <a:srgbClr val="C00000"/>
              </a:solidFill>
            </a:endParaRPr>
          </a:p>
          <a:p>
            <a:pPr>
              <a:lnSpc>
                <a:spcPct val="90000"/>
              </a:lnSpc>
              <a:spcAft>
                <a:spcPts val="600"/>
              </a:spcAft>
            </a:pPr>
            <a:r>
              <a:rPr lang="en-US" sz="2000" b="1" dirty="0" smtClean="0"/>
              <a:t>Adam </a:t>
            </a:r>
            <a:r>
              <a:rPr lang="en-US" sz="2000" b="1" dirty="0"/>
              <a:t>was created to be the high priest of this holy place, the Garden of Eden. It was his job as high priest, to till the soil to help it to grow and to protect it, so everything and everyone in the garden would thrive according to God’s will!</a:t>
            </a:r>
          </a:p>
          <a:p>
            <a:pPr>
              <a:lnSpc>
                <a:spcPct val="90000"/>
              </a:lnSpc>
              <a:spcAft>
                <a:spcPts val="600"/>
              </a:spcAft>
            </a:pPr>
            <a:r>
              <a:rPr lang="en-US" sz="2000" dirty="0" smtClean="0">
                <a:solidFill>
                  <a:srgbClr val="C00000"/>
                </a:solidFill>
              </a:rPr>
              <a:t>vs</a:t>
            </a:r>
            <a:r>
              <a:rPr lang="en-US" sz="2000" dirty="0">
                <a:solidFill>
                  <a:srgbClr val="C00000"/>
                </a:solidFill>
              </a:rPr>
              <a:t>. 16 &amp; 17: </a:t>
            </a:r>
            <a:r>
              <a:rPr lang="en-US" sz="2000" i="1" dirty="0">
                <a:solidFill>
                  <a:srgbClr val="C00000"/>
                </a:solidFill>
              </a:rPr>
              <a:t>“The Lord God gave man this order: ‘You are free to eat from any of the trees of the garden except the tree of the knowledge of good and evil. From that tree you shall not eat; the moment you eat from it you are surely doomed to die.’”</a:t>
            </a:r>
            <a:r>
              <a:rPr lang="en-US" sz="2000" b="1" i="1" dirty="0">
                <a:solidFill>
                  <a:srgbClr val="C00000"/>
                </a:solidFill>
              </a:rPr>
              <a:t> </a:t>
            </a:r>
          </a:p>
          <a:p>
            <a:pPr algn="ctr">
              <a:lnSpc>
                <a:spcPct val="90000"/>
              </a:lnSpc>
              <a:spcAft>
                <a:spcPts val="600"/>
              </a:spcAft>
            </a:pPr>
            <a:r>
              <a:rPr lang="en-US" sz="2000" b="1" dirty="0" smtClean="0"/>
              <a:t>Being </a:t>
            </a:r>
            <a:r>
              <a:rPr lang="en-US" sz="2000" b="1" dirty="0"/>
              <a:t>made in God’s image and likeness meant that Adam had a free will. </a:t>
            </a:r>
            <a:r>
              <a:rPr lang="en-US" sz="2000" b="1" dirty="0" smtClean="0"/>
              <a:t>                                       He </a:t>
            </a:r>
            <a:r>
              <a:rPr lang="en-US" sz="2000" b="1" dirty="0"/>
              <a:t>was a beloved child of God! </a:t>
            </a:r>
            <a:endParaRPr lang="en-US" sz="2000" b="1" dirty="0" smtClean="0"/>
          </a:p>
          <a:p>
            <a:pPr algn="ctr">
              <a:lnSpc>
                <a:spcPct val="90000"/>
              </a:lnSpc>
              <a:spcAft>
                <a:spcPts val="600"/>
              </a:spcAft>
            </a:pPr>
            <a:r>
              <a:rPr lang="en-US" sz="2000" b="1" dirty="0" smtClean="0"/>
              <a:t>St</a:t>
            </a:r>
            <a:r>
              <a:rPr lang="en-US" sz="2000" b="1" dirty="0"/>
              <a:t>. Luke writes in Lk 3: 38</a:t>
            </a:r>
            <a:r>
              <a:rPr lang="en-US" sz="2000" dirty="0"/>
              <a:t>:    </a:t>
            </a:r>
            <a:r>
              <a:rPr lang="en-US" sz="2000" b="1" dirty="0"/>
              <a:t>                                                                                     </a:t>
            </a:r>
            <a:r>
              <a:rPr lang="en-US" sz="2400" i="1" dirty="0">
                <a:solidFill>
                  <a:srgbClr val="CC3300"/>
                </a:solidFill>
              </a:rPr>
              <a:t>“Adam, (was) the son of God.”</a:t>
            </a:r>
          </a:p>
        </p:txBody>
      </p:sp>
    </p:spTree>
    <p:extLst>
      <p:ext uri="{BB962C8B-B14F-4D97-AF65-F5344CB8AC3E}">
        <p14:creationId xmlns:p14="http://schemas.microsoft.com/office/powerpoint/2010/main" val="243730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19249</TotalTime>
  <Words>1233</Words>
  <Application>Microsoft Office PowerPoint</Application>
  <PresentationFormat>Widescreen</PresentationFormat>
  <Paragraphs>127</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Antenna Black</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123</cp:revision>
  <dcterms:created xsi:type="dcterms:W3CDTF">2021-11-19T16:04:10Z</dcterms:created>
  <dcterms:modified xsi:type="dcterms:W3CDTF">2024-08-24T05:01:18Z</dcterms:modified>
</cp:coreProperties>
</file>