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1" r:id="rId6"/>
    <p:sldId id="270" r:id="rId7"/>
    <p:sldId id="280" r:id="rId8"/>
    <p:sldId id="278" r:id="rId9"/>
    <p:sldId id="281" r:id="rId10"/>
    <p:sldId id="279" r:id="rId11"/>
    <p:sldId id="276" r:id="rId12"/>
    <p:sldId id="282" r:id="rId13"/>
    <p:sldId id="283" r:id="rId14"/>
    <p:sldId id="284" r:id="rId15"/>
    <p:sldId id="285" r:id="rId16"/>
    <p:sldId id="277"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16/11/2022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16/11/2022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16/11/2022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16/11/2022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16/11/2022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16/11/2022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16/11/2022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16/11/2022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16/11/2022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16/11/2022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16/11/2022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16/11/2022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e7w3-BL3OM" TargetMode="External"/><Relationship Id="rId2" Type="http://schemas.openxmlformats.org/officeDocument/2006/relationships/slideLayout" Target="../slideLayouts/slideLayout7.xml"/><Relationship Id="rId1" Type="http://schemas.openxmlformats.org/officeDocument/2006/relationships/video" Target="https://www.youtube.com/embed/Ze7w3-BL3OM"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xmFPS0f-kzs" TargetMode="External"/><Relationship Id="rId2" Type="http://schemas.openxmlformats.org/officeDocument/2006/relationships/slideLayout" Target="../slideLayouts/slideLayout7.xml"/><Relationship Id="rId1" Type="http://schemas.openxmlformats.org/officeDocument/2006/relationships/video" Target="https://www.youtube.com/embed/xmFPS0f-kzs"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5453"/>
          <a:stretch/>
        </p:blipFill>
        <p:spPr>
          <a:xfrm>
            <a:off x="0" y="-18336"/>
            <a:ext cx="12192000" cy="6871982"/>
          </a:xfrm>
          <a:prstGeom prst="rect">
            <a:avLst/>
          </a:prstGeom>
        </p:spPr>
      </p:pic>
      <p:sp>
        <p:nvSpPr>
          <p:cNvPr id="2" name="Subtitle 1"/>
          <p:cNvSpPr>
            <a:spLocks noGrp="1"/>
          </p:cNvSpPr>
          <p:nvPr>
            <p:ph type="subTitle" idx="1"/>
          </p:nvPr>
        </p:nvSpPr>
        <p:spPr>
          <a:xfrm>
            <a:off x="838201" y="5497350"/>
            <a:ext cx="10364708" cy="448888"/>
          </a:xfrm>
          <a:solidFill>
            <a:schemeClr val="bg1">
              <a:lumMod val="65000"/>
              <a:alpha val="78000"/>
            </a:schemeClr>
          </a:solidFill>
        </p:spPr>
        <p:txBody>
          <a:bodyPr>
            <a:noAutofit/>
          </a:bodyPr>
          <a:lstStyle/>
          <a:p>
            <a:r>
              <a:rPr lang="en-US" sz="2800" dirty="0">
                <a:latin typeface="Antenna Black" panose="02000505000000020004" pitchFamily="2" charset="0"/>
              </a:rPr>
              <a:t>THE LIFE OF CHRIST: THE LUMINOUS MYSTERIES</a:t>
            </a:r>
          </a:p>
        </p:txBody>
      </p:sp>
      <p:sp>
        <p:nvSpPr>
          <p:cNvPr id="8" name="Subtitle 1"/>
          <p:cNvSpPr txBox="1">
            <a:spLocks/>
          </p:cNvSpPr>
          <p:nvPr/>
        </p:nvSpPr>
        <p:spPr>
          <a:xfrm>
            <a:off x="2680456" y="6159109"/>
            <a:ext cx="6680198" cy="481666"/>
          </a:xfrm>
          <a:prstGeom prst="rect">
            <a:avLst/>
          </a:prstGeom>
          <a:solidFill>
            <a:schemeClr val="bg1">
              <a:lumMod val="65000"/>
              <a:alpha val="78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ntenna Black" panose="02000505000000020004" pitchFamily="2" charset="0"/>
              </a:rPr>
              <a:t>THE PROCLAMATION OF THE GOSPEL</a:t>
            </a:r>
            <a:endParaRPr lang="en-US" sz="2800" dirty="0">
              <a:latin typeface="Antenna Black" panose="02000505000000020004"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983" y="107236"/>
            <a:ext cx="8874034" cy="1319592"/>
          </a:xfrm>
          <a:prstGeom prst="rect">
            <a:avLst/>
          </a:prstGeom>
        </p:spPr>
      </p:pic>
    </p:spTree>
    <p:extLst>
      <p:ext uri="{BB962C8B-B14F-4D97-AF65-F5344CB8AC3E}">
        <p14:creationId xmlns:p14="http://schemas.microsoft.com/office/powerpoint/2010/main" val="294822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ús de Nazaret, biografía de la figura clave cristianismo"/>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528" r="-2459"/>
          <a:stretch/>
        </p:blipFill>
        <p:spPr>
          <a:xfrm>
            <a:off x="-8709" y="1078524"/>
            <a:ext cx="12526348" cy="5779476"/>
          </a:xfrm>
          <a:prstGeom prst="rect">
            <a:avLst/>
          </a:prstGeom>
        </p:spPr>
      </p:pic>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1323974" y="1201633"/>
            <a:ext cx="9544050" cy="923330"/>
          </a:xfrm>
          <a:prstGeom prst="rect">
            <a:avLst/>
          </a:prstGeom>
          <a:noFill/>
        </p:spPr>
        <p:txBody>
          <a:bodyPr wrap="square" rtlCol="0">
            <a:spAutoFit/>
          </a:bodyPr>
          <a:lstStyle/>
          <a:p>
            <a:pPr lvl="0" algn="ctr"/>
            <a:r>
              <a:rPr lang="en-US" sz="4800" b="1" dirty="0">
                <a:solidFill>
                  <a:schemeClr val="bg1"/>
                </a:solidFill>
              </a:rPr>
              <a:t>   </a:t>
            </a:r>
            <a:r>
              <a:rPr lang="en-US" sz="5400" b="1" i="1" dirty="0">
                <a:solidFill>
                  <a:schemeClr val="bg1"/>
                </a:solidFill>
              </a:rPr>
              <a:t>Jesus</a:t>
            </a:r>
            <a:r>
              <a:rPr lang="en-US" sz="4800" b="1" i="1" dirty="0">
                <a:solidFill>
                  <a:schemeClr val="bg1"/>
                </a:solidFill>
              </a:rPr>
              <a:t> </a:t>
            </a:r>
            <a:r>
              <a:rPr lang="en-US" sz="4800" dirty="0">
                <a:solidFill>
                  <a:schemeClr val="bg1"/>
                </a:solidFill>
              </a:rPr>
              <a:t>is the Kingdom of God</a:t>
            </a:r>
            <a:endParaRPr lang="en-US" sz="9600" i="1" dirty="0">
              <a:solidFill>
                <a:schemeClr val="bg1"/>
              </a:solidFill>
            </a:endParaRPr>
          </a:p>
        </p:txBody>
      </p:sp>
      <p:sp>
        <p:nvSpPr>
          <p:cNvPr id="7" name="TextBox 6"/>
          <p:cNvSpPr txBox="1"/>
          <p:nvPr/>
        </p:nvSpPr>
        <p:spPr>
          <a:xfrm>
            <a:off x="3080550" y="0"/>
            <a:ext cx="6214369" cy="1107996"/>
          </a:xfrm>
          <a:prstGeom prst="rect">
            <a:avLst/>
          </a:prstGeom>
          <a:noFill/>
        </p:spPr>
        <p:txBody>
          <a:bodyPr wrap="square" rtlCol="0">
            <a:spAutoFit/>
          </a:bodyPr>
          <a:lstStyle/>
          <a:p>
            <a:pPr algn="ctr"/>
            <a:r>
              <a:rPr lang="en-US" sz="6600" b="1" i="1" dirty="0"/>
              <a:t>WHO?</a:t>
            </a:r>
            <a:endParaRPr lang="es-MX" sz="6600" b="1" dirty="0"/>
          </a:p>
        </p:txBody>
      </p:sp>
    </p:spTree>
    <p:extLst>
      <p:ext uri="{BB962C8B-B14F-4D97-AF65-F5344CB8AC3E}">
        <p14:creationId xmlns:p14="http://schemas.microsoft.com/office/powerpoint/2010/main" val="185088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flexiones Con El Pastor Saúl Guevara: Toc, Toc, Tocan A Tu Puerta"/>
          <p:cNvPicPr>
            <a:picLocks noChangeAspect="1"/>
          </p:cNvPicPr>
          <p:nvPr/>
        </p:nvPicPr>
        <p:blipFill rotWithShape="1">
          <a:blip r:embed="rId2">
            <a:extLst>
              <a:ext uri="{28A0092B-C50C-407E-A947-70E740481C1C}">
                <a14:useLocalDpi xmlns:a14="http://schemas.microsoft.com/office/drawing/2010/main" val="0"/>
              </a:ext>
            </a:extLst>
          </a:blip>
          <a:srcRect b="33986"/>
          <a:stretch/>
        </p:blipFill>
        <p:spPr>
          <a:xfrm>
            <a:off x="-43544" y="832756"/>
            <a:ext cx="12235544" cy="6057901"/>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06715" y="1567605"/>
            <a:ext cx="5422585" cy="3600986"/>
          </a:xfrm>
          <a:prstGeom prst="rect">
            <a:avLst/>
          </a:prstGeom>
          <a:noFill/>
        </p:spPr>
        <p:txBody>
          <a:bodyPr wrap="square" rtlCol="0">
            <a:spAutoFit/>
          </a:bodyPr>
          <a:lstStyle/>
          <a:p>
            <a:pPr lvl="0"/>
            <a:r>
              <a:rPr lang="en-US" sz="3200" dirty="0">
                <a:solidFill>
                  <a:schemeClr val="bg1"/>
                </a:solidFill>
              </a:rPr>
              <a:t> </a:t>
            </a:r>
          </a:p>
          <a:p>
            <a:pPr lvl="0"/>
            <a:endParaRPr lang="en-US" sz="3200" dirty="0">
              <a:solidFill>
                <a:schemeClr val="bg1"/>
              </a:solidFill>
            </a:endParaRPr>
          </a:p>
          <a:p>
            <a:pPr lvl="0" algn="ctr"/>
            <a:endParaRPr lang="en-US" sz="3200" dirty="0">
              <a:solidFill>
                <a:schemeClr val="bg1"/>
              </a:solidFill>
            </a:endParaRPr>
          </a:p>
          <a:p>
            <a:pPr lvl="0" algn="ctr"/>
            <a:r>
              <a:rPr lang="en-US" sz="3200" dirty="0">
                <a:solidFill>
                  <a:schemeClr val="bg1"/>
                </a:solidFill>
              </a:rPr>
              <a:t>The Kingdom of God lives inside each one of us, </a:t>
            </a:r>
          </a:p>
          <a:p>
            <a:pPr lvl="0" algn="ctr"/>
            <a:r>
              <a:rPr lang="en-US" sz="3200" b="1" i="1" dirty="0">
                <a:solidFill>
                  <a:schemeClr val="bg1"/>
                </a:solidFill>
              </a:rPr>
              <a:t>within </a:t>
            </a:r>
          </a:p>
          <a:p>
            <a:pPr lvl="0" algn="ctr"/>
            <a:r>
              <a:rPr lang="en-US" sz="3200" b="1" i="1" dirty="0">
                <a:solidFill>
                  <a:schemeClr val="bg1"/>
                </a:solidFill>
              </a:rPr>
              <a:t>our </a:t>
            </a:r>
            <a:r>
              <a:rPr lang="en-US" sz="3600" b="1" i="1" dirty="0">
                <a:solidFill>
                  <a:schemeClr val="bg1"/>
                </a:solidFill>
              </a:rPr>
              <a:t>hearts!</a:t>
            </a:r>
          </a:p>
        </p:txBody>
      </p:sp>
      <p:sp>
        <p:nvSpPr>
          <p:cNvPr id="7" name="TextBox 6"/>
          <p:cNvSpPr txBox="1"/>
          <p:nvPr/>
        </p:nvSpPr>
        <p:spPr>
          <a:xfrm>
            <a:off x="2885244" y="0"/>
            <a:ext cx="6374436" cy="1107996"/>
          </a:xfrm>
          <a:prstGeom prst="rect">
            <a:avLst/>
          </a:prstGeom>
          <a:noFill/>
        </p:spPr>
        <p:txBody>
          <a:bodyPr wrap="square" rtlCol="0">
            <a:spAutoFit/>
          </a:bodyPr>
          <a:lstStyle/>
          <a:p>
            <a:pPr algn="ctr"/>
            <a:r>
              <a:rPr lang="en-US" sz="6600" b="1" i="1" dirty="0"/>
              <a:t>WHERE?</a:t>
            </a:r>
            <a:endParaRPr lang="es-MX" sz="6600" b="1" i="1" dirty="0"/>
          </a:p>
        </p:txBody>
      </p:sp>
    </p:spTree>
    <p:extLst>
      <p:ext uri="{BB962C8B-B14F-4D97-AF65-F5344CB8AC3E}">
        <p14:creationId xmlns:p14="http://schemas.microsoft.com/office/powerpoint/2010/main" val="97012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ople in White Robe Standing in Church · Free Stock Photo"/>
          <p:cNvPicPr>
            <a:picLocks noChangeAspect="1"/>
          </p:cNvPicPr>
          <p:nvPr/>
        </p:nvPicPr>
        <p:blipFill rotWithShape="1">
          <a:blip r:embed="rId2">
            <a:extLst>
              <a:ext uri="{28A0092B-C50C-407E-A947-70E740481C1C}">
                <a14:useLocalDpi xmlns:a14="http://schemas.microsoft.com/office/drawing/2010/main" val="0"/>
              </a:ext>
            </a:extLst>
          </a:blip>
          <a:srcRect b="8701"/>
          <a:stretch/>
        </p:blipFill>
        <p:spPr>
          <a:xfrm>
            <a:off x="0" y="216097"/>
            <a:ext cx="12249689" cy="6654966"/>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103414" y="1078524"/>
            <a:ext cx="7985171" cy="1138773"/>
          </a:xfrm>
          <a:prstGeom prst="rect">
            <a:avLst/>
          </a:prstGeom>
          <a:noFill/>
        </p:spPr>
        <p:txBody>
          <a:bodyPr wrap="square" rtlCol="0">
            <a:spAutoFit/>
          </a:bodyPr>
          <a:lstStyle/>
          <a:p>
            <a:pPr lvl="0" algn="ctr"/>
            <a:r>
              <a:rPr lang="en-US" sz="3200" dirty="0">
                <a:solidFill>
                  <a:schemeClr val="bg1"/>
                </a:solidFill>
              </a:rPr>
              <a:t>The Kingdom of God is in and through the </a:t>
            </a:r>
            <a:r>
              <a:rPr lang="en-US" sz="3600" b="1" i="1" dirty="0">
                <a:solidFill>
                  <a:srgbClr val="FFFF00"/>
                </a:solidFill>
              </a:rPr>
              <a:t>Church</a:t>
            </a:r>
            <a:r>
              <a:rPr lang="en-US" sz="3200" b="1" i="1" dirty="0">
                <a:solidFill>
                  <a:srgbClr val="FFFF00"/>
                </a:solidFill>
              </a:rPr>
              <a:t> </a:t>
            </a:r>
            <a:r>
              <a:rPr lang="en-US" sz="3200" dirty="0">
                <a:solidFill>
                  <a:schemeClr val="bg1"/>
                </a:solidFill>
              </a:rPr>
              <a:t>in the here and now!</a:t>
            </a:r>
          </a:p>
        </p:txBody>
      </p:sp>
      <p:sp>
        <p:nvSpPr>
          <p:cNvPr id="7" name="TextBox 6"/>
          <p:cNvSpPr txBox="1"/>
          <p:nvPr/>
        </p:nvSpPr>
        <p:spPr>
          <a:xfrm>
            <a:off x="2911876" y="0"/>
            <a:ext cx="6383044" cy="1107996"/>
          </a:xfrm>
          <a:prstGeom prst="rect">
            <a:avLst/>
          </a:prstGeom>
          <a:noFill/>
        </p:spPr>
        <p:txBody>
          <a:bodyPr wrap="square" rtlCol="0">
            <a:spAutoFit/>
          </a:bodyPr>
          <a:lstStyle/>
          <a:p>
            <a:pPr algn="ctr"/>
            <a:r>
              <a:rPr lang="en-US" sz="6600" b="1" i="1" dirty="0"/>
              <a:t>WHAT? </a:t>
            </a:r>
            <a:endParaRPr lang="es-MX" sz="6600" b="1" i="1" dirty="0"/>
          </a:p>
        </p:txBody>
      </p:sp>
      <p:sp>
        <p:nvSpPr>
          <p:cNvPr id="3" name="TextBox 2">
            <a:extLst>
              <a:ext uri="{FF2B5EF4-FFF2-40B4-BE49-F238E27FC236}">
                <a16:creationId xmlns:a16="http://schemas.microsoft.com/office/drawing/2014/main" id="{A90CA757-9B76-45F2-A12D-48B68A388A03}"/>
              </a:ext>
            </a:extLst>
          </p:cNvPr>
          <p:cNvSpPr txBox="1"/>
          <p:nvPr/>
        </p:nvSpPr>
        <p:spPr>
          <a:xfrm>
            <a:off x="-1" y="5534561"/>
            <a:ext cx="12249689" cy="1323439"/>
          </a:xfrm>
          <a:prstGeom prst="rect">
            <a:avLst/>
          </a:prstGeom>
          <a:solidFill>
            <a:schemeClr val="bg1"/>
          </a:solidFill>
          <a:ln>
            <a:solidFill>
              <a:schemeClr val="tx1">
                <a:lumMod val="95000"/>
                <a:lumOff val="5000"/>
              </a:schemeClr>
            </a:solidFill>
          </a:ln>
        </p:spPr>
        <p:txBody>
          <a:bodyPr wrap="square" rtlCol="0">
            <a:spAutoFit/>
          </a:bodyPr>
          <a:lstStyle/>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Jesus came to redeem us and save us from our sins so we could be with Him forever, in communion with the Father, Son, and Holy Spirit. </a:t>
            </a:r>
          </a:p>
          <a:p>
            <a:pPr marL="285750" indent="-285750">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God knew that we would need to see Him, feel Him, and to be as close to Him as we possibly can get.  So, He gave us a Church, the Catholic Church, which gave us the Holy Scriptures and Sacraments, as ways for us to participate in the Kingdom of Heaven while we are still on earth.</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       In this way, the Church is the “seed and beginning” of the Kingdom of God to be fully completed or realized at the end of time in Heaven. </a:t>
            </a:r>
          </a:p>
        </p:txBody>
      </p:sp>
    </p:spTree>
    <p:extLst>
      <p:ext uri="{BB962C8B-B14F-4D97-AF65-F5344CB8AC3E}">
        <p14:creationId xmlns:p14="http://schemas.microsoft.com/office/powerpoint/2010/main" val="419855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31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103410" y="653143"/>
            <a:ext cx="7985171" cy="369332"/>
          </a:xfrm>
          <a:prstGeom prst="rect">
            <a:avLst/>
          </a:prstGeom>
          <a:noFill/>
        </p:spPr>
        <p:txBody>
          <a:bodyPr wrap="square" rtlCol="0">
            <a:spAutoFit/>
          </a:bodyPr>
          <a:lstStyle/>
          <a:p>
            <a:pPr lvl="0" algn="ctr"/>
            <a:r>
              <a:rPr lang="en-US" b="1" u="sng" dirty="0">
                <a:hlinkClick r:id="rId3"/>
              </a:rPr>
              <a:t>https://www.youtube.com/watch?v=Ze7w3-BL3OM</a:t>
            </a:r>
            <a:endParaRPr lang="en-US" sz="3200" b="1" dirty="0">
              <a:solidFill>
                <a:schemeClr val="bg1"/>
              </a:solidFill>
            </a:endParaRPr>
          </a:p>
        </p:txBody>
      </p:sp>
      <p:sp>
        <p:nvSpPr>
          <p:cNvPr id="7" name="TextBox 6"/>
          <p:cNvSpPr txBox="1"/>
          <p:nvPr/>
        </p:nvSpPr>
        <p:spPr>
          <a:xfrm>
            <a:off x="2932317" y="129923"/>
            <a:ext cx="6327359" cy="523220"/>
          </a:xfrm>
          <a:prstGeom prst="rect">
            <a:avLst/>
          </a:prstGeom>
          <a:noFill/>
        </p:spPr>
        <p:txBody>
          <a:bodyPr wrap="square" rtlCol="0">
            <a:spAutoFit/>
          </a:bodyPr>
          <a:lstStyle/>
          <a:p>
            <a:pPr algn="ctr"/>
            <a:r>
              <a:rPr lang="en-US" sz="2800" b="1" dirty="0"/>
              <a:t>GOD’S STORY: SERMON ON THE MOUNT</a:t>
            </a:r>
            <a:endParaRPr lang="es-MX" sz="6000" b="1" dirty="0"/>
          </a:p>
        </p:txBody>
      </p:sp>
      <p:pic>
        <p:nvPicPr>
          <p:cNvPr id="3" name="Ze7w3-BL3OM"/>
          <p:cNvPicPr>
            <a:picLocks noRot="1" noChangeAspect="1"/>
          </p:cNvPicPr>
          <p:nvPr>
            <a:videoFile r:link="rId1"/>
          </p:nvPr>
        </p:nvPicPr>
        <p:blipFill>
          <a:blip r:embed="rId4"/>
          <a:stretch>
            <a:fillRect/>
          </a:stretch>
        </p:blipFill>
        <p:spPr>
          <a:xfrm>
            <a:off x="1045930" y="1022475"/>
            <a:ext cx="10100129" cy="5681323"/>
          </a:xfrm>
          <a:prstGeom prst="rect">
            <a:avLst/>
          </a:prstGeom>
        </p:spPr>
      </p:pic>
    </p:spTree>
    <p:extLst>
      <p:ext uri="{BB962C8B-B14F-4D97-AF65-F5344CB8AC3E}">
        <p14:creationId xmlns:p14="http://schemas.microsoft.com/office/powerpoint/2010/main" val="341991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33857" y="1078524"/>
            <a:ext cx="6158143" cy="5779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0" y="1078524"/>
            <a:ext cx="6033857" cy="5816977"/>
          </a:xfrm>
          <a:prstGeom prst="rect">
            <a:avLst/>
          </a:prstGeom>
          <a:solidFill>
            <a:schemeClr val="bg2"/>
          </a:solidFill>
          <a:ln>
            <a:solidFill>
              <a:schemeClr val="accent1">
                <a:lumMod val="60000"/>
                <a:lumOff val="40000"/>
              </a:schemeClr>
            </a:solidFill>
          </a:ln>
        </p:spPr>
        <p:txBody>
          <a:bodyPr wrap="square" rtlCol="0">
            <a:spAutoFit/>
          </a:bodyPr>
          <a:lstStyle/>
          <a:p>
            <a:pPr algn="ctr"/>
            <a:endParaRPr lang="en-US" sz="2000" b="1" i="1" dirty="0">
              <a:solidFill>
                <a:srgbClr val="002060"/>
              </a:solidFill>
            </a:endParaRPr>
          </a:p>
          <a:p>
            <a:pPr algn="ctr"/>
            <a:r>
              <a:rPr lang="en-US" sz="2000" b="1" i="1" dirty="0">
                <a:solidFill>
                  <a:srgbClr val="002060"/>
                </a:solidFill>
              </a:rPr>
              <a:t>The Kingdom of Heaven belongs to such as these: </a:t>
            </a:r>
          </a:p>
          <a:p>
            <a:pPr lvl="0" algn="ctr"/>
            <a:endParaRPr lang="en-US" sz="2400" b="1" i="1" dirty="0">
              <a:solidFill>
                <a:srgbClr val="002060"/>
              </a:solidFill>
            </a:endParaRPr>
          </a:p>
          <a:p>
            <a:pPr lvl="0" algn="ctr"/>
            <a:r>
              <a:rPr lang="en-US" sz="2800" b="1" i="1" dirty="0">
                <a:solidFill>
                  <a:srgbClr val="002060"/>
                </a:solidFill>
              </a:rPr>
              <a:t>Poor in spirit </a:t>
            </a:r>
          </a:p>
          <a:p>
            <a:pPr lvl="0" algn="ctr"/>
            <a:r>
              <a:rPr lang="en-US" sz="2800" b="1" i="1" dirty="0">
                <a:solidFill>
                  <a:srgbClr val="002060"/>
                </a:solidFill>
              </a:rPr>
              <a:t>Mourning </a:t>
            </a:r>
          </a:p>
          <a:p>
            <a:pPr lvl="0" algn="ctr"/>
            <a:r>
              <a:rPr lang="en-US" sz="2800" b="1" i="1" dirty="0">
                <a:solidFill>
                  <a:srgbClr val="002060"/>
                </a:solidFill>
              </a:rPr>
              <a:t>Meek </a:t>
            </a:r>
          </a:p>
          <a:p>
            <a:pPr lvl="0" algn="ctr"/>
            <a:r>
              <a:rPr lang="en-US" sz="2800" b="1" i="1" dirty="0">
                <a:solidFill>
                  <a:srgbClr val="002060"/>
                </a:solidFill>
              </a:rPr>
              <a:t>Hunger and thirst for righteousness</a:t>
            </a:r>
          </a:p>
          <a:p>
            <a:pPr lvl="0" algn="ctr"/>
            <a:r>
              <a:rPr lang="en-US" sz="2800" b="1" i="1" dirty="0">
                <a:solidFill>
                  <a:srgbClr val="002060"/>
                </a:solidFill>
              </a:rPr>
              <a:t>Merciful </a:t>
            </a:r>
          </a:p>
          <a:p>
            <a:pPr lvl="0" algn="ctr"/>
            <a:r>
              <a:rPr lang="en-US" sz="2800" b="1" i="1" dirty="0">
                <a:solidFill>
                  <a:srgbClr val="002060"/>
                </a:solidFill>
              </a:rPr>
              <a:t>Clean of heart </a:t>
            </a:r>
          </a:p>
          <a:p>
            <a:pPr lvl="0" algn="ctr"/>
            <a:r>
              <a:rPr lang="en-US" sz="2800" b="1" i="1" dirty="0">
                <a:solidFill>
                  <a:srgbClr val="002060"/>
                </a:solidFill>
              </a:rPr>
              <a:t>Peacemakers </a:t>
            </a:r>
          </a:p>
          <a:p>
            <a:pPr lvl="0" algn="ctr"/>
            <a:r>
              <a:rPr lang="en-US" sz="2800" b="1" i="1" dirty="0">
                <a:solidFill>
                  <a:srgbClr val="002060"/>
                </a:solidFill>
              </a:rPr>
              <a:t>Persecuted for the sake of righteousness </a:t>
            </a:r>
          </a:p>
          <a:p>
            <a:pPr lvl="0" algn="ctr"/>
            <a:r>
              <a:rPr lang="en-US" sz="2800" b="1" i="1" dirty="0">
                <a:solidFill>
                  <a:srgbClr val="002060"/>
                </a:solidFill>
              </a:rPr>
              <a:t>Suffer for believing in </a:t>
            </a:r>
            <a:r>
              <a:rPr lang="en-US" sz="2800" b="1" i="1" dirty="0" smtClean="0">
                <a:solidFill>
                  <a:srgbClr val="002060"/>
                </a:solidFill>
              </a:rPr>
              <a:t>Jesus</a:t>
            </a:r>
          </a:p>
          <a:p>
            <a:pPr lvl="0" algn="ctr"/>
            <a:endParaRPr lang="en-US" sz="2800" b="1" i="1" dirty="0">
              <a:solidFill>
                <a:srgbClr val="002060"/>
              </a:solidFill>
            </a:endParaRP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dirty="0"/>
              <a:t>FAMILY CONVERSATION</a:t>
            </a:r>
            <a:endParaRPr lang="es-MX" sz="4400" b="1" dirty="0"/>
          </a:p>
        </p:txBody>
      </p:sp>
      <p:sp>
        <p:nvSpPr>
          <p:cNvPr id="8" name="TextBox 7"/>
          <p:cNvSpPr txBox="1"/>
          <p:nvPr/>
        </p:nvSpPr>
        <p:spPr>
          <a:xfrm>
            <a:off x="6096000" y="1376040"/>
            <a:ext cx="5959876" cy="4913438"/>
          </a:xfrm>
          <a:prstGeom prst="rect">
            <a:avLst/>
          </a:prstGeom>
          <a:noFill/>
        </p:spPr>
        <p:txBody>
          <a:bodyPr wrap="square" rtlCol="0">
            <a:spAutoFit/>
          </a:bodyPr>
          <a:lstStyle/>
          <a:p>
            <a:pPr algn="ctr"/>
            <a:r>
              <a:rPr lang="en-US" sz="2400" b="1" dirty="0"/>
              <a:t>Looking at the list of characteristics of those to whom the Kingdom of Heaven belongs:</a:t>
            </a:r>
          </a:p>
          <a:p>
            <a:r>
              <a:rPr lang="en-US" sz="2400" dirty="0"/>
              <a:t> </a:t>
            </a:r>
          </a:p>
          <a:p>
            <a:pPr lvl="0"/>
            <a:endParaRPr lang="en-US" sz="2400" i="1" dirty="0"/>
          </a:p>
          <a:p>
            <a:pPr lvl="0"/>
            <a:r>
              <a:rPr lang="en-US" sz="2400" i="1" dirty="0"/>
              <a:t>	In what ways can you see those 		characteristics of love and sacrifice in 	each member of your family? </a:t>
            </a:r>
          </a:p>
          <a:p>
            <a:pPr lvl="0"/>
            <a:endParaRPr lang="en-US" sz="2400" dirty="0"/>
          </a:p>
          <a:p>
            <a:pPr lvl="0"/>
            <a:r>
              <a:rPr lang="en-US" sz="2400" i="1" dirty="0"/>
              <a:t>	How does your family proclaim the 	Kingdom of God? </a:t>
            </a:r>
          </a:p>
          <a:p>
            <a:pPr lvl="0"/>
            <a:endParaRPr lang="en-US" sz="2400" dirty="0"/>
          </a:p>
          <a:p>
            <a:pPr lvl="0"/>
            <a:r>
              <a:rPr lang="en-US" sz="2400" i="1" dirty="0"/>
              <a:t>	What can you do this Advent to 	proclaim the Kingdom of God?</a:t>
            </a:r>
          </a:p>
        </p:txBody>
      </p:sp>
    </p:spTree>
    <p:extLst>
      <p:ext uri="{BB962C8B-B14F-4D97-AF65-F5344CB8AC3E}">
        <p14:creationId xmlns:p14="http://schemas.microsoft.com/office/powerpoint/2010/main" val="121387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aying the Rosary in the context of creation - FAMVIN News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286" y="1576387"/>
            <a:ext cx="7495713" cy="5076825"/>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816746" y="1395829"/>
            <a:ext cx="4832940" cy="4585871"/>
          </a:xfrm>
          <a:prstGeom prst="rect">
            <a:avLst/>
          </a:prstGeom>
          <a:noFill/>
        </p:spPr>
        <p:txBody>
          <a:bodyPr wrap="square" rtlCol="0">
            <a:spAutoFit/>
          </a:bodyPr>
          <a:lstStyle/>
          <a:p>
            <a:endParaRPr lang="en-US" sz="2400" dirty="0"/>
          </a:p>
          <a:p>
            <a:r>
              <a:rPr lang="en-US" sz="2400" dirty="0"/>
              <a:t>Your Family At-Home Mission is to: read the article, </a:t>
            </a:r>
          </a:p>
          <a:p>
            <a:r>
              <a:rPr lang="en-US" sz="2400" dirty="0"/>
              <a:t>watch the videos, and </a:t>
            </a:r>
          </a:p>
          <a:p>
            <a:r>
              <a:rPr lang="en-US" sz="2400" dirty="0"/>
              <a:t>make a plan for how your family will proclaim the Kingdom of God this Advent/ Christmas Season! </a:t>
            </a:r>
          </a:p>
          <a:p>
            <a:endParaRPr lang="en-US" sz="2800" dirty="0"/>
          </a:p>
          <a:p>
            <a:r>
              <a:rPr lang="en-US" sz="2400" dirty="0"/>
              <a:t>The meditating on the Third Luminous Mystery of the Rosary, </a:t>
            </a:r>
          </a:p>
          <a:p>
            <a:r>
              <a:rPr lang="en-US" sz="2400" dirty="0"/>
              <a:t>pray a decade together as a family around your home altar.</a:t>
            </a: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dirty="0"/>
              <a:t>FAMILY MISSION</a:t>
            </a:r>
            <a:endParaRPr lang="es-MX" sz="4400" b="1" dirty="0"/>
          </a:p>
        </p:txBody>
      </p:sp>
    </p:spTree>
    <p:extLst>
      <p:ext uri="{BB962C8B-B14F-4D97-AF65-F5344CB8AC3E}">
        <p14:creationId xmlns:p14="http://schemas.microsoft.com/office/powerpoint/2010/main" val="303370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541538" y="154541"/>
            <a:ext cx="10484528" cy="769441"/>
          </a:xfrm>
          <a:prstGeom prst="rect">
            <a:avLst/>
          </a:prstGeom>
          <a:noFill/>
        </p:spPr>
        <p:txBody>
          <a:bodyPr wrap="square" rtlCol="0">
            <a:spAutoFit/>
          </a:bodyPr>
          <a:lstStyle/>
          <a:p>
            <a:pPr algn="ctr"/>
            <a:r>
              <a:rPr lang="en-US" sz="4400" dirty="0"/>
              <a:t>CLOSING PRAYER: </a:t>
            </a:r>
            <a:r>
              <a:rPr lang="en-US" sz="4400" i="1" dirty="0"/>
              <a:t>The Lord’s Prayer</a:t>
            </a:r>
          </a:p>
        </p:txBody>
      </p:sp>
      <p:pic>
        <p:nvPicPr>
          <p:cNvPr id="8" name="Picture 7" descr="Gaelic Rosary Prayers - The Work of God's Childr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362" y="1388159"/>
            <a:ext cx="4857275" cy="5219700"/>
          </a:xfrm>
          <a:prstGeom prst="rect">
            <a:avLst/>
          </a:prstGeom>
          <a:ln w="57150">
            <a:solidFill>
              <a:schemeClr val="tx1"/>
            </a:solidFill>
          </a:ln>
        </p:spPr>
      </p:pic>
    </p:spTree>
    <p:extLst>
      <p:ext uri="{BB962C8B-B14F-4D97-AF65-F5344CB8AC3E}">
        <p14:creationId xmlns:p14="http://schemas.microsoft.com/office/powerpoint/2010/main" val="388256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8082" y="1434145"/>
            <a:ext cx="8864168" cy="3970318"/>
          </a:xfrm>
          <a:prstGeom prst="rect">
            <a:avLst/>
          </a:prstGeom>
        </p:spPr>
        <p:txBody>
          <a:bodyPr wrap="square">
            <a:spAutoFit/>
          </a:bodyPr>
          <a:lstStyle/>
          <a:p>
            <a:endParaRPr lang="en-US" sz="2800" dirty="0"/>
          </a:p>
          <a:p>
            <a:r>
              <a:rPr lang="en-US" sz="2800" dirty="0"/>
              <a:t>Lord Jesus Christ, we entrust our family to You and ask for Your blessing and protection. We love You Lord Jesus with all our hearts and we ask that You help our family become more like the Holy Family. Help us to be kind, loving, and patient with one another. Give us all the grace we need to become saints and Your faithful disciples. </a:t>
            </a:r>
          </a:p>
          <a:p>
            <a:endParaRPr lang="en-US" sz="2800" dirty="0"/>
          </a:p>
          <a:p>
            <a:r>
              <a:rPr lang="en-US" sz="2800" dirty="0"/>
              <a:t>Amen.</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2" name="Picture 1" descr="Public Domain Clip Art Image | Praying hands | ID: 13528798811637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1751" y="4098906"/>
            <a:ext cx="2155010" cy="2649898"/>
          </a:xfrm>
          <a:prstGeom prst="rect">
            <a:avLst/>
          </a:prstGeom>
        </p:spPr>
      </p:pic>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4110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3" name="Rectangle 2"/>
          <p:cNvSpPr/>
          <p:nvPr/>
        </p:nvSpPr>
        <p:spPr>
          <a:xfrm>
            <a:off x="-53340" y="1231068"/>
            <a:ext cx="12298679" cy="646331"/>
          </a:xfrm>
          <a:prstGeom prst="rect">
            <a:avLst/>
          </a:prstGeom>
          <a:noFill/>
        </p:spPr>
        <p:txBody>
          <a:bodyPr wrap="square" lIns="91440" tIns="45720" rIns="91440" bIns="45720">
            <a:spAutoFit/>
          </a:bodyPr>
          <a:lstStyle/>
          <a:p>
            <a:pPr algn="ctr"/>
            <a:r>
              <a:rPr lang="en-US" sz="3600" dirty="0"/>
              <a:t>WHICH DO YOU LIKE BETTER?</a:t>
            </a:r>
            <a:endParaRPr lang="en-US" sz="72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1287261" y="2435607"/>
            <a:ext cx="4808739" cy="4154984"/>
          </a:xfrm>
          <a:prstGeom prst="rect">
            <a:avLst/>
          </a:prstGeom>
          <a:noFill/>
        </p:spPr>
        <p:txBody>
          <a:bodyPr wrap="square" rtlCol="0">
            <a:spAutoFit/>
          </a:bodyPr>
          <a:lstStyle/>
          <a:p>
            <a:pPr marL="514350" indent="-514350">
              <a:buAutoNum type="arabicPeriod"/>
            </a:pPr>
            <a:r>
              <a:rPr lang="en-US" sz="2400" dirty="0"/>
              <a:t>Make two lines on the ground, one at either end of the room. </a:t>
            </a:r>
          </a:p>
          <a:p>
            <a:pPr marL="514350" indent="-514350">
              <a:buAutoNum type="arabicPeriod"/>
            </a:pPr>
            <a:r>
              <a:rPr lang="en-US" sz="2400" dirty="0"/>
              <a:t>The families will stand in the middle of the room.</a:t>
            </a:r>
          </a:p>
          <a:p>
            <a:pPr marL="514350" indent="-514350">
              <a:buAutoNum type="arabicPeriod"/>
            </a:pPr>
            <a:r>
              <a:rPr lang="en-US" sz="2400" dirty="0"/>
              <a:t>The facilitator will call out two words while pointing to each line.</a:t>
            </a:r>
          </a:p>
          <a:p>
            <a:pPr marL="514350" indent="-514350">
              <a:buAutoNum type="arabicPeriod"/>
            </a:pPr>
            <a:r>
              <a:rPr lang="en-US" sz="2400" dirty="0"/>
              <a:t>The families then have to choose which category they like better and go stand on the corresponding line.</a:t>
            </a:r>
            <a:r>
              <a:rPr lang="en-US" sz="2400" b="1" dirty="0"/>
              <a:t> </a:t>
            </a:r>
            <a:endParaRPr lang="en-US" sz="2400" dirty="0"/>
          </a:p>
        </p:txBody>
      </p:sp>
      <p:pic>
        <p:nvPicPr>
          <p:cNvPr id="2" name="Picture 1" descr="Celebrating Family Stories: Mystery Monday: What Happened to Hira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4885" y="1877399"/>
            <a:ext cx="4929265" cy="4740467"/>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905913" y="137124"/>
            <a:ext cx="4380173" cy="769441"/>
          </a:xfrm>
          <a:prstGeom prst="rect">
            <a:avLst/>
          </a:prstGeom>
          <a:noFill/>
        </p:spPr>
        <p:txBody>
          <a:bodyPr wrap="none" rtlCol="0">
            <a:spAutoFit/>
          </a:bodyPr>
          <a:lstStyle/>
          <a:p>
            <a:r>
              <a:rPr lang="en-US" sz="4400" dirty="0"/>
              <a:t> </a:t>
            </a:r>
            <a:r>
              <a:rPr lang="en-US" sz="4400" b="1" dirty="0"/>
              <a:t>THE GOOD NEWS</a:t>
            </a:r>
            <a:endParaRPr lang="es-MX" sz="4400" b="1" dirty="0"/>
          </a:p>
        </p:txBody>
      </p:sp>
      <p:sp>
        <p:nvSpPr>
          <p:cNvPr id="2" name="TextBox 1"/>
          <p:cNvSpPr txBox="1"/>
          <p:nvPr/>
        </p:nvSpPr>
        <p:spPr>
          <a:xfrm>
            <a:off x="585925" y="1469571"/>
            <a:ext cx="4758431" cy="4832092"/>
          </a:xfrm>
          <a:prstGeom prst="rect">
            <a:avLst/>
          </a:prstGeom>
          <a:noFill/>
        </p:spPr>
        <p:txBody>
          <a:bodyPr wrap="square" rtlCol="0">
            <a:spAutoFit/>
          </a:bodyPr>
          <a:lstStyle/>
          <a:p>
            <a:pPr algn="ctr"/>
            <a:r>
              <a:rPr lang="en-US" sz="2400" dirty="0">
                <a:solidFill>
                  <a:srgbClr val="FF0000"/>
                </a:solidFill>
              </a:rPr>
              <a:t>Read Isaiah 52:7 </a:t>
            </a:r>
          </a:p>
          <a:p>
            <a:pPr algn="ctr"/>
            <a:r>
              <a:rPr lang="en-US" sz="2400" dirty="0">
                <a:solidFill>
                  <a:srgbClr val="FF0000"/>
                </a:solidFill>
              </a:rPr>
              <a:t>OR Watch: Gospel of The Kingdom </a:t>
            </a:r>
          </a:p>
          <a:p>
            <a:pPr algn="ctr"/>
            <a:r>
              <a:rPr lang="en-US" sz="1200" dirty="0"/>
              <a:t>(up to 4:46)  </a:t>
            </a:r>
            <a:r>
              <a:rPr lang="en-US" sz="1200" u="sng" dirty="0">
                <a:hlinkClick r:id="rId3"/>
              </a:rPr>
              <a:t>https://www.youtube.com/watch?v=xmFPS0f-kzs</a:t>
            </a:r>
            <a:endParaRPr lang="en-US" sz="1200" dirty="0"/>
          </a:p>
          <a:p>
            <a:endParaRPr lang="en-US" sz="2400" i="1" dirty="0">
              <a:solidFill>
                <a:schemeClr val="tx2">
                  <a:lumMod val="75000"/>
                </a:schemeClr>
              </a:solidFill>
            </a:endParaRPr>
          </a:p>
          <a:p>
            <a:r>
              <a:rPr lang="en-US" sz="2800" i="1" dirty="0">
                <a:solidFill>
                  <a:schemeClr val="tx2">
                    <a:lumMod val="75000"/>
                  </a:schemeClr>
                </a:solidFill>
              </a:rPr>
              <a:t>Think about who fulfills this passage by bringing THE Good News!</a:t>
            </a:r>
          </a:p>
          <a:p>
            <a:r>
              <a:rPr lang="en-US" sz="2800" i="1" dirty="0">
                <a:solidFill>
                  <a:schemeClr val="tx2">
                    <a:lumMod val="75000"/>
                  </a:schemeClr>
                </a:solidFill>
              </a:rPr>
              <a:t> </a:t>
            </a:r>
          </a:p>
          <a:p>
            <a:r>
              <a:rPr lang="en-US" sz="2800" i="1" dirty="0">
                <a:solidFill>
                  <a:schemeClr val="tx2">
                    <a:lumMod val="75000"/>
                  </a:schemeClr>
                </a:solidFill>
              </a:rPr>
              <a:t>Jesus brings the good news in His words, actions, and  very person. He is the Good News! </a:t>
            </a:r>
          </a:p>
          <a:p>
            <a:endParaRPr lang="en-US" sz="2800" i="1" dirty="0">
              <a:solidFill>
                <a:schemeClr val="tx2">
                  <a:lumMod val="75000"/>
                </a:schemeClr>
              </a:solidFill>
            </a:endParaRPr>
          </a:p>
        </p:txBody>
      </p:sp>
      <p:pic>
        <p:nvPicPr>
          <p:cNvPr id="6" name="xmFPS0f-kzs"/>
          <p:cNvPicPr>
            <a:picLocks noRot="1" noChangeAspect="1"/>
          </p:cNvPicPr>
          <p:nvPr>
            <a:videoFile r:link="rId1"/>
          </p:nvPr>
        </p:nvPicPr>
        <p:blipFill>
          <a:blip r:embed="rId4"/>
          <a:stretch>
            <a:fillRect/>
          </a:stretch>
        </p:blipFill>
        <p:spPr>
          <a:xfrm>
            <a:off x="6095999" y="2197540"/>
            <a:ext cx="5863772" cy="3298372"/>
          </a:xfrm>
          <a:prstGeom prst="rect">
            <a:avLst/>
          </a:prstGeom>
        </p:spPr>
      </p:pic>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523783" y="1516311"/>
            <a:ext cx="4172504" cy="489364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accent1"/>
            </a:solidFill>
          </a:ln>
        </p:spPr>
        <p:txBody>
          <a:bodyPr wrap="square" rtlCol="0">
            <a:spAutoFit/>
          </a:bodyPr>
          <a:lstStyle/>
          <a:p>
            <a:pPr algn="ctr"/>
            <a:r>
              <a:rPr lang="en-US" sz="2600" dirty="0"/>
              <a:t>Today we will learn about the </a:t>
            </a:r>
            <a:r>
              <a:rPr lang="en-US" sz="2600" i="1" dirty="0"/>
              <a:t>Third Luminous Mystery of the Rosary</a:t>
            </a:r>
            <a:r>
              <a:rPr lang="en-US" sz="2600" dirty="0"/>
              <a:t>, </a:t>
            </a:r>
          </a:p>
          <a:p>
            <a:pPr algn="ctr"/>
            <a:r>
              <a:rPr lang="en-US" sz="2600" b="1" dirty="0"/>
              <a:t>The Proclamation of the Kingdom of God</a:t>
            </a:r>
            <a:r>
              <a:rPr lang="en-US" sz="2600" dirty="0"/>
              <a:t>. </a:t>
            </a:r>
          </a:p>
          <a:p>
            <a:endParaRPr lang="en-US" sz="2600" dirty="0"/>
          </a:p>
          <a:p>
            <a:pPr algn="ctr"/>
            <a:r>
              <a:rPr lang="en-US" sz="2600" dirty="0"/>
              <a:t>We will learn about how Jesus proclaimed that the Kingdom of God is at hand, </a:t>
            </a:r>
            <a:r>
              <a:rPr lang="en-US" sz="2600" b="1" dirty="0"/>
              <a:t>who, where </a:t>
            </a:r>
            <a:r>
              <a:rPr lang="en-US" sz="2600" dirty="0"/>
              <a:t>and </a:t>
            </a:r>
            <a:r>
              <a:rPr lang="en-US" sz="2600" b="1" dirty="0"/>
              <a:t>what</a:t>
            </a:r>
            <a:r>
              <a:rPr lang="en-US" sz="2600" dirty="0"/>
              <a:t> is the Kingdom of God, and </a:t>
            </a:r>
          </a:p>
          <a:p>
            <a:pPr algn="ctr"/>
            <a:r>
              <a:rPr lang="en-US" sz="2600" b="1" dirty="0"/>
              <a:t>how we can proclaim it!</a:t>
            </a:r>
            <a:endParaRPr lang="en-US" sz="2600" b="1" dirty="0">
              <a:solidFill>
                <a:srgbClr val="FF0000"/>
              </a:solidFill>
            </a:endParaRPr>
          </a:p>
        </p:txBody>
      </p:sp>
      <p:sp>
        <p:nvSpPr>
          <p:cNvPr id="5" name="TextBox 4"/>
          <p:cNvSpPr txBox="1"/>
          <p:nvPr/>
        </p:nvSpPr>
        <p:spPr>
          <a:xfrm>
            <a:off x="2932320" y="154541"/>
            <a:ext cx="6327359" cy="769441"/>
          </a:xfrm>
          <a:prstGeom prst="rect">
            <a:avLst/>
          </a:prstGeom>
          <a:noFill/>
        </p:spPr>
        <p:txBody>
          <a:bodyPr wrap="square" rtlCol="0">
            <a:spAutoFit/>
          </a:bodyPr>
          <a:lstStyle/>
          <a:p>
            <a:pPr algn="ctr"/>
            <a:r>
              <a:rPr lang="en-US" sz="4400" dirty="0"/>
              <a:t>TODAY’S TOPIC</a:t>
            </a:r>
            <a:endParaRPr lang="es-MX" sz="16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8395" y="772884"/>
            <a:ext cx="8727238" cy="6640289"/>
          </a:xfrm>
          <a:prstGeom prst="rect">
            <a:avLst/>
          </a:prstGeom>
        </p:spPr>
      </p:pic>
    </p:spTree>
    <p:extLst>
      <p:ext uri="{BB962C8B-B14F-4D97-AF65-F5344CB8AC3E}">
        <p14:creationId xmlns:p14="http://schemas.microsoft.com/office/powerpoint/2010/main" val="156514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845963" y="154541"/>
            <a:ext cx="8574677" cy="769441"/>
          </a:xfrm>
          <a:prstGeom prst="rect">
            <a:avLst/>
          </a:prstGeom>
          <a:noFill/>
        </p:spPr>
        <p:txBody>
          <a:bodyPr wrap="square" rtlCol="0">
            <a:spAutoFit/>
          </a:bodyPr>
          <a:lstStyle/>
          <a:p>
            <a:pPr algn="ctr"/>
            <a:r>
              <a:rPr lang="en-US" sz="4400" dirty="0"/>
              <a:t>THE KINGDOM OF GOD</a:t>
            </a:r>
            <a:r>
              <a:rPr lang="en-US" sz="4400" i="1" dirty="0"/>
              <a:t>?</a:t>
            </a:r>
            <a:endParaRPr lang="es-MX" sz="4400" b="1" i="1" dirty="0"/>
          </a:p>
        </p:txBody>
      </p:sp>
      <p:sp>
        <p:nvSpPr>
          <p:cNvPr id="2" name="TextBox 1"/>
          <p:cNvSpPr txBox="1"/>
          <p:nvPr/>
        </p:nvSpPr>
        <p:spPr>
          <a:xfrm>
            <a:off x="710214" y="1358283"/>
            <a:ext cx="6970746" cy="4801314"/>
          </a:xfrm>
          <a:prstGeom prst="rect">
            <a:avLst/>
          </a:prstGeom>
          <a:noFill/>
        </p:spPr>
        <p:txBody>
          <a:bodyPr wrap="square" rtlCol="0">
            <a:spAutoFit/>
          </a:bodyPr>
          <a:lstStyle/>
          <a:p>
            <a:endParaRPr lang="en-US" sz="3200" dirty="0"/>
          </a:p>
          <a:p>
            <a:r>
              <a:rPr lang="en-US" sz="3200" dirty="0"/>
              <a:t>Open up your bibles to </a:t>
            </a:r>
            <a:r>
              <a:rPr lang="en-US" sz="3200" dirty="0">
                <a:solidFill>
                  <a:srgbClr val="CC3300"/>
                </a:solidFill>
              </a:rPr>
              <a:t>Matthew 3:1-3</a:t>
            </a:r>
            <a:r>
              <a:rPr lang="en-US" sz="3200" dirty="0">
                <a:solidFill>
                  <a:srgbClr val="FF5050"/>
                </a:solidFill>
              </a:rPr>
              <a:t>. </a:t>
            </a:r>
          </a:p>
          <a:p>
            <a:r>
              <a:rPr lang="en-US" sz="3200" dirty="0"/>
              <a:t>Let’s read what St. John the Baptist said about the </a:t>
            </a:r>
            <a:r>
              <a:rPr lang="en-US" sz="3200" i="1" dirty="0"/>
              <a:t>Kingdom of God.</a:t>
            </a:r>
          </a:p>
          <a:p>
            <a:endParaRPr lang="en-US" sz="3200" dirty="0"/>
          </a:p>
          <a:p>
            <a:endParaRPr lang="en-US" sz="3200" dirty="0"/>
          </a:p>
          <a:p>
            <a:r>
              <a:rPr lang="en-US" sz="3200" dirty="0"/>
              <a:t>What was John saying about how to prepare for the coming of the </a:t>
            </a:r>
          </a:p>
          <a:p>
            <a:r>
              <a:rPr lang="en-US" sz="3200" i="1" dirty="0"/>
              <a:t>Kingdom of Heaven?</a:t>
            </a:r>
            <a:endParaRPr lang="en-US" sz="4800" i="1" dirty="0"/>
          </a:p>
          <a:p>
            <a:endParaRPr lang="en-US" dirty="0"/>
          </a:p>
        </p:txBody>
      </p:sp>
      <p:pic>
        <p:nvPicPr>
          <p:cNvPr id="8" name="Picture 7" descr="St John the Baptist Pointing to Christ - Bartolome Esteban Murillo ..."/>
          <p:cNvPicPr>
            <a:picLocks noChangeAspect="1"/>
          </p:cNvPicPr>
          <p:nvPr/>
        </p:nvPicPr>
        <p:blipFill rotWithShape="1">
          <a:blip r:embed="rId2">
            <a:extLst>
              <a:ext uri="{28A0092B-C50C-407E-A947-70E740481C1C}">
                <a14:useLocalDpi xmlns:a14="http://schemas.microsoft.com/office/drawing/2010/main" val="0"/>
              </a:ext>
            </a:extLst>
          </a:blip>
          <a:srcRect b="3728"/>
          <a:stretch/>
        </p:blipFill>
        <p:spPr>
          <a:xfrm>
            <a:off x="8273143" y="1233066"/>
            <a:ext cx="3308032" cy="5089358"/>
          </a:xfrm>
          <a:prstGeom prst="rect">
            <a:avLst/>
          </a:prstGeom>
        </p:spPr>
      </p:pic>
    </p:spTree>
    <p:extLst>
      <p:ext uri="{BB962C8B-B14F-4D97-AF65-F5344CB8AC3E}">
        <p14:creationId xmlns:p14="http://schemas.microsoft.com/office/powerpoint/2010/main" val="428584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932320" y="216096"/>
            <a:ext cx="6327359" cy="769441"/>
          </a:xfrm>
          <a:prstGeom prst="rect">
            <a:avLst/>
          </a:prstGeom>
          <a:noFill/>
        </p:spPr>
        <p:txBody>
          <a:bodyPr wrap="square" rtlCol="0">
            <a:spAutoFit/>
          </a:bodyPr>
          <a:lstStyle/>
          <a:p>
            <a:pPr algn="ctr"/>
            <a:r>
              <a:rPr lang="en-US" sz="4400" b="1" dirty="0">
                <a:solidFill>
                  <a:srgbClr val="CC3300"/>
                </a:solidFill>
              </a:rPr>
              <a:t>THE KINGDOM OF GOD</a:t>
            </a:r>
            <a:endParaRPr lang="es-MX" sz="4400" b="1" dirty="0">
              <a:solidFill>
                <a:srgbClr val="CC3300"/>
              </a:solidFill>
            </a:endParaRPr>
          </a:p>
        </p:txBody>
      </p:sp>
      <p:sp>
        <p:nvSpPr>
          <p:cNvPr id="5" name="Rectangle 4"/>
          <p:cNvSpPr/>
          <p:nvPr/>
        </p:nvSpPr>
        <p:spPr>
          <a:xfrm>
            <a:off x="555172" y="1704939"/>
            <a:ext cx="5698672" cy="4879734"/>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In the </a:t>
            </a:r>
            <a:r>
              <a:rPr lang="en-US" sz="2800" b="1" i="1" dirty="0">
                <a:latin typeface="Calibri" panose="020F0502020204030204" pitchFamily="34" charset="0"/>
                <a:ea typeface="Calibri" panose="020F0502020204030204" pitchFamily="34" charset="0"/>
                <a:cs typeface="Times New Roman" panose="02020603050405020304" pitchFamily="18" charset="0"/>
              </a:rPr>
              <a:t>New Testament</a:t>
            </a:r>
            <a:r>
              <a:rPr lang="en-US" sz="2800" dirty="0">
                <a:latin typeface="Calibri" panose="020F0502020204030204" pitchFamily="34" charset="0"/>
                <a:ea typeface="Calibri" panose="020F0502020204030204" pitchFamily="34" charset="0"/>
                <a:cs typeface="Times New Roman" panose="02020603050405020304" pitchFamily="18" charset="0"/>
              </a:rPr>
              <a:t>, the Kingdom of God or the Kingdom of Heaven is mentioned </a:t>
            </a:r>
            <a:r>
              <a:rPr lang="en-US" sz="2800" b="1" dirty="0">
                <a:solidFill>
                  <a:srgbClr val="CC3300"/>
                </a:solidFill>
                <a:latin typeface="Calibri" panose="020F0502020204030204" pitchFamily="34" charset="0"/>
                <a:ea typeface="Calibri" panose="020F0502020204030204" pitchFamily="34" charset="0"/>
                <a:cs typeface="Times New Roman" panose="02020603050405020304" pitchFamily="18" charset="0"/>
              </a:rPr>
              <a:t>120 times</a:t>
            </a:r>
            <a:r>
              <a:rPr lang="en-US" sz="2800" dirty="0">
                <a:solidFill>
                  <a:srgbClr val="CC3300"/>
                </a:solidFill>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CC3300"/>
                </a:solidFill>
                <a:latin typeface="Calibri" panose="020F0502020204030204" pitchFamily="34" charset="0"/>
                <a:ea typeface="Calibri" panose="020F0502020204030204" pitchFamily="34" charset="0"/>
                <a:cs typeface="Times New Roman" panose="02020603050405020304" pitchFamily="18" charset="0"/>
              </a:rPr>
              <a:t>Ninety-nine times </a:t>
            </a:r>
            <a:r>
              <a:rPr lang="en-US" sz="2800" dirty="0">
                <a:latin typeface="Calibri" panose="020F0502020204030204" pitchFamily="34" charset="0"/>
                <a:ea typeface="Calibri" panose="020F0502020204030204" pitchFamily="34" charset="0"/>
                <a:cs typeface="Times New Roman" panose="02020603050405020304" pitchFamily="18" charset="0"/>
              </a:rPr>
              <a:t>it is written about in the </a:t>
            </a:r>
            <a:r>
              <a:rPr lang="en-US" sz="2800" b="1" dirty="0">
                <a:latin typeface="Calibri" panose="020F0502020204030204" pitchFamily="34" charset="0"/>
                <a:ea typeface="Calibri" panose="020F0502020204030204" pitchFamily="34" charset="0"/>
                <a:cs typeface="Times New Roman" panose="02020603050405020304" pitchFamily="18" charset="0"/>
              </a:rPr>
              <a:t>Gospels,</a:t>
            </a:r>
            <a:r>
              <a:rPr lang="en-US" sz="2800" dirty="0">
                <a:latin typeface="Calibri" panose="020F0502020204030204" pitchFamily="34" charset="0"/>
                <a:ea typeface="Calibri" panose="020F0502020204030204" pitchFamily="34" charset="0"/>
                <a:cs typeface="Times New Roman" panose="02020603050405020304" pitchFamily="18" charset="0"/>
              </a:rPr>
              <a:t> which are the books of Matthew, Mark, Luke and John. </a:t>
            </a:r>
          </a:p>
          <a:p>
            <a:pPr marL="342900" marR="0" lvl="0" indent="-342900">
              <a:lnSpc>
                <a:spcPct val="107000"/>
              </a:lnSpc>
              <a:spcBef>
                <a:spcPts val="0"/>
              </a:spcBef>
              <a:spcAft>
                <a:spcPts val="0"/>
              </a:spcAft>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dirty="0">
                <a:solidFill>
                  <a:srgbClr val="CC3300"/>
                </a:solidFill>
                <a:latin typeface="Calibri" panose="020F0502020204030204" pitchFamily="34" charset="0"/>
                <a:ea typeface="Calibri" panose="020F0502020204030204" pitchFamily="34" charset="0"/>
                <a:cs typeface="Times New Roman" panose="02020603050405020304" pitchFamily="18" charset="0"/>
              </a:rPr>
              <a:t>Ninety times </a:t>
            </a:r>
            <a:r>
              <a:rPr lang="en-US" sz="2800" b="1" i="1" dirty="0">
                <a:latin typeface="Calibri" panose="020F0502020204030204" pitchFamily="34" charset="0"/>
                <a:ea typeface="Calibri" panose="020F0502020204030204" pitchFamily="34" charset="0"/>
                <a:cs typeface="Times New Roman" panose="02020603050405020304" pitchFamily="18" charset="0"/>
              </a:rPr>
              <a:t>Jesus Himself speaks </a:t>
            </a:r>
            <a:r>
              <a:rPr lang="en-US" sz="2800" dirty="0">
                <a:latin typeface="Calibri" panose="020F0502020204030204" pitchFamily="34" charset="0"/>
                <a:ea typeface="Calibri" panose="020F0502020204030204" pitchFamily="34" charset="0"/>
                <a:cs typeface="Times New Roman" panose="02020603050405020304" pitchFamily="18" charset="0"/>
              </a:rPr>
              <a:t>about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How to Preach Like Jesus | Zack Donaldson"/>
          <p:cNvPicPr/>
          <p:nvPr/>
        </p:nvPicPr>
        <p:blipFill>
          <a:blip r:embed="rId2">
            <a:extLst>
              <a:ext uri="{28A0092B-C50C-407E-A947-70E740481C1C}">
                <a14:useLocalDpi xmlns:a14="http://schemas.microsoft.com/office/drawing/2010/main" val="0"/>
              </a:ext>
            </a:extLst>
          </a:blip>
          <a:srcRect/>
          <a:stretch>
            <a:fillRect/>
          </a:stretch>
        </p:blipFill>
        <p:spPr bwMode="auto">
          <a:xfrm>
            <a:off x="6906986" y="1942011"/>
            <a:ext cx="4886596" cy="3841436"/>
          </a:xfrm>
          <a:prstGeom prst="rect">
            <a:avLst/>
          </a:prstGeom>
          <a:noFill/>
          <a:ln w="28575">
            <a:solidFill>
              <a:schemeClr val="tx2">
                <a:lumMod val="75000"/>
              </a:schemeClr>
            </a:solidFill>
          </a:ln>
        </p:spPr>
      </p:pic>
    </p:spTree>
    <p:extLst>
      <p:ext uri="{BB962C8B-B14F-4D97-AF65-F5344CB8AC3E}">
        <p14:creationId xmlns:p14="http://schemas.microsoft.com/office/powerpoint/2010/main" val="249346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extBox 5"/>
          <p:cNvSpPr txBox="1"/>
          <p:nvPr/>
        </p:nvSpPr>
        <p:spPr>
          <a:xfrm>
            <a:off x="377735" y="1201633"/>
            <a:ext cx="6621978" cy="5509200"/>
          </a:xfrm>
          <a:prstGeom prst="rect">
            <a:avLst/>
          </a:prstGeom>
          <a:noFill/>
        </p:spPr>
        <p:txBody>
          <a:bodyPr wrap="square" rtlCol="0">
            <a:spAutoFit/>
          </a:bodyPr>
          <a:lstStyle/>
          <a:p>
            <a:r>
              <a:rPr lang="en-US" sz="3200" dirty="0">
                <a:solidFill>
                  <a:srgbClr val="FF0000"/>
                </a:solidFill>
              </a:rPr>
              <a:t>“The Spirit of the Lord is upon me, because he has anointed me to bring glad tidings to the poor. He has sent me to proclaim liberty to the captives and recovery of sight to the blind, to let the oppressed go free, and to proclaim a year acceptable to the Lord.”</a:t>
            </a:r>
            <a:r>
              <a:rPr lang="en-US" sz="3200" dirty="0"/>
              <a:t> </a:t>
            </a:r>
          </a:p>
          <a:p>
            <a:endParaRPr lang="en-US" sz="3200" dirty="0"/>
          </a:p>
          <a:p>
            <a:pPr algn="ctr"/>
            <a:r>
              <a:rPr lang="en-US" sz="3200" b="1" dirty="0"/>
              <a:t>Jesus was saying that </a:t>
            </a:r>
            <a:r>
              <a:rPr lang="en-US" sz="3200" b="1" i="1" dirty="0"/>
              <a:t>He</a:t>
            </a:r>
            <a:r>
              <a:rPr lang="en-US" sz="3200" b="1" dirty="0"/>
              <a:t> </a:t>
            </a:r>
            <a:r>
              <a:rPr lang="en-US" sz="3200" b="1" i="1" dirty="0"/>
              <a:t>is</a:t>
            </a:r>
            <a:r>
              <a:rPr lang="en-US" sz="3200" b="1" dirty="0"/>
              <a:t> the Kingdom of God!</a:t>
            </a:r>
            <a:endParaRPr lang="en-US" sz="72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dirty="0"/>
              <a:t>THE KINGDOM OF GOD</a:t>
            </a:r>
            <a:endParaRPr lang="es-MX" sz="4400" b="1" dirty="0"/>
          </a:p>
        </p:txBody>
      </p:sp>
      <p:pic>
        <p:nvPicPr>
          <p:cNvPr id="8" name="Picture 7" descr="SUBTLE PRETERIST ANALYSIS IN LUKE | Postmillennial Worldview"/>
          <p:cNvPicPr/>
          <p:nvPr/>
        </p:nvPicPr>
        <p:blipFill>
          <a:blip r:embed="rId2">
            <a:extLst>
              <a:ext uri="{28A0092B-C50C-407E-A947-70E740481C1C}">
                <a14:useLocalDpi xmlns:a14="http://schemas.microsoft.com/office/drawing/2010/main" val="0"/>
              </a:ext>
            </a:extLst>
          </a:blip>
          <a:srcRect/>
          <a:stretch>
            <a:fillRect/>
          </a:stretch>
        </p:blipFill>
        <p:spPr bwMode="auto">
          <a:xfrm>
            <a:off x="7064630" y="2151886"/>
            <a:ext cx="5127370" cy="3480707"/>
          </a:xfrm>
          <a:prstGeom prst="rect">
            <a:avLst/>
          </a:prstGeom>
          <a:noFill/>
          <a:ln>
            <a:noFill/>
          </a:ln>
        </p:spPr>
      </p:pic>
    </p:spTree>
    <p:extLst>
      <p:ext uri="{BB962C8B-B14F-4D97-AF65-F5344CB8AC3E}">
        <p14:creationId xmlns:p14="http://schemas.microsoft.com/office/powerpoint/2010/main" val="153840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stock photo of blue, clouds, nature"/>
          <p:cNvPicPr>
            <a:picLocks noChangeAspect="1"/>
          </p:cNvPicPr>
          <p:nvPr/>
        </p:nvPicPr>
        <p:blipFill rotWithShape="1">
          <a:blip r:embed="rId2" cstate="print">
            <a:extLst>
              <a:ext uri="{28A0092B-C50C-407E-A947-70E740481C1C}">
                <a14:useLocalDpi xmlns:a14="http://schemas.microsoft.com/office/drawing/2010/main" val="0"/>
              </a:ext>
            </a:extLst>
          </a:blip>
          <a:srcRect b="24382"/>
          <a:stretch/>
        </p:blipFill>
        <p:spPr>
          <a:xfrm>
            <a:off x="-34212" y="985537"/>
            <a:ext cx="12226212" cy="5986763"/>
          </a:xfrm>
          <a:prstGeom prst="rect">
            <a:avLst/>
          </a:prstGeom>
        </p:spPr>
      </p:pic>
      <p:sp>
        <p:nvSpPr>
          <p:cNvPr id="2" name="Rectangle 1"/>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extBox 5"/>
          <p:cNvSpPr txBox="1"/>
          <p:nvPr/>
        </p:nvSpPr>
        <p:spPr>
          <a:xfrm>
            <a:off x="355074" y="1669002"/>
            <a:ext cx="11532126" cy="4918068"/>
          </a:xfrm>
          <a:prstGeom prst="rect">
            <a:avLst/>
          </a:prstGeom>
          <a:noFill/>
        </p:spPr>
        <p:txBody>
          <a:bodyPr wrap="square" rtlCol="0">
            <a:spAutoFit/>
          </a:bodyPr>
          <a:lstStyle/>
          <a:p>
            <a:pPr algn="ctr"/>
            <a:r>
              <a:rPr lang="en-US" sz="4400" b="1" i="1" dirty="0"/>
              <a:t>Who?</a:t>
            </a:r>
          </a:p>
          <a:p>
            <a:pPr algn="ctr"/>
            <a:endParaRPr lang="en-US" sz="4400" b="1" i="1" dirty="0"/>
          </a:p>
          <a:p>
            <a:pPr algn="ctr"/>
            <a:r>
              <a:rPr lang="en-US" sz="4400" b="1" i="1" dirty="0"/>
              <a:t>  Where? </a:t>
            </a:r>
          </a:p>
          <a:p>
            <a:pPr algn="ctr"/>
            <a:endParaRPr lang="en-US" sz="4400" b="1" i="1" dirty="0"/>
          </a:p>
          <a:p>
            <a:pPr algn="ctr"/>
            <a:r>
              <a:rPr lang="en-US" sz="4400" b="1" i="1" dirty="0"/>
              <a:t>What?</a:t>
            </a:r>
          </a:p>
          <a:p>
            <a:pPr algn="ctr"/>
            <a:endParaRPr lang="en-US" sz="4400" dirty="0"/>
          </a:p>
          <a:p>
            <a:pPr algn="ctr"/>
            <a:r>
              <a:rPr lang="en-US" sz="4400" b="1" i="1" dirty="0"/>
              <a:t>Is the Kingdom of God?</a:t>
            </a:r>
            <a:endParaRPr lang="en-US" sz="4400" i="1" dirty="0"/>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dirty="0">
                <a:solidFill>
                  <a:srgbClr val="CC3300"/>
                </a:solidFill>
              </a:rPr>
              <a:t>THE KINGDOM OF GOD</a:t>
            </a:r>
            <a:endParaRPr lang="es-MX" sz="4400" b="1" dirty="0">
              <a:solidFill>
                <a:srgbClr val="CC3300"/>
              </a:solidFill>
            </a:endParaRPr>
          </a:p>
        </p:txBody>
      </p:sp>
    </p:spTree>
    <p:extLst>
      <p:ext uri="{BB962C8B-B14F-4D97-AF65-F5344CB8AC3E}">
        <p14:creationId xmlns:p14="http://schemas.microsoft.com/office/powerpoint/2010/main" val="2373902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18286</TotalTime>
  <Words>811</Words>
  <Application>Microsoft Office PowerPoint</Application>
  <PresentationFormat>Widescreen</PresentationFormat>
  <Paragraphs>100</Paragraphs>
  <Slides>16</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Antenna Black</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136</cp:revision>
  <dcterms:created xsi:type="dcterms:W3CDTF">2021-11-19T16:04:10Z</dcterms:created>
  <dcterms:modified xsi:type="dcterms:W3CDTF">2022-11-16T20:09:44Z</dcterms:modified>
</cp:coreProperties>
</file>