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Z5DxU1pX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67" b="7867"/>
          <a:stretch/>
        </p:blipFill>
        <p:spPr>
          <a:xfrm>
            <a:off x="-1" y="0"/>
            <a:ext cx="12199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20" y="762726"/>
            <a:ext cx="12050958" cy="1800719"/>
          </a:xfrm>
        </p:spPr>
        <p:txBody>
          <a:bodyPr>
            <a:normAutofit fontScale="90000"/>
          </a:bodyPr>
          <a:lstStyle/>
          <a:p>
            <a:r>
              <a:rPr lang="es-ES" sz="4900" cap="all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Discípulos 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061" y="2132136"/>
            <a:ext cx="3391877" cy="43130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cap="all" dirty="0" err="1">
                <a:solidFill>
                  <a:schemeClr val="bg1"/>
                </a:solidFill>
                <a:latin typeface="Antenna Black" panose="02000505000000020004" pitchFamily="2" charset="0"/>
              </a:rPr>
              <a:t>Introducción</a:t>
            </a:r>
            <a:endParaRPr lang="en-US" cap="all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783" y="344944"/>
            <a:ext cx="8146432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all" dirty="0">
                <a:latin typeface="Antenna Medium" panose="02000603000000020004" pitchFamily="2" charset="0"/>
              </a:rPr>
              <a:t>Revisión y Oración Final</a:t>
            </a:r>
            <a:r>
              <a:rPr lang="es-ES" dirty="0">
                <a:latin typeface="Antenna Medium" panose="02000603000000020004" pitchFamily="2" charset="0"/>
              </a:rPr>
              <a:t> 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723"/>
            <a:ext cx="10515600" cy="3391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Revise los principales elementos de la sesión y cierre con una oración de su elección </a:t>
            </a:r>
            <a:endParaRPr lang="es-ES" sz="4000" dirty="0" smtClean="0"/>
          </a:p>
          <a:p>
            <a:pPr marL="0" indent="0" algn="ctr">
              <a:buNone/>
            </a:pPr>
            <a:r>
              <a:rPr lang="es-ES" sz="4000" dirty="0" smtClean="0"/>
              <a:t>(</a:t>
            </a:r>
            <a:r>
              <a:rPr lang="es-ES" sz="4000" dirty="0"/>
              <a:t>por ejemplo, un Gloria ...)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200" u="sng" cap="all" dirty="0">
                <a:latin typeface="Antenna Medium" panose="02000603000000020004" pitchFamily="2" charset="0"/>
              </a:rPr>
              <a:t>Tema</a:t>
            </a:r>
            <a:r>
              <a:rPr lang="es-ES" sz="3200" dirty="0">
                <a:latin typeface="Antenna Medium" panose="02000603000000020004" pitchFamily="2" charset="0"/>
              </a:rPr>
              <a:t>: </a:t>
            </a:r>
            <a:r>
              <a:rPr lang="es-ES" sz="3200" cap="all" dirty="0">
                <a:latin typeface="Antenna Medium" panose="02000603000000020004" pitchFamily="2" charset="0"/>
              </a:rPr>
              <a:t>PRESENTANDO </a:t>
            </a:r>
            <a:r>
              <a:rPr lang="es-ES" sz="3200" i="1" cap="all" dirty="0">
                <a:latin typeface="Antenna Medium" panose="02000603000000020004" pitchFamily="2" charset="0"/>
              </a:rPr>
              <a:t>Familias </a:t>
            </a:r>
            <a:r>
              <a:rPr lang="es-ES" sz="3200" i="1" cap="all" dirty="0" smtClean="0">
                <a:latin typeface="Antenna Medium" panose="02000603000000020004" pitchFamily="2" charset="0"/>
              </a:rPr>
              <a:t>Formando Discípulos</a:t>
            </a:r>
            <a:r>
              <a:rPr lang="es-ES" sz="3200" cap="all" dirty="0" smtClean="0">
                <a:latin typeface="Antenna Medium" panose="02000603000000020004" pitchFamily="2" charset="0"/>
              </a:rPr>
              <a:t> </a:t>
            </a:r>
            <a:r>
              <a:rPr lang="es-ES" sz="3200" cap="all" dirty="0">
                <a:latin typeface="Antenna Medium" panose="02000603000000020004" pitchFamily="2" charset="0"/>
              </a:rPr>
              <a:t>(FFD) a los padres</a:t>
            </a:r>
            <a:endParaRPr lang="en-US" sz="32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301" y="2297220"/>
            <a:ext cx="3863523" cy="63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cap="all" dirty="0"/>
              <a:t>Referencias</a:t>
            </a:r>
            <a:r>
              <a:rPr lang="es-ES" sz="4000" dirty="0" smtClean="0"/>
              <a:t>: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04" y="3360822"/>
            <a:ext cx="4186318" cy="320602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88191" y="4082903"/>
            <a:ext cx="3769744" cy="201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baseline="30000" dirty="0" err="1" smtClean="0"/>
              <a:t>Hechos</a:t>
            </a:r>
            <a:r>
              <a:rPr lang="en-US" sz="5400" b="1" dirty="0" smtClean="0"/>
              <a:t> </a:t>
            </a:r>
            <a:r>
              <a:rPr lang="en-US" sz="5400" b="1" baseline="30000" dirty="0" smtClean="0"/>
              <a:t>16: 31-34</a:t>
            </a:r>
            <a:endParaRPr lang="en-US" sz="5400" b="1" baseline="30000" dirty="0"/>
          </a:p>
          <a:p>
            <a:pPr marL="0" indent="0" algn="ctr">
              <a:buNone/>
            </a:pPr>
            <a:r>
              <a:rPr lang="en-US" sz="5400" b="1" baseline="30000" dirty="0" smtClean="0"/>
              <a:t>CIC</a:t>
            </a:r>
            <a:r>
              <a:rPr lang="en-US" sz="5400" b="1" baseline="30000" dirty="0"/>
              <a:t>: </a:t>
            </a:r>
            <a:r>
              <a:rPr lang="en-US" sz="5400" b="1" baseline="30000" dirty="0" smtClean="0"/>
              <a:t>2223-2226</a:t>
            </a:r>
            <a:endParaRPr lang="en-US" sz="5400" b="1" baseline="300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44599" y="2507604"/>
            <a:ext cx="3863523" cy="63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METAS: </a:t>
            </a:r>
            <a:endParaRPr lang="en-US" sz="40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200419" y="3530008"/>
            <a:ext cx="4751882" cy="2828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/>
              <a:t>Dar la bienvenida y preparar a los padres para participar en FFD</a:t>
            </a:r>
            <a:endParaRPr lang="en-US" dirty="0"/>
          </a:p>
          <a:p>
            <a:pPr lvl="0"/>
            <a:r>
              <a:rPr lang="es-ES" dirty="0"/>
              <a:t>Afirmar su papel como educadores primarios en la fe</a:t>
            </a:r>
            <a:endParaRPr lang="en-US" dirty="0"/>
          </a:p>
          <a:p>
            <a:pPr lvl="0"/>
            <a:r>
              <a:rPr lang="es-ES" dirty="0"/>
              <a:t>Asegurar nuevamente el apoyo de la parroquia para cumplir con este papel.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45924"/>
            <a:ext cx="10515600" cy="56120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dirty="0"/>
              <a:t>“Le respondieron: «Ten fe en el Señor Jesús y te salvarás tú y tu casa.»  Y le anunciaron la Palabra del Señor a él y a todos los de su casa.  En aquella misma hora de la noche el carcelero los tomó consigo y les lavó las heridas; inmediatamente recibió el bautismo él y todos los suyos.   Les hizo entonces subir a su casa, les preparó la mesa y se alegró con toda su familia por haber creído en Dios</a:t>
            </a:r>
            <a:r>
              <a:rPr lang="es-ES" dirty="0" smtClean="0"/>
              <a:t>.”</a:t>
            </a:r>
          </a:p>
          <a:p>
            <a:pPr marL="0" indent="0" algn="ctr" fontAlgn="base">
              <a:buNone/>
            </a:pPr>
            <a:r>
              <a:rPr lang="es-ES" dirty="0" smtClean="0"/>
              <a:t> </a:t>
            </a:r>
            <a:r>
              <a:rPr lang="en-US" sz="2400" dirty="0" smtClean="0"/>
              <a:t>– </a:t>
            </a:r>
            <a:r>
              <a:rPr lang="es-ES" dirty="0"/>
              <a:t>Hechos 16: 31-34 (Biblia de Jerusalén)</a:t>
            </a:r>
            <a:endParaRPr lang="en-US" dirty="0"/>
          </a:p>
          <a:p>
            <a:pPr marL="0" indent="0" algn="ctr" fontAlgn="base">
              <a:buNone/>
            </a:pPr>
            <a:endParaRPr lang="en-US" sz="2400" dirty="0" smtClean="0"/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endParaRPr lang="en-US" sz="2400" dirty="0" smtClean="0"/>
          </a:p>
          <a:p>
            <a:pPr marL="0" indent="0" fontAlgn="base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s-ES" dirty="0" smtClean="0"/>
              <a:t>Reciten </a:t>
            </a:r>
            <a:r>
              <a:rPr lang="es-ES" dirty="0"/>
              <a:t>juntos el Padre Nuestro</a:t>
            </a:r>
            <a:endParaRPr lang="en-US" sz="1600" i="1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27459" y="-126635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cap="all" dirty="0">
                <a:latin typeface="Antenna Medium" panose="02000603000000020004" pitchFamily="2" charset="0"/>
              </a:rPr>
              <a:t>Oración Inicial</a:t>
            </a:r>
            <a:endParaRPr lang="en-US" dirty="0">
              <a:latin typeface="Antenna Medium" panose="02000603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258" y="4051962"/>
            <a:ext cx="1929484" cy="1929484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4186" y="-150690"/>
            <a:ext cx="51036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latin typeface="Antenna Medium" panose="02000603000000020004" pitchFamily="2" charset="0"/>
              </a:rPr>
              <a:t>ROMPEHIELOS</a:t>
            </a:r>
            <a:endParaRPr lang="en-US" sz="4800" cap="all" baseline="30000" dirty="0">
              <a:latin typeface="Antenna Medium" panose="02000603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0454" y="1617785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/>
              <a:t>Pídales </a:t>
            </a:r>
            <a:r>
              <a:rPr lang="es-ES" sz="3600" dirty="0"/>
              <a:t>a todos que se presenten (incluyan el número de hijos y su grado escolar</a:t>
            </a:r>
            <a:r>
              <a:rPr lang="es-ES" sz="3600" dirty="0" smtClean="0"/>
              <a:t>).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s-ES" sz="3600" dirty="0" smtClean="0"/>
              <a:t>Pregunte </a:t>
            </a:r>
            <a:r>
              <a:rPr lang="es-ES" sz="3600" dirty="0"/>
              <a:t>a los padres: ¿Cuál es el mejor consejo para padres que les han dado o desearían haber recibido?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ntenna Medium" panose="02000603000000020004" pitchFamily="2" charset="0"/>
              </a:rPr>
              <a:t>Video del Obispo Ned</a:t>
            </a:r>
            <a:endParaRPr lang="en-US" sz="3200" dirty="0">
              <a:latin typeface="Antenna Medium" panose="02000603000000020004" pitchFamily="2" charset="0"/>
            </a:endParaRPr>
          </a:p>
        </p:txBody>
      </p:sp>
      <p:pic>
        <p:nvPicPr>
          <p:cNvPr id="5" name="JNZ5DxU1pX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3303" y="1003081"/>
            <a:ext cx="10305393" cy="57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latin typeface="Antenna Medium" panose="02000603000000020004" pitchFamily="2" charset="0"/>
              </a:rPr>
              <a:t>Presente el tema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Preparación para el programa </a:t>
            </a:r>
            <a:r>
              <a:rPr lang="es-ES" i="1" dirty="0"/>
              <a:t>Familias Formando Discípulos (FFD)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62" y="2686050"/>
            <a:ext cx="37242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583" y="142387"/>
            <a:ext cx="3582830" cy="959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err="1" smtClean="0"/>
              <a:t>Contenido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0" y="996462"/>
            <a:ext cx="11632019" cy="5861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a. Formato </a:t>
            </a:r>
            <a:r>
              <a:rPr lang="es-ES" dirty="0"/>
              <a:t>de revisión para las semanas 1, 2 y 3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b. Cuatro claves para practicar la fe (folleto)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c. </a:t>
            </a:r>
            <a:r>
              <a:rPr lang="es-ES" i="1" dirty="0"/>
              <a:t>Pautas de Etiqueta Virtual para FFD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No espere perfección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Guarde y/o apague cualquier distracción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Mantenga a las mascotas en otra habitación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 smtClean="0"/>
              <a:t>Todos </a:t>
            </a:r>
            <a:r>
              <a:rPr lang="es-ES" sz="2800" dirty="0"/>
              <a:t>los miembros de la familia deben estar vestidos de manera adecuada y modesta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Hable con los niños sobre la importancia de observar cuándo escuchar y cuándo compartir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s-ES" sz="2800" dirty="0"/>
              <a:t>Practiquemos los buenos modales con las palabras que elijamos, así como nuestras acciones</a:t>
            </a:r>
            <a:r>
              <a:rPr lang="es-ES" sz="28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3000" dirty="0"/>
              <a:t>Este es un programa familiar, por lo tanto, los niños no deben asistir solos a una sesión virtual con ningún catequista, siempre debe estar acompañados por sus padres.</a:t>
            </a:r>
            <a:endParaRPr lang="en-US" sz="3000" dirty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88" y="236816"/>
            <a:ext cx="8844022" cy="1325563"/>
          </a:xfrm>
        </p:spPr>
        <p:txBody>
          <a:bodyPr/>
          <a:lstStyle/>
          <a:p>
            <a:pPr algn="ctr"/>
            <a:r>
              <a:rPr lang="es-ES" cap="all" dirty="0">
                <a:latin typeface="Antenna Medium" panose="02000603000000020004" pitchFamily="2" charset="0"/>
              </a:rPr>
              <a:t>Conversación</a:t>
            </a:r>
            <a:r>
              <a:rPr lang="es-ES" dirty="0">
                <a:latin typeface="Antenna Medium" panose="02000603000000020004" pitchFamily="2" charset="0"/>
              </a:rPr>
              <a:t> EN FAMILIA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8229"/>
            <a:ext cx="10515600" cy="3478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De oportunidad para que los padres hagan preguntas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4115" y="563989"/>
            <a:ext cx="3378038" cy="5272819"/>
          </a:xfrm>
          <a:prstGeom prst="rect">
            <a:avLst/>
          </a:prstGeom>
          <a:noFill/>
          <a:effectLst>
            <a:outerShdw blurRad="406400" dist="50800" dir="5400000" algn="ctr" rotWithShape="0">
              <a:srgbClr val="000000">
                <a:alpha val="13000"/>
              </a:srgb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1300" b="1" cap="none" spc="50" dirty="0" smtClean="0">
                <a:ln w="0"/>
                <a:solidFill>
                  <a:schemeClr val="bg2">
                    <a:alpha val="61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41300" b="1" cap="none" spc="50" dirty="0">
              <a:ln w="0"/>
              <a:solidFill>
                <a:schemeClr val="bg2">
                  <a:alpha val="61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81" y="0"/>
            <a:ext cx="2546838" cy="1127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Misión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1" y="1591083"/>
            <a:ext cx="3310615" cy="424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Presente las actividades misioneras</a:t>
            </a:r>
            <a:endParaRPr lang="en-US" sz="3600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s-ES" dirty="0"/>
              <a:t>Los padres prepararán a su familia para las reuniones virtuales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67461" y="1127981"/>
            <a:ext cx="4336496" cy="57300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6689" y="563990"/>
            <a:ext cx="3378038" cy="5272819"/>
          </a:xfrm>
          <a:prstGeom prst="rect">
            <a:avLst/>
          </a:prstGeom>
          <a:noFill/>
          <a:effectLst>
            <a:outerShdw blurRad="406400" dist="50800" dir="5400000" algn="ctr" rotWithShape="0">
              <a:srgbClr val="000000">
                <a:alpha val="13000"/>
              </a:srgb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1300" b="1" cap="none" spc="50" dirty="0" smtClean="0">
                <a:ln w="0"/>
                <a:solidFill>
                  <a:schemeClr val="bg2">
                    <a:alpha val="27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41300" b="1" cap="none" spc="50" dirty="0">
              <a:ln w="0"/>
              <a:solidFill>
                <a:schemeClr val="bg2">
                  <a:alpha val="27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9122" y="1591083"/>
            <a:ext cx="3993173" cy="4708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/>
              <a:t>Explique la actividad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dirty="0"/>
              <a:t>Los padres compartirán </a:t>
            </a:r>
            <a:r>
              <a:rPr lang="es-ES" i="1" dirty="0"/>
              <a:t>Pautas de Etiqueta Virtual para FFD</a:t>
            </a:r>
            <a:r>
              <a:rPr lang="es-ES" dirty="0"/>
              <a:t> con sus familias antes de la próxima reunión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08186" y="490027"/>
            <a:ext cx="3378038" cy="5272819"/>
          </a:xfrm>
          <a:prstGeom prst="rect">
            <a:avLst/>
          </a:prstGeom>
          <a:noFill/>
          <a:effectLst>
            <a:outerShdw blurRad="406400" dist="50800" dir="5400000" algn="ctr" rotWithShape="0">
              <a:srgbClr val="000000">
                <a:alpha val="13000"/>
              </a:srgbClr>
            </a:outerShdw>
          </a:effectLst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1300" b="1" cap="none" spc="50" dirty="0" smtClean="0">
                <a:ln w="0"/>
                <a:solidFill>
                  <a:schemeClr val="bg2">
                    <a:alpha val="61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41300" b="1" cap="none" spc="50" dirty="0">
              <a:ln w="0"/>
              <a:solidFill>
                <a:schemeClr val="bg2">
                  <a:alpha val="61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8186" y="1591083"/>
            <a:ext cx="3539848" cy="469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/>
              <a:t>Modelo para padres</a:t>
            </a:r>
            <a:endParaRPr lang="en-US" sz="3600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s-ES" dirty="0"/>
              <a:t>Explique a los padres cómo usted ha seguido las </a:t>
            </a:r>
            <a:r>
              <a:rPr lang="es-ES" i="1" dirty="0"/>
              <a:t>Pautas</a:t>
            </a:r>
            <a:r>
              <a:rPr lang="es-ES" dirty="0"/>
              <a:t> para preparar su propia casa para esta sesión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6254</TotalTime>
  <Words>447</Words>
  <Application>Microsoft Office PowerPoint</Application>
  <PresentationFormat>Widescreen</PresentationFormat>
  <Paragraphs>57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Antenna Black</vt:lpstr>
      <vt:lpstr>Antenna Medium</vt:lpstr>
      <vt:lpstr>Arial</vt:lpstr>
      <vt:lpstr>Calibri</vt:lpstr>
      <vt:lpstr>Calibri Light</vt:lpstr>
      <vt:lpstr>Tahoma</vt:lpstr>
      <vt:lpstr>Office Theme</vt:lpstr>
      <vt:lpstr>Familias Formando Discípulos  </vt:lpstr>
      <vt:lpstr>Tema: PRESENTANDO Familias Formando Discípulos (FFD) a los padres</vt:lpstr>
      <vt:lpstr>PowerPoint Presentation</vt:lpstr>
      <vt:lpstr>PowerPoint Presentation</vt:lpstr>
      <vt:lpstr>Video del Obispo Ned</vt:lpstr>
      <vt:lpstr>Presente el tema</vt:lpstr>
      <vt:lpstr>Contenido</vt:lpstr>
      <vt:lpstr>Conversación EN FAMILIA</vt:lpstr>
      <vt:lpstr>Misión</vt:lpstr>
      <vt:lpstr>Revisión y Oración Final 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43</cp:revision>
  <dcterms:created xsi:type="dcterms:W3CDTF">2020-07-27T17:11:20Z</dcterms:created>
  <dcterms:modified xsi:type="dcterms:W3CDTF">2020-08-17T17:09:24Z</dcterms:modified>
</cp:coreProperties>
</file>