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75" r:id="rId4"/>
    <p:sldId id="276" r:id="rId5"/>
    <p:sldId id="274" r:id="rId6"/>
    <p:sldId id="271" r:id="rId7"/>
    <p:sldId id="277" r:id="rId8"/>
    <p:sldId id="278" r:id="rId9"/>
    <p:sldId id="279" r:id="rId10"/>
    <p:sldId id="270" r:id="rId11"/>
    <p:sldId id="259" r:id="rId12"/>
    <p:sldId id="260" r:id="rId13"/>
    <p:sldId id="280" r:id="rId14"/>
    <p:sldId id="262"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0"/>
    <p:restoredTop sz="94694"/>
  </p:normalViewPr>
  <p:slideViewPr>
    <p:cSldViewPr snapToGrid="0" snapToObjects="1">
      <p:cViewPr varScale="1">
        <p:scale>
          <a:sx n="118" d="100"/>
          <a:sy n="118" d="100"/>
        </p:scale>
        <p:origin x="25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712B-DDA5-CC47-B2D0-3DF40D068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FA72E-1523-204F-BDF9-2B6DE73D7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3DBB7-36B3-4540-9D09-816FD558A59E}"/>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2CB83EE1-0F25-8C41-8AD1-E5204966D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BFFDB-9813-504E-BD16-3734FEE9325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26571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519-3CC9-5B4F-BDAC-A6DB9C77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03AF5-EB26-6F4C-975C-13800D740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F8BA5-DC73-4B44-AEBA-7DA76688D532}"/>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2D4BFF3F-487C-3646-913B-E8A437C04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29831-1ADB-8D4F-8C47-1B34A6AC93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044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EF3DB-2601-1B47-BC1F-4885541F6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48E33-13AB-754D-BFBE-7964C2219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49A31-016C-0743-896A-26503F23E305}"/>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76953BF3-F943-D347-B6F8-7F853BBCF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D6A48-8E4E-B24E-BFFC-F42ADF18B93C}"/>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9256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CC55-4DB0-BB45-A097-DE24BD626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003B-895E-3740-A9D6-DE20D686E6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7D6C7-4DB6-E141-9185-A2C963F9910E}"/>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7851A40E-8DD5-B741-B8A3-44F01F260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48BFF-2250-5941-A5F1-6BBD9A17B5C0}"/>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489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3361-3C29-A844-8290-022097CA5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72FDB-F99C-DF41-B7AD-40EFA86DC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A5C5B-C773-9F49-A8D0-CD2CFE4CE9A6}"/>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32741C20-51FE-E94E-A263-44FF6C30E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D0726-488A-DA43-BB76-AAD0DE60632F}"/>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1232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1823-BDE7-A047-B9CF-4220552A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51785-1469-6547-BAB3-BF7929D53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33042-E78A-104A-8C27-0B05FEEFE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3732D-3F10-4C45-878B-670ADC384B48}"/>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6" name="Footer Placeholder 5">
            <a:extLst>
              <a:ext uri="{FF2B5EF4-FFF2-40B4-BE49-F238E27FC236}">
                <a16:creationId xmlns:a16="http://schemas.microsoft.com/office/drawing/2014/main" id="{9F220372-B2F0-004A-8A1E-D6A2176F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D4FCB-BC59-5848-BAA3-A038544127F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8992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C9D1-D54E-A441-B986-31F2FC927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DFB83-8FA8-F24C-9730-C1C350B2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7B4B0-F9C7-5A43-B1B3-0A890170D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F3D00D-A597-0D48-850F-6A91F2770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75FAD-7DFB-864F-A64A-5B8AF37F8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99E6A-6383-5640-8607-463F56742FC7}"/>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8" name="Footer Placeholder 7">
            <a:extLst>
              <a:ext uri="{FF2B5EF4-FFF2-40B4-BE49-F238E27FC236}">
                <a16:creationId xmlns:a16="http://schemas.microsoft.com/office/drawing/2014/main" id="{DAC93FCE-B0DB-AC47-804A-4B6BA9E76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82357-2205-5B4C-98ED-41E418DCE34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7793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6D5A-4D32-E449-ADF7-747B5152D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89067-94AC-6E43-AB45-034371C82298}"/>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4" name="Footer Placeholder 3">
            <a:extLst>
              <a:ext uri="{FF2B5EF4-FFF2-40B4-BE49-F238E27FC236}">
                <a16:creationId xmlns:a16="http://schemas.microsoft.com/office/drawing/2014/main" id="{00AB2099-4ADD-FE47-A3FE-D9ED28CFF2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FB585-B7AD-954C-B664-8FF117DD0041}"/>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26357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2DBCB-D410-2E44-A951-794F3B8C2BF6}"/>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3" name="Footer Placeholder 2">
            <a:extLst>
              <a:ext uri="{FF2B5EF4-FFF2-40B4-BE49-F238E27FC236}">
                <a16:creationId xmlns:a16="http://schemas.microsoft.com/office/drawing/2014/main" id="{E35D64F9-D0D8-F046-8CA8-834B3D702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97A98-2EC1-1146-827B-F38E5D55AF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93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B52-5E4A-934F-BA64-E470C6C5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4E9F3-E39E-364D-8C23-B4524460E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FD021-8FC6-D746-837C-6BD3C5912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7CA9-17D4-FE45-AA92-056E02BE3B44}"/>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6" name="Footer Placeholder 5">
            <a:extLst>
              <a:ext uri="{FF2B5EF4-FFF2-40B4-BE49-F238E27FC236}">
                <a16:creationId xmlns:a16="http://schemas.microsoft.com/office/drawing/2014/main" id="{62091F5A-36EC-5440-99B6-1B5D80470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E81-9CE0-F84F-85BA-E61806CC3E18}"/>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594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EBC1-E460-5A4A-B9B0-B5CCDB95B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E9F64-F1BC-8B47-B9C6-2DB6E5315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6AE00-523C-B646-A789-8033265B9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4DCFC-C10E-F34D-996A-48B2F7E5A379}"/>
              </a:ext>
            </a:extLst>
          </p:cNvPr>
          <p:cNvSpPr>
            <a:spLocks noGrp="1"/>
          </p:cNvSpPr>
          <p:nvPr>
            <p:ph type="dt" sz="half" idx="10"/>
          </p:nvPr>
        </p:nvSpPr>
        <p:spPr/>
        <p:txBody>
          <a:bodyPr/>
          <a:lstStyle/>
          <a:p>
            <a:fld id="{419E51ED-BDCC-374E-835E-575319CFFB66}" type="datetimeFigureOut">
              <a:rPr lang="en-US" smtClean="0"/>
              <a:t>2/1/2021</a:t>
            </a:fld>
            <a:endParaRPr lang="en-US"/>
          </a:p>
        </p:txBody>
      </p:sp>
      <p:sp>
        <p:nvSpPr>
          <p:cNvPr id="6" name="Footer Placeholder 5">
            <a:extLst>
              <a:ext uri="{FF2B5EF4-FFF2-40B4-BE49-F238E27FC236}">
                <a16:creationId xmlns:a16="http://schemas.microsoft.com/office/drawing/2014/main" id="{D36419D5-1DC7-FC45-9DC5-12888F304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8BCF8-E9FE-064D-967A-9E4BC262C0ED}"/>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4455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0B5EC-A58E-C842-90E6-FC1E2186D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4827A-C998-3E47-9955-1C85CD264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20DBA-39BB-8740-82D6-0439D7FFE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E51ED-BDCC-374E-835E-575319CFFB66}" type="datetimeFigureOut">
              <a:rPr lang="en-US" smtClean="0"/>
              <a:t>2/1/2021</a:t>
            </a:fld>
            <a:endParaRPr lang="en-US"/>
          </a:p>
        </p:txBody>
      </p:sp>
      <p:sp>
        <p:nvSpPr>
          <p:cNvPr id="5" name="Footer Placeholder 4">
            <a:extLst>
              <a:ext uri="{FF2B5EF4-FFF2-40B4-BE49-F238E27FC236}">
                <a16:creationId xmlns:a16="http://schemas.microsoft.com/office/drawing/2014/main" id="{4F945A95-FE18-694F-A892-F78F4C67E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2F04A-3889-BF47-8695-FF9B6E04A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F1099-5B96-294D-89FF-981B0F43A16A}" type="slidenum">
              <a:rPr lang="en-US" smtClean="0"/>
              <a:t>‹#›</a:t>
            </a:fld>
            <a:endParaRPr lang="en-US"/>
          </a:p>
        </p:txBody>
      </p:sp>
    </p:spTree>
    <p:extLst>
      <p:ext uri="{BB962C8B-B14F-4D97-AF65-F5344CB8AC3E}">
        <p14:creationId xmlns:p14="http://schemas.microsoft.com/office/powerpoint/2010/main" val="35378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4K8tOQdbM8" TargetMode="External"/><Relationship Id="rId2" Type="http://schemas.openxmlformats.org/officeDocument/2006/relationships/slideLayout" Target="../slideLayouts/slideLayout6.xml"/><Relationship Id="rId1" Type="http://schemas.openxmlformats.org/officeDocument/2006/relationships/video" Target="https://www.youtube.com/embed/h4K8tOQdbM8"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sLUphJlF7I"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0eF2yfYiR-k" TargetMode="External"/><Relationship Id="rId2" Type="http://schemas.openxmlformats.org/officeDocument/2006/relationships/slideLayout" Target="../slideLayouts/slideLayout6.xml"/><Relationship Id="rId1" Type="http://schemas.openxmlformats.org/officeDocument/2006/relationships/video" Target="https://www.youtube.com/embed/0eF2yfYiR-k"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157"/>
            <a:ext cx="12192000" cy="6858000"/>
          </a:xfrm>
          <a:prstGeom prst="rect">
            <a:avLst/>
          </a:prstGeom>
        </p:spPr>
      </p:pic>
      <p:sp>
        <p:nvSpPr>
          <p:cNvPr id="7" name="Rectangle 6"/>
          <p:cNvSpPr/>
          <p:nvPr/>
        </p:nvSpPr>
        <p:spPr>
          <a:xfrm>
            <a:off x="1524000" y="35674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453423" y="2496748"/>
            <a:ext cx="5361354" cy="584775"/>
          </a:xfrm>
          <a:prstGeom prst="rect">
            <a:avLst/>
          </a:prstGeom>
          <a:noFill/>
        </p:spPr>
        <p:txBody>
          <a:bodyPr wrap="square" rtlCol="0">
            <a:spAutoFit/>
          </a:bodyPr>
          <a:lstStyle/>
          <a:p>
            <a:pPr algn="ctr"/>
            <a:r>
              <a:rPr lang="en-US" sz="4800" b="1" baseline="30000" dirty="0" smtClean="0">
                <a:solidFill>
                  <a:schemeClr val="bg1"/>
                </a:solidFill>
              </a:rPr>
              <a:t>Lesson 7 – Week 3</a:t>
            </a:r>
            <a:endParaRPr lang="en-US" sz="4800" b="1" baseline="30000" dirty="0">
              <a:solidFill>
                <a:schemeClr val="bg1"/>
              </a:solidFill>
            </a:endParaRPr>
          </a:p>
        </p:txBody>
      </p:sp>
      <p:sp>
        <p:nvSpPr>
          <p:cNvPr id="9" name="Title 1"/>
          <p:cNvSpPr txBox="1">
            <a:spLocks/>
          </p:cNvSpPr>
          <p:nvPr/>
        </p:nvSpPr>
        <p:spPr>
          <a:xfrm>
            <a:off x="1562099" y="867788"/>
            <a:ext cx="9144000" cy="1108445"/>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t>FAMILIES FORMING DISCIPLES</a:t>
            </a:r>
            <a:br>
              <a:rPr lang="en-US" sz="5400" b="1" dirty="0" smtClean="0"/>
            </a:br>
            <a:endParaRPr lang="en-US" sz="5400" b="1" dirty="0"/>
          </a:p>
        </p:txBody>
      </p:sp>
    </p:spTree>
    <p:extLst>
      <p:ext uri="{BB962C8B-B14F-4D97-AF65-F5344CB8AC3E}">
        <p14:creationId xmlns:p14="http://schemas.microsoft.com/office/powerpoint/2010/main" val="955289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0"/>
            <a:ext cx="10515600" cy="1325563"/>
          </a:xfrm>
        </p:spPr>
        <p:txBody>
          <a:bodyPr>
            <a:normAutofit/>
          </a:bodyPr>
          <a:lstStyle/>
          <a:p>
            <a:pPr algn="ctr"/>
            <a:r>
              <a:rPr lang="en-US" sz="6700" b="1" dirty="0" smtClean="0">
                <a:solidFill>
                  <a:schemeClr val="bg1"/>
                </a:solidFill>
                <a:latin typeface="+mn-lt"/>
              </a:rPr>
              <a:t>Family Sharing</a:t>
            </a: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1299210" y="1545908"/>
            <a:ext cx="9593580" cy="1754326"/>
          </a:xfrm>
          <a:prstGeom prst="rect">
            <a:avLst/>
          </a:prstGeom>
        </p:spPr>
        <p:txBody>
          <a:bodyPr wrap="square">
            <a:spAutoFit/>
          </a:bodyPr>
          <a:lstStyle/>
          <a:p>
            <a:pPr algn="ctr"/>
            <a:r>
              <a:rPr lang="en-US" sz="5400" dirty="0" smtClean="0">
                <a:latin typeface="Calibri" panose="020F0502020204030204" pitchFamily="34" charset="0"/>
                <a:ea typeface="Calibri" panose="020F0502020204030204" pitchFamily="34" charset="0"/>
              </a:rPr>
              <a:t>Please share </a:t>
            </a:r>
            <a:r>
              <a:rPr lang="en-US" sz="5400" dirty="0">
                <a:latin typeface="Calibri" panose="020F0502020204030204" pitchFamily="34" charset="0"/>
                <a:ea typeface="Calibri" panose="020F0502020204030204" pitchFamily="34" charset="0"/>
              </a:rPr>
              <a:t>about </a:t>
            </a:r>
            <a:r>
              <a:rPr lang="en-US" sz="5400" dirty="0" smtClean="0">
                <a:latin typeface="Calibri" panose="020F0502020204030204" pitchFamily="34" charset="0"/>
                <a:ea typeface="Calibri" panose="020F0502020204030204" pitchFamily="34" charset="0"/>
              </a:rPr>
              <a:t>your </a:t>
            </a:r>
          </a:p>
          <a:p>
            <a:pPr algn="ctr"/>
            <a:r>
              <a:rPr lang="en-US" sz="5400" i="1" dirty="0" smtClean="0">
                <a:latin typeface="Calibri" panose="020F0502020204030204" pitchFamily="34" charset="0"/>
                <a:ea typeface="Calibri" panose="020F0502020204030204" pitchFamily="34" charset="0"/>
              </a:rPr>
              <a:t>Family </a:t>
            </a:r>
            <a:r>
              <a:rPr lang="en-US" sz="5400" i="1" dirty="0">
                <a:latin typeface="Calibri" panose="020F0502020204030204" pitchFamily="34" charset="0"/>
                <a:ea typeface="Calibri" panose="020F0502020204030204" pitchFamily="34" charset="0"/>
              </a:rPr>
              <a:t>Holy Week Plan</a:t>
            </a:r>
            <a:endParaRPr lang="en-US" sz="5400" dirty="0"/>
          </a:p>
        </p:txBody>
      </p:sp>
    </p:spTree>
    <p:extLst>
      <p:ext uri="{BB962C8B-B14F-4D97-AF65-F5344CB8AC3E}">
        <p14:creationId xmlns:p14="http://schemas.microsoft.com/office/powerpoint/2010/main" val="1027009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D6F857-897C-8443-9D88-160D081BE820}"/>
              </a:ext>
            </a:extLst>
          </p:cNvPr>
          <p:cNvSpPr txBox="1">
            <a:spLocks/>
          </p:cNvSpPr>
          <p:nvPr/>
        </p:nvSpPr>
        <p:spPr>
          <a:xfrm>
            <a:off x="641839" y="-253502"/>
            <a:ext cx="10711962" cy="16163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mn-lt"/>
              </a:rPr>
              <a:t>Good Friday</a:t>
            </a:r>
            <a:endParaRPr lang="en-US" b="1" dirty="0">
              <a:latin typeface="+mn-lt"/>
            </a:endParaRPr>
          </a:p>
        </p:txBody>
      </p:sp>
      <p:sp>
        <p:nvSpPr>
          <p:cNvPr id="3" name="TextBox 2"/>
          <p:cNvSpPr txBox="1"/>
          <p:nvPr/>
        </p:nvSpPr>
        <p:spPr>
          <a:xfrm>
            <a:off x="641839" y="5934670"/>
            <a:ext cx="10711962" cy="923330"/>
          </a:xfrm>
          <a:prstGeom prst="rect">
            <a:avLst/>
          </a:prstGeom>
          <a:noFill/>
        </p:spPr>
        <p:txBody>
          <a:bodyPr wrap="square" rtlCol="0">
            <a:spAutoFit/>
          </a:bodyPr>
          <a:lstStyle/>
          <a:p>
            <a:pPr algn="ctr"/>
            <a:r>
              <a:rPr lang="en-US" u="sng" dirty="0"/>
              <a:t>Watch:</a:t>
            </a:r>
            <a:r>
              <a:rPr lang="en-US" dirty="0"/>
              <a:t> </a:t>
            </a:r>
            <a:r>
              <a:rPr lang="en-US" i="1" dirty="0"/>
              <a:t>Good Friday</a:t>
            </a:r>
            <a:r>
              <a:rPr lang="en-US" dirty="0"/>
              <a:t> by Catholic Central </a:t>
            </a:r>
            <a:endParaRPr lang="en-US" dirty="0" smtClean="0"/>
          </a:p>
          <a:p>
            <a:pPr algn="ctr"/>
            <a:r>
              <a:rPr lang="en-US" u="sng" dirty="0" smtClean="0">
                <a:hlinkClick r:id="rId3"/>
              </a:rPr>
              <a:t>https</a:t>
            </a:r>
            <a:r>
              <a:rPr lang="en-US" u="sng" dirty="0">
                <a:hlinkClick r:id="rId3"/>
              </a:rPr>
              <a:t>://www.youtube.com/watch?v=h4K8tOQdbM8</a:t>
            </a:r>
            <a:endParaRPr lang="en-US" dirty="0"/>
          </a:p>
          <a:p>
            <a:pPr algn="ctr"/>
            <a:endParaRPr lang="en-US" dirty="0"/>
          </a:p>
        </p:txBody>
      </p:sp>
      <p:pic>
        <p:nvPicPr>
          <p:cNvPr id="4" name="h4K8tOQdbM8"/>
          <p:cNvPicPr>
            <a:picLocks noRot="1" noChangeAspect="1"/>
          </p:cNvPicPr>
          <p:nvPr>
            <a:videoFile r:link="rId1"/>
          </p:nvPr>
        </p:nvPicPr>
        <p:blipFill>
          <a:blip r:embed="rId4"/>
          <a:stretch>
            <a:fillRect/>
          </a:stretch>
        </p:blipFill>
        <p:spPr>
          <a:xfrm>
            <a:off x="1892998" y="1110343"/>
            <a:ext cx="8209643" cy="4617924"/>
          </a:xfrm>
          <a:prstGeom prst="rect">
            <a:avLst/>
          </a:prstGeom>
        </p:spPr>
      </p:pic>
    </p:spTree>
    <p:extLst>
      <p:ext uri="{BB962C8B-B14F-4D97-AF65-F5344CB8AC3E}">
        <p14:creationId xmlns:p14="http://schemas.microsoft.com/office/powerpoint/2010/main" val="4023647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t="11171"/>
          <a:stretch/>
        </p:blipFill>
        <p:spPr>
          <a:xfrm>
            <a:off x="0" y="-16329"/>
            <a:ext cx="12191999" cy="6874330"/>
          </a:xfrm>
          <a:prstGeom prst="rect">
            <a:avLst/>
          </a:prstGeom>
        </p:spPr>
      </p:pic>
      <p:sp>
        <p:nvSpPr>
          <p:cNvPr id="6" name="Rectangle 5"/>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8C117D11-71AF-1C47-AEA4-0D87E3DA926C}"/>
              </a:ext>
            </a:extLst>
          </p:cNvPr>
          <p:cNvSpPr txBox="1"/>
          <p:nvPr/>
        </p:nvSpPr>
        <p:spPr>
          <a:xfrm>
            <a:off x="996454" y="1679533"/>
            <a:ext cx="10357346" cy="1384995"/>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rPr>
              <a:t>Has there been a moment or difficult time in your life when you were filled with sadness or despair, and now as you look back on it, you can see that God was there? </a:t>
            </a:r>
            <a:endParaRPr lang="en-US"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Family Sharing</a:t>
            </a:r>
            <a:endParaRPr lang="en-US" dirty="0">
              <a:solidFill>
                <a:schemeClr val="bg1"/>
              </a:solidFill>
            </a:endParaRPr>
          </a:p>
        </p:txBody>
      </p:sp>
    </p:spTree>
    <p:extLst>
      <p:ext uri="{BB962C8B-B14F-4D97-AF65-F5344CB8AC3E}">
        <p14:creationId xmlns:p14="http://schemas.microsoft.com/office/powerpoint/2010/main" val="1233604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Stations of the Cross</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6582" y="1164973"/>
            <a:ext cx="7241494" cy="5007228"/>
          </a:xfrm>
          <a:prstGeom prst="rect">
            <a:avLst/>
          </a:prstGeom>
        </p:spPr>
      </p:pic>
      <p:sp>
        <p:nvSpPr>
          <p:cNvPr id="4" name="TextBox 3"/>
          <p:cNvSpPr txBox="1"/>
          <p:nvPr/>
        </p:nvSpPr>
        <p:spPr>
          <a:xfrm>
            <a:off x="2368907" y="6307636"/>
            <a:ext cx="7396843" cy="369332"/>
          </a:xfrm>
          <a:prstGeom prst="rect">
            <a:avLst/>
          </a:prstGeom>
          <a:noFill/>
        </p:spPr>
        <p:txBody>
          <a:bodyPr wrap="square" rtlCol="0">
            <a:spAutoFit/>
          </a:bodyPr>
          <a:lstStyle/>
          <a:p>
            <a:pPr algn="ctr"/>
            <a:r>
              <a:rPr lang="en-US" u="sng">
                <a:hlinkClick r:id="rId3"/>
              </a:rPr>
              <a:t>https://www.youtube.com/watch?v=3sLUphJlF7I</a:t>
            </a:r>
            <a:endParaRPr lang="en-US"/>
          </a:p>
        </p:txBody>
      </p:sp>
    </p:spTree>
    <p:extLst>
      <p:ext uri="{BB962C8B-B14F-4D97-AF65-F5344CB8AC3E}">
        <p14:creationId xmlns:p14="http://schemas.microsoft.com/office/powerpoint/2010/main" val="346885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Easter Eggs in the Bible</a:t>
            </a:r>
            <a:endParaRPr lang="en-US" dirty="0">
              <a:solidFill>
                <a:schemeClr val="bg1"/>
              </a:solidFill>
            </a:endParaRPr>
          </a:p>
        </p:txBody>
      </p:sp>
      <p:sp>
        <p:nvSpPr>
          <p:cNvPr id="2" name="TextBox 1"/>
          <p:cNvSpPr txBox="1"/>
          <p:nvPr/>
        </p:nvSpPr>
        <p:spPr>
          <a:xfrm>
            <a:off x="896624" y="1325564"/>
            <a:ext cx="10341410" cy="369332"/>
          </a:xfrm>
          <a:prstGeom prst="rect">
            <a:avLst/>
          </a:prstGeom>
          <a:noFill/>
        </p:spPr>
        <p:txBody>
          <a:bodyPr wrap="square" rtlCol="0">
            <a:spAutoFit/>
          </a:bodyPr>
          <a:lstStyle/>
          <a:p>
            <a:pPr algn="ctr"/>
            <a:r>
              <a:rPr lang="en-US" u="sng" dirty="0"/>
              <a:t>Watch</a:t>
            </a:r>
            <a:r>
              <a:rPr lang="en-US" dirty="0"/>
              <a:t> </a:t>
            </a:r>
            <a:r>
              <a:rPr lang="en-US" i="1" dirty="0"/>
              <a:t>Easter Eggs in the Bible</a:t>
            </a:r>
            <a:r>
              <a:rPr lang="en-US" dirty="0"/>
              <a:t> by Tweeting with God</a:t>
            </a:r>
          </a:p>
        </p:txBody>
      </p:sp>
      <p:sp>
        <p:nvSpPr>
          <p:cNvPr id="7" name="TextBox 6"/>
          <p:cNvSpPr txBox="1"/>
          <p:nvPr/>
        </p:nvSpPr>
        <p:spPr>
          <a:xfrm>
            <a:off x="1049024" y="6439960"/>
            <a:ext cx="10341410" cy="646331"/>
          </a:xfrm>
          <a:prstGeom prst="rect">
            <a:avLst/>
          </a:prstGeom>
          <a:noFill/>
        </p:spPr>
        <p:txBody>
          <a:bodyPr wrap="square" rtlCol="0">
            <a:spAutoFit/>
          </a:bodyPr>
          <a:lstStyle/>
          <a:p>
            <a:pPr algn="ctr"/>
            <a:r>
              <a:rPr lang="en-US" u="sng" dirty="0">
                <a:hlinkClick r:id="rId3"/>
              </a:rPr>
              <a:t>https://</a:t>
            </a:r>
            <a:r>
              <a:rPr lang="en-US" u="sng" dirty="0" smtClean="0">
                <a:hlinkClick r:id="rId3"/>
              </a:rPr>
              <a:t>youtu.be/0eF2yfYiR-k</a:t>
            </a:r>
            <a:endParaRPr lang="en-US" u="sng" dirty="0" smtClean="0"/>
          </a:p>
          <a:p>
            <a:pPr algn="ctr"/>
            <a:endParaRPr lang="en-US" dirty="0"/>
          </a:p>
        </p:txBody>
      </p:sp>
      <p:pic>
        <p:nvPicPr>
          <p:cNvPr id="3" name="0eF2yfYiR-k"/>
          <p:cNvPicPr>
            <a:picLocks noRot="1" noChangeAspect="1"/>
          </p:cNvPicPr>
          <p:nvPr>
            <a:videoFile r:link="rId1"/>
          </p:nvPr>
        </p:nvPicPr>
        <p:blipFill>
          <a:blip r:embed="rId4"/>
          <a:stretch>
            <a:fillRect/>
          </a:stretch>
        </p:blipFill>
        <p:spPr>
          <a:xfrm>
            <a:off x="2354580" y="1896800"/>
            <a:ext cx="7724140" cy="4344828"/>
          </a:xfrm>
          <a:prstGeom prst="rect">
            <a:avLst/>
          </a:prstGeom>
        </p:spPr>
      </p:pic>
    </p:spTree>
    <p:extLst>
      <p:ext uri="{BB962C8B-B14F-4D97-AF65-F5344CB8AC3E}">
        <p14:creationId xmlns:p14="http://schemas.microsoft.com/office/powerpoint/2010/main" val="11868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Closing Prayer</a:t>
            </a:r>
            <a:endParaRPr lang="en-US" dirty="0">
              <a:solidFill>
                <a:schemeClr val="bg1"/>
              </a:solidFill>
            </a:endParaRPr>
          </a:p>
        </p:txBody>
      </p:sp>
      <p:sp>
        <p:nvSpPr>
          <p:cNvPr id="2" name="TextBox 1"/>
          <p:cNvSpPr txBox="1"/>
          <p:nvPr/>
        </p:nvSpPr>
        <p:spPr>
          <a:xfrm>
            <a:off x="896624" y="1126540"/>
            <a:ext cx="10341410" cy="523220"/>
          </a:xfrm>
          <a:prstGeom prst="rect">
            <a:avLst/>
          </a:prstGeom>
          <a:noFill/>
        </p:spPr>
        <p:txBody>
          <a:bodyPr wrap="square" rtlCol="0">
            <a:spAutoFit/>
          </a:bodyPr>
          <a:lstStyle/>
          <a:p>
            <a:pPr algn="ctr"/>
            <a:r>
              <a:rPr lang="en-US" sz="2800" dirty="0"/>
              <a:t>W</a:t>
            </a:r>
            <a:r>
              <a:rPr lang="en-US" sz="2800" dirty="0" smtClean="0"/>
              <a:t>hose </a:t>
            </a:r>
            <a:r>
              <a:rPr lang="en-US" sz="2800" dirty="0"/>
              <a:t>Feast Day we celebrate on March </a:t>
            </a:r>
            <a:r>
              <a:rPr lang="en-US" sz="2800" dirty="0" smtClean="0"/>
              <a:t>17</a:t>
            </a:r>
            <a:r>
              <a:rPr lang="en-US" sz="2800" baseline="30000" dirty="0" smtClean="0"/>
              <a:t>th</a:t>
            </a:r>
            <a:r>
              <a:rPr lang="en-US" sz="2800" dirty="0"/>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3960" y="1949236"/>
            <a:ext cx="4267109" cy="5160224"/>
          </a:xfrm>
          <a:prstGeom prst="rect">
            <a:avLst/>
          </a:prstGeom>
        </p:spPr>
      </p:pic>
      <p:sp>
        <p:nvSpPr>
          <p:cNvPr id="8" name="TextBox 7"/>
          <p:cNvSpPr txBox="1"/>
          <p:nvPr/>
        </p:nvSpPr>
        <p:spPr>
          <a:xfrm>
            <a:off x="480060" y="1892928"/>
            <a:ext cx="7406640" cy="4801314"/>
          </a:xfrm>
          <a:prstGeom prst="rect">
            <a:avLst/>
          </a:prstGeom>
          <a:noFill/>
        </p:spPr>
        <p:txBody>
          <a:bodyPr wrap="square" rtlCol="0">
            <a:spAutoFit/>
          </a:bodyPr>
          <a:lstStyle/>
          <a:p>
            <a:r>
              <a:rPr lang="en-US" dirty="0"/>
              <a:t>In the name of the Father, and of the Son, and of the Holy Spirit. Amen</a:t>
            </a:r>
          </a:p>
          <a:p>
            <a:r>
              <a:rPr lang="en-US" dirty="0"/>
              <a:t>Christ be with us</a:t>
            </a:r>
          </a:p>
          <a:p>
            <a:r>
              <a:rPr lang="en-US" dirty="0"/>
              <a:t>Christ be within us</a:t>
            </a:r>
          </a:p>
          <a:p>
            <a:r>
              <a:rPr lang="en-US" dirty="0"/>
              <a:t>Christ behind us</a:t>
            </a:r>
          </a:p>
          <a:p>
            <a:r>
              <a:rPr lang="en-US" dirty="0"/>
              <a:t>Christ before us</a:t>
            </a:r>
          </a:p>
          <a:p>
            <a:r>
              <a:rPr lang="en-US" dirty="0"/>
              <a:t>Christ beside us</a:t>
            </a:r>
          </a:p>
          <a:p>
            <a:r>
              <a:rPr lang="en-US" dirty="0"/>
              <a:t>Christ to win us</a:t>
            </a:r>
          </a:p>
          <a:p>
            <a:r>
              <a:rPr lang="en-US" dirty="0"/>
              <a:t>Christ to comfort and restore us</a:t>
            </a:r>
          </a:p>
          <a:p>
            <a:r>
              <a:rPr lang="en-US" dirty="0"/>
              <a:t> </a:t>
            </a:r>
          </a:p>
          <a:p>
            <a:r>
              <a:rPr lang="en-US" dirty="0"/>
              <a:t>Christ beneath us</a:t>
            </a:r>
          </a:p>
          <a:p>
            <a:r>
              <a:rPr lang="en-US" dirty="0"/>
              <a:t>Christ above us</a:t>
            </a:r>
          </a:p>
          <a:p>
            <a:r>
              <a:rPr lang="en-US" dirty="0"/>
              <a:t>Christ in quiet</a:t>
            </a:r>
          </a:p>
          <a:p>
            <a:r>
              <a:rPr lang="en-US" dirty="0"/>
              <a:t>Christ in danger</a:t>
            </a:r>
          </a:p>
          <a:p>
            <a:r>
              <a:rPr lang="en-US" dirty="0"/>
              <a:t>Christ in the hearts of all who love us</a:t>
            </a:r>
          </a:p>
          <a:p>
            <a:r>
              <a:rPr lang="en-US" dirty="0"/>
              <a:t>Lord, we thank you for bringing us together. We ask that you bless and keep us until we gather in your name again. Amen.  Glory be…</a:t>
            </a:r>
          </a:p>
          <a:p>
            <a:r>
              <a:rPr lang="en-US" sz="1200" dirty="0"/>
              <a:t>(Adapted from St. Patrick’s Breastplate)</a:t>
            </a:r>
          </a:p>
        </p:txBody>
      </p:sp>
    </p:spTree>
    <p:extLst>
      <p:ext uri="{BB962C8B-B14F-4D97-AF65-F5344CB8AC3E}">
        <p14:creationId xmlns:p14="http://schemas.microsoft.com/office/powerpoint/2010/main" val="196973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001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Next Meeting</a:t>
            </a:r>
            <a:endParaRPr lang="en-US" sz="3600" b="1" dirty="0">
              <a:solidFill>
                <a:schemeClr val="bg1"/>
              </a:solidFill>
              <a:latin typeface="+mn-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2301" y="4263328"/>
            <a:ext cx="2165248" cy="2213672"/>
          </a:xfrm>
          <a:prstGeom prst="rect">
            <a:avLst/>
          </a:prstGeom>
        </p:spPr>
      </p:pic>
    </p:spTree>
    <p:extLst>
      <p:ext uri="{BB962C8B-B14F-4D97-AF65-F5344CB8AC3E}">
        <p14:creationId xmlns:p14="http://schemas.microsoft.com/office/powerpoint/2010/main" val="26093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3" name="Rectangle 2">
            <a:extLst>
              <a:ext uri="{FF2B5EF4-FFF2-40B4-BE49-F238E27FC236}">
                <a16:creationId xmlns:a16="http://schemas.microsoft.com/office/drawing/2014/main" id="{00930B41-B0FF-7944-9C52-1DEFBE8F6834}"/>
              </a:ext>
            </a:extLst>
          </p:cNvPr>
          <p:cNvSpPr/>
          <p:nvPr/>
        </p:nvSpPr>
        <p:spPr>
          <a:xfrm>
            <a:off x="586740" y="1646396"/>
            <a:ext cx="11155680" cy="2831544"/>
          </a:xfrm>
          <a:prstGeom prst="rect">
            <a:avLst/>
          </a:prstGeom>
        </p:spPr>
        <p:txBody>
          <a:bodyPr wrap="square">
            <a:spAutoFit/>
          </a:bodyPr>
          <a:lstStyle/>
          <a:p>
            <a:r>
              <a:rPr lang="en-US" sz="3200" dirty="0"/>
              <a:t>Come, Holy Spirit, and be with our families as we seek to know you, learn from you and love you more. Fill us with your presence.  Be our guide just as You led Jesus, for we too seek to follow in His footsteps and do the Father’s will.  Be with us, O’ Holy Spirit of Peace.  Glory be,… </a:t>
            </a:r>
          </a:p>
          <a:p>
            <a:endParaRPr lang="en-US" dirty="0" smtClean="0"/>
          </a:p>
        </p:txBody>
      </p:sp>
      <p:sp>
        <p:nvSpPr>
          <p:cNvPr id="4" name="Rectangle 3"/>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smtClean="0"/>
              <a:t>Opening Prayer</a:t>
            </a:r>
            <a:endParaRPr lang="en-US" sz="8000" b="1" baseline="30000" dirty="0"/>
          </a:p>
        </p:txBody>
      </p:sp>
    </p:spTree>
    <p:extLst>
      <p:ext uri="{BB962C8B-B14F-4D97-AF65-F5344CB8AC3E}">
        <p14:creationId xmlns:p14="http://schemas.microsoft.com/office/powerpoint/2010/main" val="124263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2F9F5-58CB-2847-8189-10F73D5CF1F9}"/>
              </a:ext>
            </a:extLst>
          </p:cNvPr>
          <p:cNvSpPr/>
          <p:nvPr/>
        </p:nvSpPr>
        <p:spPr>
          <a:xfrm>
            <a:off x="1804181" y="1488781"/>
            <a:ext cx="8583637" cy="1569660"/>
          </a:xfrm>
          <a:prstGeom prst="rect">
            <a:avLst/>
          </a:prstGeom>
        </p:spPr>
        <p:txBody>
          <a:bodyPr wrap="square">
            <a:spAutoFit/>
          </a:bodyPr>
          <a:lstStyle/>
          <a:p>
            <a:pPr marL="285750" lvl="0" indent="-285750">
              <a:buFont typeface="Arial" panose="020B0604020202020204" pitchFamily="34" charset="0"/>
              <a:buChar char="•"/>
            </a:pPr>
            <a:r>
              <a:rPr lang="en-US" sz="2400" b="1" dirty="0"/>
              <a:t>4 pieces of paper and a marker per family</a:t>
            </a:r>
          </a:p>
          <a:p>
            <a:pPr marL="285750" lvl="0" indent="-285750">
              <a:buFont typeface="Arial" panose="020B0604020202020204" pitchFamily="34" charset="0"/>
              <a:buChar char="•"/>
            </a:pPr>
            <a:r>
              <a:rPr lang="en-US" sz="2400" dirty="0"/>
              <a:t>Sweet treats for winners and/or everyone after the Catholic Jeopardy (possibly to be eaten on a Sunday during Lent)</a:t>
            </a:r>
          </a:p>
          <a:p>
            <a:pPr marL="285750" lvl="0" indent="-285750">
              <a:buFont typeface="Arial" panose="020B0604020202020204" pitchFamily="34" charset="0"/>
              <a:buChar char="•"/>
            </a:pPr>
            <a:r>
              <a:rPr lang="en-US" sz="2400" dirty="0"/>
              <a:t>Stations of the Cross pamphlet</a:t>
            </a:r>
          </a:p>
        </p:txBody>
      </p:sp>
      <p:sp>
        <p:nvSpPr>
          <p:cNvPr id="4" name="Rectangle 3"/>
          <p:cNvSpPr/>
          <p:nvPr/>
        </p:nvSpPr>
        <p:spPr>
          <a:xfrm>
            <a:off x="-76200" y="-1"/>
            <a:ext cx="122682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Materials</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4750" y="3841171"/>
            <a:ext cx="4762500" cy="2667000"/>
          </a:xfrm>
          <a:prstGeom prst="rect">
            <a:avLst/>
          </a:prstGeom>
        </p:spPr>
      </p:pic>
    </p:spTree>
    <p:extLst>
      <p:ext uri="{BB962C8B-B14F-4D97-AF65-F5344CB8AC3E}">
        <p14:creationId xmlns:p14="http://schemas.microsoft.com/office/powerpoint/2010/main" val="160627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6F3A0F-14A7-794D-ABA7-D957D7E8C505}"/>
              </a:ext>
            </a:extLst>
          </p:cNvPr>
          <p:cNvSpPr/>
          <p:nvPr/>
        </p:nvSpPr>
        <p:spPr>
          <a:xfrm>
            <a:off x="1661838" y="1585854"/>
            <a:ext cx="8861397" cy="1200329"/>
          </a:xfrm>
          <a:prstGeom prst="rect">
            <a:avLst/>
          </a:prstGeom>
        </p:spPr>
        <p:txBody>
          <a:bodyPr wrap="square">
            <a:spAutoFit/>
          </a:bodyPr>
          <a:lstStyle/>
          <a:p>
            <a:pPr algn="ctr"/>
            <a:r>
              <a:rPr lang="en-US" sz="3600" dirty="0"/>
              <a:t>If you could travel to any place in the world, where would you go? </a:t>
            </a:r>
            <a:endParaRPr lang="en-US" sz="9600" b="1" i="1" baseline="30000" dirty="0">
              <a:latin typeface="Chaparral Pro Light" panose="02060403030505090203" pitchFamily="18" charset="0"/>
            </a:endParaRPr>
          </a:p>
        </p:txBody>
      </p:sp>
      <p:sp>
        <p:nvSpPr>
          <p:cNvPr id="5" name="Rectangle 4"/>
          <p:cNvSpPr/>
          <p:nvPr/>
        </p:nvSpPr>
        <p:spPr>
          <a:xfrm>
            <a:off x="-29817" y="0"/>
            <a:ext cx="122682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8382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Ice Breaker</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3606" y="3046475"/>
            <a:ext cx="3563093" cy="3563093"/>
          </a:xfrm>
          <a:prstGeom prst="rect">
            <a:avLst/>
          </a:prstGeom>
        </p:spPr>
      </p:pic>
    </p:spTree>
    <p:extLst>
      <p:ext uri="{BB962C8B-B14F-4D97-AF65-F5344CB8AC3E}">
        <p14:creationId xmlns:p14="http://schemas.microsoft.com/office/powerpoint/2010/main" val="3799865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137" y="4321147"/>
            <a:ext cx="2437757" cy="2536853"/>
          </a:xfrm>
          <a:prstGeom prst="rect">
            <a:avLst/>
          </a:prstGeom>
        </p:spPr>
      </p:pic>
      <p:sp>
        <p:nvSpPr>
          <p:cNvPr id="4" name="Rectangle 3"/>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227965"/>
            <a:ext cx="10515600" cy="1325563"/>
          </a:xfrm>
        </p:spPr>
        <p:txBody>
          <a:bodyPr>
            <a:normAutofit fontScale="90000"/>
          </a:bodyPr>
          <a:lstStyle/>
          <a:p>
            <a:pPr algn="ctr"/>
            <a:r>
              <a:rPr lang="en-US" sz="6700" b="1" dirty="0" smtClean="0">
                <a:solidFill>
                  <a:schemeClr val="bg1"/>
                </a:solidFill>
                <a:latin typeface="+mn-lt"/>
              </a:rPr>
              <a:t>Family Sharing</a:t>
            </a:r>
            <a:r>
              <a:rPr lang="en-US" dirty="0">
                <a:solidFill>
                  <a:schemeClr val="bg1"/>
                </a:solidFill>
              </a:rPr>
              <a:t/>
            </a:r>
            <a:br>
              <a:rPr lang="en-US" dirty="0">
                <a:solidFill>
                  <a:schemeClr val="bg1"/>
                </a:solidFill>
              </a:rPr>
            </a:b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714894" y="1545908"/>
            <a:ext cx="10194521" cy="2554545"/>
          </a:xfrm>
          <a:prstGeom prst="rect">
            <a:avLst/>
          </a:prstGeom>
        </p:spPr>
        <p:txBody>
          <a:bodyPr wrap="square">
            <a:spAutoFit/>
          </a:bodyPr>
          <a:lstStyle/>
          <a:p>
            <a:r>
              <a:rPr lang="en-US" sz="4000" dirty="0">
                <a:latin typeface="Calibri" panose="020F0502020204030204" pitchFamily="34" charset="0"/>
                <a:ea typeface="Calibri" panose="020F0502020204030204" pitchFamily="34" charset="0"/>
              </a:rPr>
              <a:t>Remember your stones where you wrote your Lenten goals in the areas of prayer, fasting, and almsgiving?  How are your </a:t>
            </a:r>
            <a:r>
              <a:rPr lang="en-US" sz="4000" i="1" dirty="0">
                <a:latin typeface="Calibri" panose="020F0502020204030204" pitchFamily="34" charset="0"/>
                <a:ea typeface="Calibri" panose="020F0502020204030204" pitchFamily="34" charset="0"/>
              </a:rPr>
              <a:t>Family Lenten Plans</a:t>
            </a:r>
            <a:r>
              <a:rPr lang="en-US" sz="4000" dirty="0">
                <a:latin typeface="Calibri" panose="020F0502020204030204" pitchFamily="34" charset="0"/>
                <a:ea typeface="Calibri" panose="020F0502020204030204" pitchFamily="34" charset="0"/>
              </a:rPr>
              <a:t> going?</a:t>
            </a:r>
            <a:endParaRPr lang="en-US" sz="4000" dirty="0"/>
          </a:p>
        </p:txBody>
      </p:sp>
    </p:spTree>
    <p:extLst>
      <p:ext uri="{BB962C8B-B14F-4D97-AF65-F5344CB8AC3E}">
        <p14:creationId xmlns:p14="http://schemas.microsoft.com/office/powerpoint/2010/main" val="378726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1538507" y="1606508"/>
            <a:ext cx="9114985" cy="1938992"/>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rPr>
              <a:t>The first question is:  </a:t>
            </a:r>
            <a:endParaRPr lang="en-US" sz="4000" dirty="0" smtClean="0">
              <a:latin typeface="Calibri" panose="020F0502020204030204" pitchFamily="34" charset="0"/>
              <a:ea typeface="Calibri" panose="020F0502020204030204" pitchFamily="34" charset="0"/>
            </a:endParaRPr>
          </a:p>
          <a:p>
            <a:pPr marL="285750" indent="-285750" algn="ctr">
              <a:buFont typeface="Arial" panose="020B0604020202020204" pitchFamily="34" charset="0"/>
              <a:buChar char="•"/>
            </a:pPr>
            <a:endParaRPr lang="en-US" sz="4000"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i="1" dirty="0" smtClean="0">
                <a:latin typeface="Calibri" panose="020F0502020204030204" pitchFamily="34" charset="0"/>
                <a:ea typeface="Calibri" panose="020F0502020204030204" pitchFamily="34" charset="0"/>
                <a:cs typeface="Times New Roman" panose="02020603050405020304" pitchFamily="18" charset="0"/>
              </a:rPr>
              <a:t>What </a:t>
            </a:r>
            <a:r>
              <a:rPr lang="en-US" sz="4000" i="1" dirty="0">
                <a:latin typeface="Calibri" panose="020F0502020204030204" pitchFamily="34" charset="0"/>
                <a:ea typeface="Calibri" panose="020F0502020204030204" pitchFamily="34" charset="0"/>
                <a:cs typeface="Times New Roman" panose="02020603050405020304" pitchFamily="18" charset="0"/>
              </a:rPr>
              <a:t>is so special about Holy Week?</a:t>
            </a:r>
            <a:r>
              <a:rPr lang="en-US" sz="4000" dirty="0">
                <a:latin typeface="Calibri" panose="020F0502020204030204" pitchFamily="34" charset="0"/>
                <a:ea typeface="Calibri" panose="020F0502020204030204" pitchFamily="34" charset="0"/>
                <a:cs typeface="Times New Roman" panose="02020603050405020304" pitchFamily="18" charset="0"/>
              </a:rPr>
              <a:t> </a:t>
            </a:r>
            <a:endParaRPr lang="en-US" sz="4000" b="1"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Content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8863" y="4191000"/>
            <a:ext cx="4762500" cy="2667000"/>
          </a:xfrm>
          <a:prstGeom prst="rect">
            <a:avLst/>
          </a:prstGeom>
        </p:spPr>
      </p:pic>
    </p:spTree>
    <p:extLst>
      <p:ext uri="{BB962C8B-B14F-4D97-AF65-F5344CB8AC3E}">
        <p14:creationId xmlns:p14="http://schemas.microsoft.com/office/powerpoint/2010/main" val="168623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1538507" y="1606508"/>
            <a:ext cx="9114985" cy="1938992"/>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rPr>
              <a:t>The </a:t>
            </a:r>
            <a:r>
              <a:rPr lang="en-US" sz="4000" dirty="0" smtClean="0">
                <a:latin typeface="Calibri" panose="020F0502020204030204" pitchFamily="34" charset="0"/>
                <a:ea typeface="Calibri" panose="020F0502020204030204" pitchFamily="34" charset="0"/>
              </a:rPr>
              <a:t>second </a:t>
            </a:r>
            <a:r>
              <a:rPr lang="en-US" sz="4000" dirty="0">
                <a:latin typeface="Calibri" panose="020F0502020204030204" pitchFamily="34" charset="0"/>
                <a:ea typeface="Calibri" panose="020F0502020204030204" pitchFamily="34" charset="0"/>
              </a:rPr>
              <a:t>question is:  </a:t>
            </a:r>
            <a:endParaRPr lang="en-US" sz="4000" dirty="0" smtClean="0">
              <a:latin typeface="Calibri" panose="020F0502020204030204" pitchFamily="34" charset="0"/>
              <a:ea typeface="Calibri" panose="020F0502020204030204" pitchFamily="34" charset="0"/>
            </a:endParaRPr>
          </a:p>
          <a:p>
            <a:pPr marL="285750" indent="-285750" algn="ctr">
              <a:buFont typeface="Arial" panose="020B0604020202020204" pitchFamily="34" charset="0"/>
              <a:buChar char="•"/>
            </a:pPr>
            <a:endParaRPr lang="en-US" sz="4000"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i="1" dirty="0">
                <a:latin typeface="Calibri" panose="020F0502020204030204" pitchFamily="34" charset="0"/>
                <a:ea typeface="Calibri" panose="020F0502020204030204" pitchFamily="34" charset="0"/>
                <a:cs typeface="Times New Roman" panose="02020603050405020304" pitchFamily="18" charset="0"/>
              </a:rPr>
              <a:t>On what day does Holy Week begin?</a:t>
            </a:r>
            <a:endParaRPr lang="en-US" sz="4000" b="1"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Content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8863" y="4191000"/>
            <a:ext cx="4762500" cy="2667000"/>
          </a:xfrm>
          <a:prstGeom prst="rect">
            <a:avLst/>
          </a:prstGeom>
        </p:spPr>
      </p:pic>
    </p:spTree>
    <p:extLst>
      <p:ext uri="{BB962C8B-B14F-4D97-AF65-F5344CB8AC3E}">
        <p14:creationId xmlns:p14="http://schemas.microsoft.com/office/powerpoint/2010/main" val="195494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1538507" y="1606508"/>
            <a:ext cx="9114985" cy="267765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rPr>
              <a:t>The </a:t>
            </a:r>
            <a:r>
              <a:rPr lang="en-US" sz="4000" dirty="0" smtClean="0">
                <a:latin typeface="Calibri" panose="020F0502020204030204" pitchFamily="34" charset="0"/>
                <a:ea typeface="Calibri" panose="020F0502020204030204" pitchFamily="34" charset="0"/>
              </a:rPr>
              <a:t>third </a:t>
            </a:r>
            <a:r>
              <a:rPr lang="en-US" sz="4000" dirty="0">
                <a:latin typeface="Calibri" panose="020F0502020204030204" pitchFamily="34" charset="0"/>
                <a:ea typeface="Calibri" panose="020F0502020204030204" pitchFamily="34" charset="0"/>
              </a:rPr>
              <a:t>question is:  </a:t>
            </a:r>
            <a:endParaRPr lang="en-US" sz="4000" dirty="0" smtClean="0">
              <a:latin typeface="Calibri" panose="020F0502020204030204" pitchFamily="34" charset="0"/>
              <a:ea typeface="Calibri" panose="020F0502020204030204" pitchFamily="34" charset="0"/>
            </a:endParaRPr>
          </a:p>
          <a:p>
            <a:pPr marL="285750" indent="-285750" algn="ctr">
              <a:buFont typeface="Arial" panose="020B0604020202020204" pitchFamily="34" charset="0"/>
              <a:buChar char="•"/>
            </a:pPr>
            <a:endParaRPr lang="en-US" sz="4000"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800" i="1" dirty="0"/>
              <a:t>What does Sacred Triduum mean? </a:t>
            </a:r>
            <a:r>
              <a:rPr lang="en-US" sz="8800" dirty="0" smtClean="0">
                <a:latin typeface="Calibri" panose="020F0502020204030204" pitchFamily="34" charset="0"/>
                <a:ea typeface="Calibri" panose="020F0502020204030204" pitchFamily="34" charset="0"/>
                <a:cs typeface="Times New Roman" panose="02020603050405020304" pitchFamily="18" charset="0"/>
              </a:rPr>
              <a:t> </a:t>
            </a:r>
            <a:endParaRPr lang="en-US" sz="8800" b="1"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Content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8863" y="4191000"/>
            <a:ext cx="4762500" cy="2667000"/>
          </a:xfrm>
          <a:prstGeom prst="rect">
            <a:avLst/>
          </a:prstGeom>
        </p:spPr>
      </p:pic>
    </p:spTree>
    <p:extLst>
      <p:ext uri="{BB962C8B-B14F-4D97-AF65-F5344CB8AC3E}">
        <p14:creationId xmlns:p14="http://schemas.microsoft.com/office/powerpoint/2010/main" val="262877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1538507" y="1606508"/>
            <a:ext cx="9114985" cy="3539430"/>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rPr>
              <a:t>The </a:t>
            </a:r>
            <a:r>
              <a:rPr lang="en-US" sz="4000" dirty="0" smtClean="0">
                <a:latin typeface="Calibri" panose="020F0502020204030204" pitchFamily="34" charset="0"/>
                <a:ea typeface="Calibri" panose="020F0502020204030204" pitchFamily="34" charset="0"/>
              </a:rPr>
              <a:t>final </a:t>
            </a:r>
            <a:r>
              <a:rPr lang="en-US" sz="4000" dirty="0">
                <a:latin typeface="Calibri" panose="020F0502020204030204" pitchFamily="34" charset="0"/>
                <a:ea typeface="Calibri" panose="020F0502020204030204" pitchFamily="34" charset="0"/>
              </a:rPr>
              <a:t>question is:  </a:t>
            </a:r>
            <a:endParaRPr lang="en-US" sz="4000" dirty="0" smtClean="0">
              <a:latin typeface="Calibri" panose="020F0502020204030204" pitchFamily="34" charset="0"/>
              <a:ea typeface="Calibri" panose="020F0502020204030204" pitchFamily="34" charset="0"/>
            </a:endParaRPr>
          </a:p>
          <a:p>
            <a:pPr marL="285750" indent="-285750" algn="ctr">
              <a:buFont typeface="Arial" panose="020B0604020202020204" pitchFamily="34" charset="0"/>
              <a:buChar char="•"/>
            </a:pPr>
            <a:endParaRPr lang="en-US" sz="4000"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800" i="1" dirty="0">
                <a:latin typeface="Calibri" panose="020F0502020204030204" pitchFamily="34" charset="0"/>
                <a:ea typeface="Calibri" panose="020F0502020204030204" pitchFamily="34" charset="0"/>
                <a:cs typeface="Times New Roman" panose="02020603050405020304" pitchFamily="18" charset="0"/>
              </a:rPr>
              <a:t>What two important events happened at the Lord’s Last Supper on Holy Thursday?</a:t>
            </a:r>
            <a:endParaRPr lang="en-US" sz="8800" b="1"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Content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8863" y="4648200"/>
            <a:ext cx="4762500" cy="2667000"/>
          </a:xfrm>
          <a:prstGeom prst="rect">
            <a:avLst/>
          </a:prstGeom>
        </p:spPr>
      </p:pic>
    </p:spTree>
    <p:extLst>
      <p:ext uri="{BB962C8B-B14F-4D97-AF65-F5344CB8AC3E}">
        <p14:creationId xmlns:p14="http://schemas.microsoft.com/office/powerpoint/2010/main" val="304885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431</Words>
  <Application>Microsoft Office PowerPoint</Application>
  <PresentationFormat>Widescreen</PresentationFormat>
  <Paragraphs>60</Paragraphs>
  <Slides>16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Chaparral Pro Light</vt:lpstr>
      <vt:lpstr>Times New Roman</vt:lpstr>
      <vt:lpstr>Office Theme</vt:lpstr>
      <vt:lpstr>PowerPoint Presentation</vt:lpstr>
      <vt:lpstr>PowerPoint Presentation</vt:lpstr>
      <vt:lpstr>PowerPoint Presentation</vt:lpstr>
      <vt:lpstr>PowerPoint Presentation</vt:lpstr>
      <vt:lpstr>Family Sharing </vt:lpstr>
      <vt:lpstr>PowerPoint Presentation</vt:lpstr>
      <vt:lpstr>PowerPoint Presentation</vt:lpstr>
      <vt:lpstr>PowerPoint Presentation</vt:lpstr>
      <vt:lpstr>PowerPoint Presentation</vt:lpstr>
      <vt:lpstr>Family Sharing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26</cp:revision>
  <dcterms:created xsi:type="dcterms:W3CDTF">2020-12-01T20:11:11Z</dcterms:created>
  <dcterms:modified xsi:type="dcterms:W3CDTF">2021-02-01T19:38:17Z</dcterms:modified>
</cp:coreProperties>
</file>