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58" r:id="rId4"/>
    <p:sldId id="260" r:id="rId5"/>
    <p:sldId id="290" r:id="rId6"/>
    <p:sldId id="286" r:id="rId7"/>
    <p:sldId id="271" r:id="rId8"/>
    <p:sldId id="284" r:id="rId9"/>
    <p:sldId id="288" r:id="rId10"/>
    <p:sldId id="291" r:id="rId11"/>
    <p:sldId id="287" r:id="rId12"/>
    <p:sldId id="277"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3300"/>
    <a:srgbClr val="FF5050"/>
    <a:srgbClr val="F0CE84"/>
    <a:srgbClr val="317D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F6557-F412-C9E1-A98D-AC834C27739C}" v="625" dt="2023-01-20T19:23:40.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2274B-18C8-4C16-B660-FDBF1CA6CCD7}"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3C18C-EBD1-404E-997F-6CF8AA6B3861}" type="slidenum">
              <a:rPr lang="en-US" smtClean="0"/>
              <a:t>‹#›</a:t>
            </a:fld>
            <a:endParaRPr lang="en-US"/>
          </a:p>
        </p:txBody>
      </p:sp>
    </p:spTree>
    <p:extLst>
      <p:ext uri="{BB962C8B-B14F-4D97-AF65-F5344CB8AC3E}">
        <p14:creationId xmlns:p14="http://schemas.microsoft.com/office/powerpoint/2010/main" val="386507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19/04/2023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19/04/2023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19/04/2023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19/04/2023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19/04/2023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19/04/2023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19/04/2023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19/04/2023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youtu.be/Jzl91Hn4Aqw" TargetMode="External"/><Relationship Id="rId2" Type="http://schemas.openxmlformats.org/officeDocument/2006/relationships/video" Target="https://www.youtube.com/embed/Jzl91Hn4Aqw" TargetMode="External"/><Relationship Id="rId1" Type="http://schemas.openxmlformats.org/officeDocument/2006/relationships/video" Target="https://www.youtube.com/embed/hKa9jqvJ378"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youtube.com/watch?v=vuUK6REOWu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a4gxkCfECU&amp;feature=youtu.be" TargetMode="External"/><Relationship Id="rId2" Type="http://schemas.openxmlformats.org/officeDocument/2006/relationships/slideLayout" Target="../slideLayouts/slideLayout7.xml"/><Relationship Id="rId1" Type="http://schemas.openxmlformats.org/officeDocument/2006/relationships/video" Target="https://www.youtube.com/embed/ya4gxkCfECU"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5905"/>
          <a:stretch/>
        </p:blipFill>
        <p:spPr>
          <a:xfrm>
            <a:off x="0" y="0"/>
            <a:ext cx="12192000" cy="6874625"/>
          </a:xfrm>
          <a:prstGeom prst="rect">
            <a:avLst/>
          </a:prstGeom>
        </p:spPr>
      </p:pic>
      <p:sp>
        <p:nvSpPr>
          <p:cNvPr id="2" name="Subtitle 1"/>
          <p:cNvSpPr>
            <a:spLocks noGrp="1"/>
          </p:cNvSpPr>
          <p:nvPr>
            <p:ph type="subTitle" idx="1"/>
          </p:nvPr>
        </p:nvSpPr>
        <p:spPr>
          <a:xfrm>
            <a:off x="1071154" y="5416731"/>
            <a:ext cx="10067110" cy="992381"/>
          </a:xfrm>
          <a:solidFill>
            <a:schemeClr val="bg1">
              <a:lumMod val="65000"/>
              <a:alpha val="78000"/>
            </a:schemeClr>
          </a:solidFill>
        </p:spPr>
        <p:txBody>
          <a:bodyPr>
            <a:noAutofit/>
          </a:bodyPr>
          <a:lstStyle/>
          <a:p>
            <a:r>
              <a:rPr lang="es-MX" sz="2800" dirty="0">
                <a:latin typeface="Antenna Black" panose="02000505000000020004" pitchFamily="2" charset="0"/>
              </a:rPr>
              <a:t>LA VIDA DE CRISTO: LOS MISTERIOS </a:t>
            </a:r>
            <a:r>
              <a:rPr lang="es-MX" sz="2800" dirty="0" smtClean="0">
                <a:latin typeface="Antenna Black" panose="02000505000000020004" pitchFamily="2" charset="0"/>
              </a:rPr>
              <a:t>GLORIOSOS</a:t>
            </a:r>
          </a:p>
          <a:p>
            <a:r>
              <a:rPr lang="es-MX" sz="2000" dirty="0">
                <a:latin typeface="Antenna Black" panose="02000505000000020004" pitchFamily="2" charset="0"/>
              </a:rPr>
              <a:t>LA VENIDA DEL ESPÍRITU SANTO EN PENTECOSTÉS </a:t>
            </a:r>
            <a:endParaRPr lang="en-US" sz="2000" dirty="0">
              <a:latin typeface="Antenna Black" panose="02000505000000020004"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178" y="261447"/>
            <a:ext cx="9881062" cy="1469340"/>
          </a:xfrm>
          <a:prstGeom prst="rect">
            <a:avLst/>
          </a:prstGeom>
        </p:spPr>
      </p:pic>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CE84"/>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85319"/>
            <a:ext cx="6327359" cy="707886"/>
          </a:xfrm>
          <a:prstGeom prst="rect">
            <a:avLst/>
          </a:prstGeom>
          <a:noFill/>
        </p:spPr>
        <p:txBody>
          <a:bodyPr wrap="square" rtlCol="0">
            <a:spAutoFit/>
          </a:bodyPr>
          <a:lstStyle/>
          <a:p>
            <a:pPr algn="ctr"/>
            <a:r>
              <a:rPr lang="en-US" sz="4000" b="1" dirty="0"/>
              <a:t>ACTIVIDAD FAMILIAR</a:t>
            </a:r>
            <a:endParaRPr lang="es-MX" sz="148100" b="1" dirty="0"/>
          </a:p>
        </p:txBody>
      </p:sp>
      <p:sp>
        <p:nvSpPr>
          <p:cNvPr id="4" name="TextBox 3"/>
          <p:cNvSpPr txBox="1"/>
          <p:nvPr/>
        </p:nvSpPr>
        <p:spPr>
          <a:xfrm>
            <a:off x="997526" y="1814561"/>
            <a:ext cx="5839691" cy="4524315"/>
          </a:xfrm>
          <a:prstGeom prst="rect">
            <a:avLst/>
          </a:prstGeom>
          <a:noFill/>
        </p:spPr>
        <p:txBody>
          <a:bodyPr wrap="square" rtlCol="0">
            <a:spAutoFit/>
          </a:bodyPr>
          <a:lstStyle/>
          <a:p>
            <a:r>
              <a:rPr lang="es-MX" b="1" dirty="0"/>
              <a:t>Manualidad - Linterna de Fuego del Espíritu Santo </a:t>
            </a:r>
            <a:endParaRPr lang="es-MX" b="1" dirty="0" smtClean="0"/>
          </a:p>
          <a:p>
            <a:endParaRPr lang="es-MX" b="1" dirty="0"/>
          </a:p>
          <a:p>
            <a:pPr marL="342900" indent="-342900">
              <a:buAutoNum type="arabicPeriod"/>
            </a:pPr>
            <a:r>
              <a:rPr lang="es-MX" dirty="0" smtClean="0"/>
              <a:t>Corta </a:t>
            </a:r>
            <a:r>
              <a:rPr lang="es-MX" dirty="0"/>
              <a:t>trozos de papel de seda de colores en forma de llamas. Pinta el exterior de todo el frasco con </a:t>
            </a:r>
            <a:r>
              <a:rPr lang="es-MX" dirty="0" err="1"/>
              <a:t>Modge</a:t>
            </a:r>
            <a:r>
              <a:rPr lang="es-MX" dirty="0"/>
              <a:t> </a:t>
            </a:r>
            <a:r>
              <a:rPr lang="es-MX" dirty="0" err="1" smtClean="0"/>
              <a:t>Podge</a:t>
            </a:r>
            <a:r>
              <a:rPr lang="es-MX" dirty="0" smtClean="0"/>
              <a:t>.</a:t>
            </a:r>
          </a:p>
          <a:p>
            <a:pPr marL="342900" indent="-342900">
              <a:buAutoNum type="arabicPeriod"/>
            </a:pPr>
            <a:r>
              <a:rPr lang="es-MX" dirty="0" smtClean="0"/>
              <a:t>Coloca </a:t>
            </a:r>
            <a:r>
              <a:rPr lang="es-MX" dirty="0"/>
              <a:t>una capa de llamas de papel en el exterior del frasco y cubre el exterior del frasco con una capa delgada de </a:t>
            </a:r>
            <a:r>
              <a:rPr lang="es-MX" dirty="0" err="1"/>
              <a:t>Modge</a:t>
            </a:r>
            <a:r>
              <a:rPr lang="es-MX" dirty="0"/>
              <a:t> </a:t>
            </a:r>
            <a:r>
              <a:rPr lang="es-MX" dirty="0" err="1"/>
              <a:t>Podge</a:t>
            </a:r>
            <a:r>
              <a:rPr lang="es-MX" dirty="0"/>
              <a:t>. </a:t>
            </a:r>
          </a:p>
          <a:p>
            <a:pPr marL="342900" indent="-342900">
              <a:buAutoNum type="arabicPeriod"/>
            </a:pPr>
            <a:r>
              <a:rPr lang="es-MX" dirty="0" smtClean="0"/>
              <a:t>Deja </a:t>
            </a:r>
            <a:r>
              <a:rPr lang="es-MX" dirty="0"/>
              <a:t>que el frasco se seque por completo. </a:t>
            </a:r>
          </a:p>
          <a:p>
            <a:pPr marL="342900" indent="-342900">
              <a:buAutoNum type="arabicPeriod"/>
            </a:pPr>
            <a:r>
              <a:rPr lang="es-MX" dirty="0" smtClean="0"/>
              <a:t>Enciende </a:t>
            </a:r>
            <a:r>
              <a:rPr lang="es-MX" dirty="0"/>
              <a:t>la luz votiva y </a:t>
            </a:r>
            <a:r>
              <a:rPr lang="es-MX" dirty="0" smtClean="0"/>
              <a:t>colócala </a:t>
            </a:r>
            <a:r>
              <a:rPr lang="es-MX" dirty="0"/>
              <a:t>dentro de la linterna y tapa el frasco. </a:t>
            </a:r>
          </a:p>
          <a:p>
            <a:pPr marL="342900" indent="-342900">
              <a:buAutoNum type="arabicPeriod"/>
            </a:pPr>
            <a:r>
              <a:rPr lang="es-MX" dirty="0" smtClean="0"/>
              <a:t>Cuando </a:t>
            </a:r>
            <a:r>
              <a:rPr lang="es-MX" dirty="0"/>
              <a:t>quieras apagar la luz, simplemente abre el frasco y saca el votivo para </a:t>
            </a:r>
            <a:r>
              <a:rPr lang="es-MX" dirty="0" smtClean="0"/>
              <a:t>apagarlo.</a:t>
            </a:r>
          </a:p>
          <a:p>
            <a:pPr marL="342900" indent="-342900">
              <a:buAutoNum type="arabicPeriod"/>
            </a:pPr>
            <a:r>
              <a:rPr lang="es-MX" dirty="0" smtClean="0"/>
              <a:t>Las </a:t>
            </a:r>
            <a:r>
              <a:rPr lang="es-MX" dirty="0"/>
              <a:t>familias colocan sus Linternas de Fuego del Espíritu Santo en los altares de sus hogares para que se enciendan durante el Tiempo de Oración Familiar.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444" y="1576213"/>
            <a:ext cx="2538565" cy="4434176"/>
          </a:xfrm>
          <a:prstGeom prst="rect">
            <a:avLst/>
          </a:prstGeom>
        </p:spPr>
      </p:pic>
    </p:spTree>
    <p:extLst>
      <p:ext uri="{BB962C8B-B14F-4D97-AF65-F5344CB8AC3E}">
        <p14:creationId xmlns:p14="http://schemas.microsoft.com/office/powerpoint/2010/main" val="405044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682002" y="1336964"/>
            <a:ext cx="7333015" cy="4832092"/>
          </a:xfrm>
          <a:prstGeom prst="rect">
            <a:avLst/>
          </a:prstGeom>
          <a:noFill/>
        </p:spPr>
        <p:txBody>
          <a:bodyPr wrap="square" rtlCol="0">
            <a:spAutoFit/>
          </a:bodyPr>
          <a:lstStyle/>
          <a:p>
            <a:r>
              <a:rPr lang="es-MX" sz="2800" dirty="0"/>
              <a:t>La misión de su familia en el hogar es mirar juntos como familia los videos que son apropiados para el nivel de edad de sus hijos. Luego coloque su Linterna de Fuego del Espíritu Santo o su Banda de Lenguas de Fuego en el altar de la casa de su familia y recen juntos una década del rosario meditando en el Cuarto Misterio Glorioso, La Venida del Espíritu Santo en Pentecostés. Por último, por favor complete la Encuesta Familiar de Familias Formando Discípulos.</a:t>
            </a:r>
            <a:endParaRPr lang="en-US" sz="3200" i="1" dirty="0"/>
          </a:p>
        </p:txBody>
      </p:sp>
      <p:sp>
        <p:nvSpPr>
          <p:cNvPr id="11" name="TextBox 10"/>
          <p:cNvSpPr txBox="1"/>
          <p:nvPr/>
        </p:nvSpPr>
        <p:spPr>
          <a:xfrm>
            <a:off x="522514" y="153875"/>
            <a:ext cx="10990217" cy="769441"/>
          </a:xfrm>
          <a:prstGeom prst="rect">
            <a:avLst/>
          </a:prstGeom>
          <a:noFill/>
        </p:spPr>
        <p:txBody>
          <a:bodyPr wrap="square" rtlCol="0">
            <a:spAutoFit/>
          </a:bodyPr>
          <a:lstStyle/>
          <a:p>
            <a:pPr algn="ctr"/>
            <a:r>
              <a:rPr lang="es-MX" sz="4400" b="1" dirty="0" smtClean="0"/>
              <a:t>Actividad Misionera</a:t>
            </a:r>
            <a:endParaRPr lang="es-MX" sz="4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112" y="1061107"/>
            <a:ext cx="3061152" cy="5849335"/>
          </a:xfrm>
          <a:prstGeom prst="rect">
            <a:avLst/>
          </a:prstGeom>
        </p:spPr>
      </p:pic>
    </p:spTree>
    <p:extLst>
      <p:ext uri="{BB962C8B-B14F-4D97-AF65-F5344CB8AC3E}">
        <p14:creationId xmlns:p14="http://schemas.microsoft.com/office/powerpoint/2010/main" val="3103285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365" r="26337" b="25809"/>
          <a:stretch/>
        </p:blipFill>
        <p:spPr>
          <a:xfrm>
            <a:off x="6748844" y="1704068"/>
            <a:ext cx="5476009" cy="5165090"/>
          </a:xfrm>
          <a:prstGeom prst="rect">
            <a:avLst/>
          </a:prstGeom>
        </p:spPr>
      </p:pic>
      <p:sp>
        <p:nvSpPr>
          <p:cNvPr id="4" name="Rectangle 3"/>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853736" y="154541"/>
            <a:ext cx="10484528" cy="769441"/>
          </a:xfrm>
          <a:prstGeom prst="rect">
            <a:avLst/>
          </a:prstGeom>
          <a:noFill/>
        </p:spPr>
        <p:txBody>
          <a:bodyPr wrap="square" rtlCol="0">
            <a:spAutoFit/>
          </a:bodyPr>
          <a:lstStyle/>
          <a:p>
            <a:pPr algn="ctr"/>
            <a:r>
              <a:rPr lang="en-US" sz="4400" b="1" dirty="0"/>
              <a:t> </a:t>
            </a:r>
            <a:r>
              <a:rPr lang="en-US" sz="4400" b="1" dirty="0" smtClean="0"/>
              <a:t>ORACIÓN</a:t>
            </a:r>
            <a:endParaRPr lang="en-US" sz="4400" b="1" i="1" dirty="0"/>
          </a:p>
        </p:txBody>
      </p:sp>
      <p:sp>
        <p:nvSpPr>
          <p:cNvPr id="3" name="Rectangle 2"/>
          <p:cNvSpPr>
            <a:spLocks noChangeArrowheads="1"/>
          </p:cNvSpPr>
          <p:nvPr/>
        </p:nvSpPr>
        <p:spPr bwMode="auto">
          <a:xfrm>
            <a:off x="2124317" y="-17417"/>
            <a:ext cx="14110320" cy="46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2124317" y="5154658"/>
            <a:ext cx="14110320" cy="46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232466" y="1998609"/>
            <a:ext cx="6930736" cy="3970318"/>
          </a:xfrm>
          <a:prstGeom prst="rect">
            <a:avLst/>
          </a:prstGeom>
          <a:noFill/>
        </p:spPr>
        <p:txBody>
          <a:bodyPr wrap="square" rtlCol="0">
            <a:spAutoFit/>
          </a:bodyPr>
          <a:lstStyle/>
          <a:p>
            <a:r>
              <a:rPr lang="es-MX" sz="2800" dirty="0"/>
              <a:t>Señor Jesucristo, Te encomendamos a nuestra familia y te pedimos tu bendición y protección. Te amamos Señor Jesús con todo nuestro corazón y te pedimos que ayudes a nuestra familia a ser más como la Sagrada Familia. Ayúdanos a ser amables, amorosos y pacientes unos con otros. Danos toda la gracia que necesitamos para convertirnos en santos y tus fieles discípulos. Amén.</a:t>
            </a:r>
            <a:endParaRPr lang="en-US" sz="2800" dirty="0"/>
          </a:p>
        </p:txBody>
      </p:sp>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4027405" y="185343"/>
            <a:ext cx="3626828" cy="11738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ROMPEHIELOS</a:t>
            </a:r>
            <a:endParaRPr lang="en-US" sz="4800" cap="all" baseline="30000" dirty="0">
              <a:latin typeface="Antenna Black" panose="02000505000000020004" pitchFamily="2" charset="0"/>
            </a:endParaRPr>
          </a:p>
        </p:txBody>
      </p:sp>
      <p:sp>
        <p:nvSpPr>
          <p:cNvPr id="8" name="TextBox 7"/>
          <p:cNvSpPr txBox="1"/>
          <p:nvPr/>
        </p:nvSpPr>
        <p:spPr>
          <a:xfrm>
            <a:off x="313267" y="1639946"/>
            <a:ext cx="6845179" cy="3724096"/>
          </a:xfrm>
          <a:prstGeom prst="rect">
            <a:avLst/>
          </a:prstGeom>
          <a:noFill/>
        </p:spPr>
        <p:txBody>
          <a:bodyPr wrap="square" rtlCol="0">
            <a:spAutoFit/>
          </a:bodyPr>
          <a:lstStyle/>
          <a:p>
            <a:endParaRPr lang="en-US" sz="2000" dirty="0" smtClean="0"/>
          </a:p>
          <a:p>
            <a:pPr lvl="0"/>
            <a:r>
              <a:rPr lang="es-MX" sz="2400" i="1" dirty="0"/>
              <a:t>En la Biblia leemos que Jesús sopló sobre sus seguidores para darles el Espíritu. También leemos que el Espíritu Santo vino a los discípulos en el Cenáculo el día de Pentecostés como un fuerte viento. </a:t>
            </a:r>
            <a:endParaRPr lang="es-MX" sz="2400" i="1" dirty="0" smtClean="0"/>
          </a:p>
          <a:p>
            <a:pPr lvl="0"/>
            <a:endParaRPr lang="es-MX" sz="2400" i="1" dirty="0"/>
          </a:p>
          <a:p>
            <a:pPr lvl="0"/>
            <a:r>
              <a:rPr lang="es-MX" sz="2400" i="1" dirty="0" smtClean="0"/>
              <a:t>Para </a:t>
            </a:r>
            <a:r>
              <a:rPr lang="es-MX" sz="2400" i="1" dirty="0"/>
              <a:t>este juego, vamos a soplar para mover los globos a través de la línea de la meta. Nadie puede usar ninguna parte de su cuerpo para mover el globo; solo pueden soplar. </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 r="23361"/>
          <a:stretch/>
        </p:blipFill>
        <p:spPr>
          <a:xfrm>
            <a:off x="7268050" y="1456096"/>
            <a:ext cx="3916416" cy="5112326"/>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452" y="1539142"/>
            <a:ext cx="7140092" cy="4770537"/>
          </a:xfrm>
          <a:prstGeom prst="rect">
            <a:avLst/>
          </a:prstGeom>
        </p:spPr>
        <p:txBody>
          <a:bodyPr wrap="square">
            <a:spAutoFit/>
          </a:bodyPr>
          <a:lstStyle/>
          <a:p>
            <a:r>
              <a:rPr lang="es-MX" sz="4000" i="1" dirty="0" smtClean="0"/>
              <a:t>Señor Nuestro, llénanos de tu Espíritu Santo, para que podamos ir y llevar el amor y la luz de Jesus  a los demás, así como lo hicieron los discípulos.</a:t>
            </a:r>
          </a:p>
          <a:p>
            <a:r>
              <a:rPr lang="es-MX" sz="4000" i="1" dirty="0" smtClean="0"/>
              <a:t>En el Nombre del Padre, …..</a:t>
            </a:r>
          </a:p>
          <a:p>
            <a:endParaRPr lang="en-US" sz="4000" i="1" dirty="0"/>
          </a:p>
          <a:p>
            <a:r>
              <a:rPr lang="en-US" sz="2400" dirty="0" smtClean="0"/>
              <a:t>(</a:t>
            </a:r>
            <a:r>
              <a:rPr lang="en-US" sz="2400" dirty="0"/>
              <a:t>Family Faith Formation, Archdiocese of Adelaide)</a:t>
            </a:r>
            <a:endParaRPr lang="en-US" sz="4400" dirty="0"/>
          </a:p>
        </p:txBody>
      </p:sp>
      <p:sp>
        <p:nvSpPr>
          <p:cNvPr id="5" name="Rectangle 4"/>
          <p:cNvSpPr/>
          <p:nvPr/>
        </p:nvSpPr>
        <p:spPr>
          <a:xfrm>
            <a:off x="0" y="40298"/>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ORACIÓN</a:t>
            </a:r>
            <a:endParaRPr lang="en-US" b="1" i="1" dirty="0"/>
          </a:p>
        </p:txBody>
      </p:sp>
      <p:pic>
        <p:nvPicPr>
          <p:cNvPr id="2" name="Picture 1" descr="Public Domain Clip Art Image | Praying hands | ID: 13528798811637 ..."/>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411751" y="4098906"/>
            <a:ext cx="2155010" cy="2649898"/>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25722"/>
          <a:stretch/>
        </p:blipFill>
        <p:spPr>
          <a:xfrm>
            <a:off x="0" y="848868"/>
            <a:ext cx="12192000" cy="6040306"/>
          </a:xfrm>
          <a:prstGeom prst="rect">
            <a:avLst/>
          </a:prstGeom>
        </p:spPr>
      </p:pic>
      <p:sp>
        <p:nvSpPr>
          <p:cNvPr id="5" name="Rectangle 4"/>
          <p:cNvSpPr/>
          <p:nvPr/>
        </p:nvSpPr>
        <p:spPr>
          <a:xfrm>
            <a:off x="0" y="-26126"/>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600892" y="137125"/>
            <a:ext cx="10946816" cy="923330"/>
          </a:xfrm>
          <a:prstGeom prst="rect">
            <a:avLst/>
          </a:prstGeom>
          <a:noFill/>
        </p:spPr>
        <p:txBody>
          <a:bodyPr wrap="square" rtlCol="0">
            <a:spAutoFit/>
          </a:bodyPr>
          <a:lstStyle/>
          <a:p>
            <a:pPr algn="ctr"/>
            <a:r>
              <a:rPr lang="es-MX" sz="5400" b="1" i="1" dirty="0"/>
              <a:t>Vayan , pues, y hagan discípulos </a:t>
            </a:r>
          </a:p>
        </p:txBody>
      </p:sp>
      <p:sp>
        <p:nvSpPr>
          <p:cNvPr id="2" name="TextBox 1"/>
          <p:cNvSpPr txBox="1"/>
          <p:nvPr/>
        </p:nvSpPr>
        <p:spPr>
          <a:xfrm>
            <a:off x="767383" y="4242362"/>
            <a:ext cx="10657233" cy="2492990"/>
          </a:xfrm>
          <a:prstGeom prst="rect">
            <a:avLst/>
          </a:prstGeom>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dirty="0" smtClean="0"/>
              <a:t> </a:t>
            </a:r>
            <a:r>
              <a:rPr lang="en-US" sz="1600" b="1" dirty="0"/>
              <a:t> </a:t>
            </a:r>
            <a:r>
              <a:rPr lang="en-US" sz="2800" b="1" dirty="0" smtClean="0"/>
              <a:t>“</a:t>
            </a:r>
            <a:r>
              <a:rPr lang="es-MX" sz="2800" b="1" dirty="0"/>
              <a:t>“Se me ha dado todo poder en el cielo y en la tierra. Vayan , pues, y hagan discípulos a todas las naciones, bautizándolos en el nombre del Padre, y del Hijo, y del Espíritu Santo, enseñándoles a guardar todo lo que les he mandado. Y he aquí, yo estaré con ustedes todos los días, hasta el fin del mundo</a:t>
            </a:r>
            <a:r>
              <a:rPr lang="es-MX" sz="2800" b="1" dirty="0" smtClean="0"/>
              <a:t>”.  </a:t>
            </a:r>
            <a:r>
              <a:rPr lang="en-US" sz="2800" b="1" dirty="0" smtClean="0"/>
              <a:t>Mateo </a:t>
            </a:r>
            <a:r>
              <a:rPr lang="en-US" sz="2800" b="1" dirty="0"/>
              <a:t>28:18-20</a:t>
            </a:r>
            <a:r>
              <a:rPr lang="en-US" sz="1600" b="1" dirty="0">
                <a:solidFill>
                  <a:srgbClr val="002060"/>
                </a:solidFill>
              </a:rPr>
              <a:t> </a:t>
            </a:r>
          </a:p>
          <a:p>
            <a:endParaRPr lang="en-US" sz="1600" b="1" dirty="0">
              <a:solidFill>
                <a:srgbClr val="7030A0"/>
              </a:solidFill>
            </a:endParaRPr>
          </a:p>
        </p:txBody>
      </p:sp>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0446" y="5400117"/>
            <a:ext cx="6406446" cy="369332"/>
          </a:xfrm>
          <a:prstGeom prst="rect">
            <a:avLst/>
          </a:prstGeom>
        </p:spPr>
        <p:txBody>
          <a:bodyPr wrap="square">
            <a:spAutoFit/>
          </a:bodyPr>
          <a:lstStyle/>
          <a:p>
            <a:r>
              <a:rPr lang="en-US" u="sng" dirty="0" smtClean="0">
                <a:hlinkClick r:id="rId4"/>
              </a:rPr>
              <a:t>https</a:t>
            </a:r>
            <a:r>
              <a:rPr lang="en-US" u="sng" dirty="0">
                <a:hlinkClick r:id="rId4"/>
              </a:rPr>
              <a:t>://www.youtube.com/watch?v=vuUK6REOWuE</a:t>
            </a:r>
            <a:endParaRPr lang="en-US" sz="44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118687" y="-136347"/>
            <a:ext cx="7954625"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KID BIBLE STORY: PENTECOST</a:t>
            </a:r>
            <a:endParaRPr lang="en-US" b="1" baseline="30000" dirty="0">
              <a:latin typeface="Antenna Black" panose="02000505000000020004" pitchFamily="2" charset="0"/>
            </a:endParaRPr>
          </a:p>
        </p:txBody>
      </p:sp>
      <p:pic>
        <p:nvPicPr>
          <p:cNvPr id="4" name="hKa9jqvJ378"/>
          <p:cNvPicPr>
            <a:picLocks noRot="1" noChangeAspect="1"/>
          </p:cNvPicPr>
          <p:nvPr>
            <a:videoFile r:link="rId1"/>
          </p:nvPr>
        </p:nvPicPr>
        <p:blipFill>
          <a:blip r:embed="rId5"/>
          <a:stretch>
            <a:fillRect/>
          </a:stretch>
        </p:blipFill>
        <p:spPr>
          <a:xfrm>
            <a:off x="461046" y="2098438"/>
            <a:ext cx="5364811" cy="3017706"/>
          </a:xfrm>
          <a:prstGeom prst="rect">
            <a:avLst/>
          </a:prstGeom>
        </p:spPr>
      </p:pic>
      <p:pic>
        <p:nvPicPr>
          <p:cNvPr id="2" name="Jzl91Hn4Aqw"/>
          <p:cNvPicPr>
            <a:picLocks noRot="1" noChangeAspect="1"/>
          </p:cNvPicPr>
          <p:nvPr>
            <a:videoFile r:link="rId2"/>
          </p:nvPr>
        </p:nvPicPr>
        <p:blipFill>
          <a:blip r:embed="rId6"/>
          <a:stretch>
            <a:fillRect/>
          </a:stretch>
        </p:blipFill>
        <p:spPr>
          <a:xfrm>
            <a:off x="6496493" y="2098438"/>
            <a:ext cx="5105562" cy="2871879"/>
          </a:xfrm>
          <a:prstGeom prst="rect">
            <a:avLst/>
          </a:prstGeom>
        </p:spPr>
      </p:pic>
      <p:sp>
        <p:nvSpPr>
          <p:cNvPr id="7" name="Rectangle 6"/>
          <p:cNvSpPr/>
          <p:nvPr/>
        </p:nvSpPr>
        <p:spPr>
          <a:xfrm>
            <a:off x="6976892" y="5353828"/>
            <a:ext cx="3300904" cy="646331"/>
          </a:xfrm>
          <a:prstGeom prst="rect">
            <a:avLst/>
          </a:prstGeom>
        </p:spPr>
        <p:txBody>
          <a:bodyPr wrap="none">
            <a:spAutoFit/>
          </a:bodyPr>
          <a:lstStyle/>
          <a:p>
            <a:r>
              <a:rPr lang="es-MX" dirty="0">
                <a:solidFill>
                  <a:srgbClr val="4B4B4B"/>
                </a:solidFill>
                <a:latin typeface="adobe-clean"/>
              </a:rPr>
              <a:t> </a:t>
            </a:r>
            <a:r>
              <a:rPr lang="es-MX" dirty="0">
                <a:solidFill>
                  <a:srgbClr val="4B4B4B"/>
                </a:solidFill>
                <a:latin typeface="adobe-clean"/>
                <a:hlinkClick r:id="rId7"/>
              </a:rPr>
              <a:t>https://</a:t>
            </a:r>
            <a:r>
              <a:rPr lang="es-MX" dirty="0" smtClean="0">
                <a:solidFill>
                  <a:srgbClr val="4B4B4B"/>
                </a:solidFill>
                <a:latin typeface="adobe-clean"/>
                <a:hlinkClick r:id="rId7"/>
              </a:rPr>
              <a:t>youtu.be/Jzl91Hn4Aqw</a:t>
            </a:r>
            <a:endParaRPr lang="es-MX" dirty="0" smtClean="0">
              <a:solidFill>
                <a:srgbClr val="4B4B4B"/>
              </a:solidFill>
              <a:latin typeface="adobe-clean"/>
            </a:endParaRPr>
          </a:p>
          <a:p>
            <a:endParaRPr lang="es-MX" dirty="0"/>
          </a:p>
        </p:txBody>
      </p:sp>
    </p:spTree>
    <p:extLst>
      <p:ext uri="{BB962C8B-B14F-4D97-AF65-F5344CB8AC3E}">
        <p14:creationId xmlns:p14="http://schemas.microsoft.com/office/powerpoint/2010/main" val="2145126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5403" y="195313"/>
            <a:ext cx="1338828" cy="769441"/>
          </a:xfrm>
          <a:prstGeom prst="rect">
            <a:avLst/>
          </a:prstGeom>
          <a:noFill/>
        </p:spPr>
        <p:txBody>
          <a:bodyPr wrap="none" lIns="91440" tIns="45720" rIns="91440" bIns="45720" rtlCol="0" anchor="t">
            <a:spAutoFit/>
          </a:bodyPr>
          <a:lstStyle/>
          <a:p>
            <a:r>
              <a:rPr lang="en-US" sz="4400" dirty="0"/>
              <a:t>         </a:t>
            </a:r>
            <a:endParaRPr lang="en-US" sz="4400" b="1" dirty="0">
              <a:cs typeface="Calibri"/>
            </a:endParaRPr>
          </a:p>
        </p:txBody>
      </p:sp>
      <p:sp>
        <p:nvSpPr>
          <p:cNvPr id="7" name="Title 1"/>
          <p:cNvSpPr txBox="1">
            <a:spLocks/>
          </p:cNvSpPr>
          <p:nvPr/>
        </p:nvSpPr>
        <p:spPr>
          <a:xfrm>
            <a:off x="931817" y="-896982"/>
            <a:ext cx="10493829" cy="17330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cap="all" baseline="30000" dirty="0">
              <a:latin typeface="Antenna Black" panose="02000505000000020004" pitchFamily="2" charset="0"/>
            </a:endParaRPr>
          </a:p>
        </p:txBody>
      </p:sp>
      <p:sp>
        <p:nvSpPr>
          <p:cNvPr id="8" name="Rectangle 7"/>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9" name="Title 1"/>
          <p:cNvSpPr txBox="1">
            <a:spLocks/>
          </p:cNvSpPr>
          <p:nvPr/>
        </p:nvSpPr>
        <p:spPr>
          <a:xfrm>
            <a:off x="2118687" y="-136347"/>
            <a:ext cx="7954625"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Hechos 2:1-11</a:t>
            </a:r>
            <a:endParaRPr lang="en-US" b="1" baseline="30000" dirty="0">
              <a:latin typeface="Antenna Black" panose="02000505000000020004" pitchFamily="2" charset="0"/>
            </a:endParaRPr>
          </a:p>
        </p:txBody>
      </p:sp>
      <p:sp>
        <p:nvSpPr>
          <p:cNvPr id="3" name="TextBox 2"/>
          <p:cNvSpPr txBox="1"/>
          <p:nvPr/>
        </p:nvSpPr>
        <p:spPr>
          <a:xfrm>
            <a:off x="2569290" y="5963138"/>
            <a:ext cx="7053418" cy="646331"/>
          </a:xfrm>
          <a:prstGeom prst="rect">
            <a:avLst/>
          </a:prstGeom>
          <a:noFill/>
        </p:spPr>
        <p:txBody>
          <a:bodyPr wrap="square" rtlCol="0">
            <a:spAutoFit/>
          </a:bodyPr>
          <a:lstStyle/>
          <a:p>
            <a:pPr algn="ctr"/>
            <a:r>
              <a:rPr lang="en-US" dirty="0" smtClean="0">
                <a:solidFill>
                  <a:schemeClr val="bg1"/>
                </a:solidFill>
              </a:rPr>
              <a:t> ¿? </a:t>
            </a:r>
            <a:r>
              <a:rPr lang="en-US" dirty="0">
                <a:solidFill>
                  <a:schemeClr val="bg1"/>
                </a:solidFill>
              </a:rPr>
              <a:t>(Catholic Kids </a:t>
            </a:r>
            <a:r>
              <a:rPr lang="en-US" dirty="0" smtClean="0">
                <a:solidFill>
                  <a:schemeClr val="bg1"/>
                </a:solidFill>
              </a:rPr>
              <a:t>Media)</a:t>
            </a:r>
            <a:endParaRPr lang="en-US" dirty="0"/>
          </a:p>
          <a:p>
            <a:pPr algn="ctr"/>
            <a:r>
              <a:rPr lang="en-US" u="sng" dirty="0">
                <a:hlinkClick r:id="rId3"/>
              </a:rPr>
              <a:t>https://www.youtube.com/watch?v=ya4gxkCfECU&amp;feature=youtu.be</a:t>
            </a:r>
            <a:endParaRPr lang="en-US" dirty="0"/>
          </a:p>
        </p:txBody>
      </p:sp>
      <p:pic>
        <p:nvPicPr>
          <p:cNvPr id="2" name="ya4gxkCfECU"/>
          <p:cNvPicPr>
            <a:picLocks noRot="1" noChangeAspect="1"/>
          </p:cNvPicPr>
          <p:nvPr>
            <a:videoFile r:link="rId1"/>
          </p:nvPr>
        </p:nvPicPr>
        <p:blipFill>
          <a:blip r:embed="rId4"/>
          <a:stretch>
            <a:fillRect/>
          </a:stretch>
        </p:blipFill>
        <p:spPr>
          <a:xfrm>
            <a:off x="1648047" y="1140849"/>
            <a:ext cx="9147476" cy="5145454"/>
          </a:xfrm>
          <a:prstGeom prst="rect">
            <a:avLst/>
          </a:prstGeom>
        </p:spPr>
      </p:pic>
    </p:spTree>
    <p:extLst>
      <p:ext uri="{BB962C8B-B14F-4D97-AF65-F5344CB8AC3E}">
        <p14:creationId xmlns:p14="http://schemas.microsoft.com/office/powerpoint/2010/main" val="1498346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b="12576"/>
          <a:stretch/>
        </p:blipFill>
        <p:spPr>
          <a:xfrm>
            <a:off x="0" y="893618"/>
            <a:ext cx="12192000" cy="5995555"/>
          </a:xfrm>
          <a:prstGeom prst="rect">
            <a:avLst/>
          </a:prstGeom>
        </p:spPr>
      </p:pic>
      <p:sp>
        <p:nvSpPr>
          <p:cNvPr id="2" name="Rectangle 1"/>
          <p:cNvSpPr/>
          <p:nvPr/>
        </p:nvSpPr>
        <p:spPr>
          <a:xfrm>
            <a:off x="0" y="-1"/>
            <a:ext cx="12192000" cy="123646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extBox 5"/>
          <p:cNvSpPr txBox="1"/>
          <p:nvPr/>
        </p:nvSpPr>
        <p:spPr>
          <a:xfrm>
            <a:off x="7398327" y="2044735"/>
            <a:ext cx="4312228" cy="3416320"/>
          </a:xfrm>
          <a:prstGeom prst="rect">
            <a:avLst/>
          </a:prstGeom>
          <a:noFill/>
        </p:spPr>
        <p:txBody>
          <a:bodyPr wrap="square" rtlCol="0">
            <a:spAutoFit/>
          </a:bodyPr>
          <a:lstStyle/>
          <a:p>
            <a:r>
              <a:rPr lang="en-US" b="1" dirty="0">
                <a:solidFill>
                  <a:schemeClr val="bg1"/>
                </a:solidFill>
              </a:rPr>
              <a:t> </a:t>
            </a:r>
            <a:r>
              <a:rPr lang="es-MX" b="1" dirty="0">
                <a:solidFill>
                  <a:schemeClr val="bg1"/>
                </a:solidFill>
              </a:rPr>
              <a:t>“Pedro les dijo: ‘Arrepiéntanse y bautícense cada uno en el nombre de Jesucristo para el perdón de los pecados; y </a:t>
            </a:r>
            <a:r>
              <a:rPr lang="es-MX" b="1" dirty="0" smtClean="0">
                <a:solidFill>
                  <a:schemeClr val="bg1"/>
                </a:solidFill>
              </a:rPr>
              <a:t>recibirán </a:t>
            </a:r>
            <a:r>
              <a:rPr lang="es-MX" b="1" dirty="0">
                <a:solidFill>
                  <a:schemeClr val="bg1"/>
                </a:solidFill>
              </a:rPr>
              <a:t>el don del Espíritu Santo. Porque la promesa es hecha a ustedes, a sus hijos y a los que están lejos, a quienes el Señor nuestro Dios llamará’. Testificó con muchos otros argumentos, y les exhortaba: ‘Sálvense de esta generación corrupta’.  Los que aceptaron su mensaje fueron bautizados, y aquel día se añadieron como tres mil personas.”</a:t>
            </a:r>
            <a:endParaRPr lang="en-US" dirty="0">
              <a:solidFill>
                <a:schemeClr val="bg1"/>
              </a:solidFill>
            </a:endParaRPr>
          </a:p>
        </p:txBody>
      </p:sp>
      <p:sp>
        <p:nvSpPr>
          <p:cNvPr id="7" name="TextBox 6"/>
          <p:cNvSpPr txBox="1"/>
          <p:nvPr/>
        </p:nvSpPr>
        <p:spPr>
          <a:xfrm>
            <a:off x="0" y="202732"/>
            <a:ext cx="12192000" cy="830997"/>
          </a:xfrm>
          <a:prstGeom prst="rect">
            <a:avLst/>
          </a:prstGeom>
          <a:noFill/>
        </p:spPr>
        <p:txBody>
          <a:bodyPr wrap="square" rtlCol="0">
            <a:spAutoFit/>
          </a:bodyPr>
          <a:lstStyle/>
          <a:p>
            <a:pPr algn="ctr"/>
            <a:r>
              <a:rPr lang="en-US" sz="4800" b="1" dirty="0" smtClean="0"/>
              <a:t>HECHOS: 2:38-41</a:t>
            </a:r>
            <a:endParaRPr lang="es-MX" sz="213200" b="1" i="1" dirty="0">
              <a:solidFill>
                <a:srgbClr val="CC3300"/>
              </a:solidFill>
            </a:endParaRP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8205"/>
          <a:stretch/>
        </p:blipFill>
        <p:spPr>
          <a:xfrm>
            <a:off x="0" y="987137"/>
            <a:ext cx="12192000" cy="5870864"/>
          </a:xfrm>
          <a:prstGeom prst="rect">
            <a:avLst/>
          </a:prstGeom>
          <a:noFill/>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0" y="5103674"/>
            <a:ext cx="12191999" cy="1600438"/>
          </a:xfrm>
          <a:prstGeom prst="rect">
            <a:avLst/>
          </a:prstGeom>
          <a:gradFill>
            <a:gsLst>
              <a:gs pos="7000">
                <a:schemeClr val="accent1">
                  <a:lumMod val="5000"/>
                  <a:lumOff val="95000"/>
                  <a:alpha val="10000"/>
                </a:schemeClr>
              </a:gs>
              <a:gs pos="43000">
                <a:schemeClr val="accent4">
                  <a:lumMod val="60000"/>
                  <a:lumOff val="40000"/>
                </a:schemeClr>
              </a:gs>
              <a:gs pos="83000">
                <a:schemeClr val="accent4">
                  <a:lumMod val="75000"/>
                </a:schemeClr>
              </a:gs>
              <a:gs pos="100000">
                <a:schemeClr val="accent4">
                  <a:lumMod val="50000"/>
                </a:schemeClr>
              </a:gs>
            </a:gsLst>
            <a:lin ang="5400000" scaled="1"/>
          </a:gradFill>
          <a:ln w="28575">
            <a:noFill/>
          </a:ln>
        </p:spPr>
        <p:txBody>
          <a:bodyPr wrap="square" lIns="91440" tIns="45720" rIns="91440" bIns="45720" rtlCol="0" anchor="t">
            <a:spAutoFit/>
          </a:bodyPr>
          <a:lstStyle/>
          <a:p>
            <a:pPr algn="ctr"/>
            <a:r>
              <a:rPr lang="en-US" dirty="0" smtClean="0">
                <a:solidFill>
                  <a:srgbClr val="FFFF00"/>
                </a:solidFill>
                <a:effectLst>
                  <a:outerShdw blurRad="38100" dist="38100" dir="2700000" algn="tl">
                    <a:srgbClr val="000000">
                      <a:alpha val="43137"/>
                    </a:srgbClr>
                  </a:outerShdw>
                </a:effectLst>
              </a:rPr>
              <a:t> </a:t>
            </a:r>
          </a:p>
          <a:p>
            <a:pPr algn="ctr"/>
            <a:r>
              <a:rPr lang="es-MX" sz="2000" dirty="0"/>
              <a:t>Si hubieras estado allí en el primer Pentecostés, ¿crees que habrías creído a Pedro ya los discípulos? </a:t>
            </a:r>
            <a:endParaRPr lang="es-MX" sz="2000" dirty="0" smtClean="0"/>
          </a:p>
          <a:p>
            <a:pPr algn="ctr"/>
            <a:r>
              <a:rPr lang="es-MX" sz="2000" dirty="0" smtClean="0"/>
              <a:t> </a:t>
            </a:r>
            <a:r>
              <a:rPr lang="es-MX" sz="2000" dirty="0"/>
              <a:t>¿Cuál crees que es la diferencia entre un admirador de Jesús y un discípulo de Jesús? </a:t>
            </a:r>
            <a:endParaRPr lang="es-MX" sz="2000" dirty="0" smtClean="0"/>
          </a:p>
          <a:p>
            <a:pPr algn="ctr"/>
            <a:r>
              <a:rPr lang="es-MX" sz="2000" dirty="0" smtClean="0"/>
              <a:t> </a:t>
            </a:r>
            <a:r>
              <a:rPr lang="es-MX" sz="2000" dirty="0"/>
              <a:t>¿Cómo afecta tu vida ser una persona que ha sido bautizada en el nombre del Padre, y del Hijo, y del Espíritu Santo, cómo ves a Dios y a ti mismo?</a:t>
            </a:r>
            <a:endParaRPr lang="en-US" dirty="0"/>
          </a:p>
        </p:txBody>
      </p:sp>
      <p:sp>
        <p:nvSpPr>
          <p:cNvPr id="7" name="TextBox 6"/>
          <p:cNvSpPr txBox="1"/>
          <p:nvPr/>
        </p:nvSpPr>
        <p:spPr>
          <a:xfrm>
            <a:off x="96189" y="185319"/>
            <a:ext cx="11634651" cy="707886"/>
          </a:xfrm>
          <a:prstGeom prst="rect">
            <a:avLst/>
          </a:prstGeom>
          <a:noFill/>
        </p:spPr>
        <p:txBody>
          <a:bodyPr wrap="square" lIns="91440" tIns="45720" rIns="91440" bIns="45720" rtlCol="0" anchor="t">
            <a:spAutoFit/>
          </a:bodyPr>
          <a:lstStyle/>
          <a:p>
            <a:pPr algn="ctr"/>
            <a:r>
              <a:rPr lang="en-US" sz="4000" b="1" dirty="0"/>
              <a:t>CONVERSACIÓN FAMILIAR</a:t>
            </a:r>
            <a:endParaRPr lang="en-US" sz="4000" b="1" dirty="0" smtClean="0"/>
          </a:p>
        </p:txBody>
      </p:sp>
      <p:sp>
        <p:nvSpPr>
          <p:cNvPr id="3" name="TextBox 2"/>
          <p:cNvSpPr txBox="1"/>
          <p:nvPr/>
        </p:nvSpPr>
        <p:spPr>
          <a:xfrm>
            <a:off x="9083040" y="37882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13870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CE84"/>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85319"/>
            <a:ext cx="6327359" cy="707886"/>
          </a:xfrm>
          <a:prstGeom prst="rect">
            <a:avLst/>
          </a:prstGeom>
          <a:noFill/>
        </p:spPr>
        <p:txBody>
          <a:bodyPr wrap="square" rtlCol="0">
            <a:spAutoFit/>
          </a:bodyPr>
          <a:lstStyle/>
          <a:p>
            <a:pPr algn="ctr"/>
            <a:r>
              <a:rPr lang="en-US" sz="4000" b="1" dirty="0"/>
              <a:t>ACTIVIDAD FAMILIAR</a:t>
            </a:r>
            <a:endParaRPr lang="es-MX" sz="1481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498" y="1263843"/>
            <a:ext cx="3252766" cy="5127511"/>
          </a:xfrm>
          <a:prstGeom prst="rect">
            <a:avLst/>
          </a:prstGeom>
        </p:spPr>
      </p:pic>
      <p:sp>
        <p:nvSpPr>
          <p:cNvPr id="4" name="TextBox 3"/>
          <p:cNvSpPr txBox="1"/>
          <p:nvPr/>
        </p:nvSpPr>
        <p:spPr>
          <a:xfrm>
            <a:off x="997526" y="1814561"/>
            <a:ext cx="5839691" cy="3477875"/>
          </a:xfrm>
          <a:prstGeom prst="rect">
            <a:avLst/>
          </a:prstGeom>
          <a:noFill/>
        </p:spPr>
        <p:txBody>
          <a:bodyPr wrap="square" rtlCol="0">
            <a:spAutoFit/>
          </a:bodyPr>
          <a:lstStyle/>
          <a:p>
            <a:r>
              <a:rPr lang="es-MX" sz="2000" b="1" dirty="0"/>
              <a:t>Manualidad - Banda de Lenguas de Fuego </a:t>
            </a:r>
            <a:endParaRPr lang="es-MX" sz="2000" b="1" dirty="0" smtClean="0"/>
          </a:p>
          <a:p>
            <a:pPr marL="342900" indent="-342900">
              <a:buAutoNum type="arabicPeriod"/>
            </a:pPr>
            <a:r>
              <a:rPr lang="es-MX" sz="2000" dirty="0" smtClean="0"/>
              <a:t>Use </a:t>
            </a:r>
            <a:r>
              <a:rPr lang="es-MX" sz="2000" dirty="0"/>
              <a:t>papel de cartulina o cartón para cortar formas de llamas. </a:t>
            </a:r>
          </a:p>
          <a:p>
            <a:pPr marL="342900" indent="-342900">
              <a:buAutoNum type="arabicPeriod"/>
            </a:pPr>
            <a:r>
              <a:rPr lang="es-MX" sz="2000" dirty="0" smtClean="0"/>
              <a:t>los </a:t>
            </a:r>
            <a:r>
              <a:rPr lang="es-MX" sz="2000" dirty="0"/>
              <a:t>niños los pinten con acuarelas o </a:t>
            </a:r>
            <a:r>
              <a:rPr lang="es-MX" sz="2000" dirty="0" smtClean="0"/>
              <a:t>pegan </a:t>
            </a:r>
            <a:r>
              <a:rPr lang="es-MX" sz="2000" dirty="0"/>
              <a:t>pedazos de papel de seda rojo y naranja para que parezcan </a:t>
            </a:r>
            <a:r>
              <a:rPr lang="es-MX" sz="2000" dirty="0" smtClean="0"/>
              <a:t>llamas. </a:t>
            </a:r>
          </a:p>
          <a:p>
            <a:pPr marL="342900" indent="-342900">
              <a:buAutoNum type="arabicPeriod"/>
            </a:pPr>
            <a:r>
              <a:rPr lang="es-MX" sz="2000" dirty="0" smtClean="0"/>
              <a:t>Usen </a:t>
            </a:r>
            <a:r>
              <a:rPr lang="es-MX" sz="2000" dirty="0"/>
              <a:t>una tira de papel para la </a:t>
            </a:r>
            <a:r>
              <a:rPr lang="es-MX" sz="2000" dirty="0" smtClean="0"/>
              <a:t>banda, colóquenla </a:t>
            </a:r>
            <a:r>
              <a:rPr lang="es-MX" sz="2000" dirty="0"/>
              <a:t>en la cabeza de cada niño y use una engrapadora para asegurar la diadema. </a:t>
            </a:r>
          </a:p>
          <a:p>
            <a:pPr marL="342900" indent="-342900">
              <a:buAutoNum type="arabicPeriod"/>
            </a:pPr>
            <a:r>
              <a:rPr lang="es-MX" sz="2000" dirty="0" smtClean="0"/>
              <a:t>Fije </a:t>
            </a:r>
            <a:r>
              <a:rPr lang="es-MX" sz="2000" dirty="0"/>
              <a:t>las llamas a la banda para la cabeza usando también la engrapadora. </a:t>
            </a:r>
            <a:endParaRPr lang="en-US" sz="2000" dirty="0"/>
          </a:p>
        </p:txBody>
      </p:sp>
    </p:spTree>
    <p:extLst>
      <p:ext uri="{BB962C8B-B14F-4D97-AF65-F5344CB8AC3E}">
        <p14:creationId xmlns:p14="http://schemas.microsoft.com/office/powerpoint/2010/main" val="3102946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19943</TotalTime>
  <Words>801</Words>
  <Application>Microsoft Office PowerPoint</Application>
  <PresentationFormat>Widescreen</PresentationFormat>
  <Paragraphs>47</Paragraphs>
  <Slides>12</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adobe-clean</vt: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386</cp:revision>
  <dcterms:created xsi:type="dcterms:W3CDTF">2021-11-19T16:04:10Z</dcterms:created>
  <dcterms:modified xsi:type="dcterms:W3CDTF">2023-04-19T17:51:53Z</dcterms:modified>
</cp:coreProperties>
</file>