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86" r:id="rId6"/>
    <p:sldId id="271" r:id="rId7"/>
    <p:sldId id="288" r:id="rId8"/>
    <p:sldId id="284" r:id="rId9"/>
    <p:sldId id="289" r:id="rId10"/>
    <p:sldId id="287" r:id="rId11"/>
    <p:sldId id="27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43C"/>
    <a:srgbClr val="FFFFFF"/>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6557-F412-C9E1-A98D-AC834C27739C}" v="625" dt="2023-01-20T19:23:40.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5" d="100"/>
          <a:sy n="115"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2274B-18C8-4C16-B660-FDBF1CA6CCD7}"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3C18C-EBD1-404E-997F-6CF8AA6B3861}" type="slidenum">
              <a:rPr lang="en-US" smtClean="0"/>
              <a:t>‹#›</a:t>
            </a:fld>
            <a:endParaRPr lang="en-US"/>
          </a:p>
        </p:txBody>
      </p:sp>
    </p:spTree>
    <p:extLst>
      <p:ext uri="{BB962C8B-B14F-4D97-AF65-F5344CB8AC3E}">
        <p14:creationId xmlns:p14="http://schemas.microsoft.com/office/powerpoint/2010/main" val="386507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14/02/2023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14/02/2023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14/02/2023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14/02/2023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14/02/2023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14/02/2023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14/02/2023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14/02/2023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14/02/2023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1999" cy="6874626"/>
          </a:xfrm>
          <a:prstGeom prst="rect">
            <a:avLst/>
          </a:prstGeom>
        </p:spPr>
      </p:pic>
      <p:sp>
        <p:nvSpPr>
          <p:cNvPr id="2" name="Subtitle 1"/>
          <p:cNvSpPr>
            <a:spLocks noGrp="1"/>
          </p:cNvSpPr>
          <p:nvPr>
            <p:ph type="subTitle" idx="1"/>
          </p:nvPr>
        </p:nvSpPr>
        <p:spPr>
          <a:xfrm>
            <a:off x="913645" y="5863110"/>
            <a:ext cx="10364708" cy="670694"/>
          </a:xfrm>
          <a:solidFill>
            <a:schemeClr val="bg1">
              <a:lumMod val="65000"/>
              <a:alpha val="78000"/>
            </a:schemeClr>
          </a:solidFill>
        </p:spPr>
        <p:txBody>
          <a:bodyPr>
            <a:noAutofit/>
          </a:bodyPr>
          <a:lstStyle/>
          <a:p>
            <a:r>
              <a:rPr lang="es-ES" sz="4400" b="1" dirty="0"/>
              <a:t>LA VIDA DE CRISTO: MISTERIOS DE DOLOR</a:t>
            </a:r>
            <a:endParaRPr lang="en-US" sz="4800" b="1" dirty="0">
              <a:latin typeface="Antenna Black" panose="02000505000000020004"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22" y="419389"/>
            <a:ext cx="9232669" cy="1372922"/>
          </a:xfrm>
          <a:prstGeom prst="rect">
            <a:avLst/>
          </a:prstGeom>
        </p:spPr>
      </p:pic>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150574" y="216096"/>
            <a:ext cx="7890851" cy="646331"/>
          </a:xfrm>
          <a:prstGeom prst="rect">
            <a:avLst/>
          </a:prstGeom>
          <a:noFill/>
        </p:spPr>
        <p:txBody>
          <a:bodyPr wrap="square" rtlCol="0">
            <a:spAutoFit/>
          </a:bodyPr>
          <a:lstStyle/>
          <a:p>
            <a:r>
              <a:rPr lang="es-ES" sz="3600" dirty="0" smtClean="0">
                <a:latin typeface="Antenna Black" panose="02000505000000020004" pitchFamily="2" charset="0"/>
              </a:rPr>
              <a:t>TRES PILARES DE CUARESMA</a:t>
            </a:r>
            <a:endParaRPr lang="en-US" sz="3600" dirty="0">
              <a:latin typeface="Antenna Black" panose="02000505000000020004"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2036"/>
            <a:ext cx="12192000" cy="4838700"/>
          </a:xfrm>
          <a:prstGeom prst="rect">
            <a:avLst/>
          </a:prstGeom>
        </p:spPr>
      </p:pic>
      <p:sp>
        <p:nvSpPr>
          <p:cNvPr id="3" name="Rectangle 2"/>
          <p:cNvSpPr/>
          <p:nvPr/>
        </p:nvSpPr>
        <p:spPr>
          <a:xfrm>
            <a:off x="0" y="4979324"/>
            <a:ext cx="12192000" cy="14214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p:cNvSpPr/>
          <p:nvPr/>
        </p:nvSpPr>
        <p:spPr>
          <a:xfrm>
            <a:off x="1247421" y="4979324"/>
            <a:ext cx="1225848" cy="923330"/>
          </a:xfrm>
          <a:prstGeom prst="rect">
            <a:avLst/>
          </a:prstGeom>
          <a:noFill/>
        </p:spPr>
        <p:txBody>
          <a:bodyPr wrap="none" lIns="91440" tIns="45720" rIns="91440" bIns="45720">
            <a:spAutoFit/>
          </a:bodyPr>
          <a:lstStyle/>
          <a:p>
            <a:pPr algn="ctr"/>
            <a:r>
              <a:rPr lang="en-US" sz="5400" b="1" cap="none" spc="0" dirty="0" err="1" smtClean="0">
                <a:ln w="0">
                  <a:solidFill>
                    <a:srgbClr val="002060"/>
                  </a:solidFill>
                </a:ln>
                <a:solidFill>
                  <a:schemeClr val="accent5"/>
                </a:solidFill>
                <a:effectLst>
                  <a:outerShdw blurRad="38100" dist="25400" dir="5400000" algn="ctr" rotWithShape="0">
                    <a:srgbClr val="6E747A">
                      <a:alpha val="43000"/>
                    </a:srgbClr>
                  </a:outerShdw>
                </a:effectLst>
              </a:rPr>
              <a:t>Ora</a:t>
            </a:r>
            <a:endParaRPr lang="en-US" sz="5400" b="1" cap="none" spc="0" dirty="0">
              <a:ln w="0">
                <a:solidFill>
                  <a:srgbClr val="002060"/>
                </a:solidFill>
              </a:ln>
              <a:solidFill>
                <a:schemeClr val="accent5"/>
              </a:solidFill>
              <a:effectLst>
                <a:outerShdw blurRad="38100" dist="25400" dir="5400000" algn="ctr" rotWithShape="0">
                  <a:srgbClr val="6E747A">
                    <a:alpha val="43000"/>
                  </a:srgbClr>
                </a:outerShdw>
              </a:effectLst>
            </a:endParaRPr>
          </a:p>
        </p:txBody>
      </p:sp>
      <p:sp>
        <p:nvSpPr>
          <p:cNvPr id="5" name="Rectangle 4"/>
          <p:cNvSpPr/>
          <p:nvPr/>
        </p:nvSpPr>
        <p:spPr>
          <a:xfrm>
            <a:off x="5097071" y="4979324"/>
            <a:ext cx="1997855" cy="923330"/>
          </a:xfrm>
          <a:prstGeom prst="rect">
            <a:avLst/>
          </a:prstGeom>
          <a:noFill/>
        </p:spPr>
        <p:txBody>
          <a:bodyPr wrap="none" lIns="91440" tIns="45720" rIns="91440" bIns="45720">
            <a:spAutoFit/>
          </a:bodyPr>
          <a:lstStyle/>
          <a:p>
            <a:pPr algn="ctr"/>
            <a:r>
              <a:rPr lang="en-US" sz="5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Ayuna</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Rectangle 7"/>
          <p:cNvSpPr/>
          <p:nvPr/>
        </p:nvSpPr>
        <p:spPr>
          <a:xfrm>
            <a:off x="9754676" y="4930773"/>
            <a:ext cx="962123"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6">
                      <a:lumMod val="75000"/>
                    </a:schemeClr>
                  </a:solidFill>
                  <a:prstDash val="solid"/>
                </a:ln>
                <a:solidFill>
                  <a:schemeClr val="accent6">
                    <a:lumMod val="60000"/>
                    <a:lumOff val="40000"/>
                  </a:schemeClr>
                </a:solidFill>
                <a:effectLst/>
              </a:rPr>
              <a:t>Da</a:t>
            </a:r>
            <a:endParaRPr lang="en-US" sz="5400" b="1" cap="none" spc="0" dirty="0">
              <a:ln w="12700" cmpd="sng">
                <a:solidFill>
                  <a:schemeClr val="accent6">
                    <a:lumMod val="75000"/>
                  </a:schemeClr>
                </a:solidFill>
                <a:prstDash val="solid"/>
              </a:ln>
              <a:solidFill>
                <a:schemeClr val="accent6">
                  <a:lumMod val="60000"/>
                  <a:lumOff val="40000"/>
                </a:schemeClr>
              </a:solidFill>
              <a:effectLst/>
            </a:endParaRPr>
          </a:p>
        </p:txBody>
      </p:sp>
    </p:spTree>
    <p:extLst>
      <p:ext uri="{BB962C8B-B14F-4D97-AF65-F5344CB8AC3E}">
        <p14:creationId xmlns:p14="http://schemas.microsoft.com/office/powerpoint/2010/main" val="310328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p:cNvSpPr txBox="1"/>
          <p:nvPr/>
        </p:nvSpPr>
        <p:spPr>
          <a:xfrm>
            <a:off x="244948" y="1384663"/>
            <a:ext cx="6670766" cy="5016758"/>
          </a:xfrm>
          <a:prstGeom prst="rect">
            <a:avLst/>
          </a:prstGeom>
          <a:noFill/>
        </p:spPr>
        <p:txBody>
          <a:bodyPr wrap="square" lIns="91440" tIns="45720" rIns="91440" bIns="45720" rtlCol="0" anchor="t">
            <a:spAutoFit/>
          </a:bodyPr>
          <a:lstStyle/>
          <a:p>
            <a:pPr algn="ctr"/>
            <a:r>
              <a:rPr lang="es-ES" sz="3200" dirty="0">
                <a:solidFill>
                  <a:srgbClr val="DBA43C"/>
                </a:solidFill>
                <a:effectLst>
                  <a:outerShdw blurRad="38100" dist="38100" dir="2700000" algn="tl">
                    <a:srgbClr val="000000">
                      <a:alpha val="43137"/>
                    </a:srgbClr>
                  </a:outerShdw>
                </a:effectLst>
              </a:rPr>
              <a:t>Ven, Espíritu Santo, y quédate con nuestras familias mientras buscamos conocerte, aprender de ti y amarte más. Llénanos con tu presencia. Sé nuestro guía, así como guiaste a Jesús, porque nosotros también buscamos seguir sus pasos y hacer la voluntad del Padre. Quédate con nosotros, oh, Santo Espíritu de Paz.   </a:t>
            </a:r>
            <a:endParaRPr lang="en-US" sz="3200" dirty="0">
              <a:solidFill>
                <a:srgbClr val="DBA43C"/>
              </a:solidFill>
              <a:effectLst>
                <a:outerShdw blurRad="38100" dist="38100" dir="2700000" algn="tl">
                  <a:srgbClr val="000000">
                    <a:alpha val="43137"/>
                  </a:srgbClr>
                </a:outerShdw>
              </a:effectLst>
            </a:endParaRPr>
          </a:p>
          <a:p>
            <a:pPr algn="ctr"/>
            <a:r>
              <a:rPr lang="es-ES" sz="3200" dirty="0">
                <a:solidFill>
                  <a:srgbClr val="DBA43C"/>
                </a:solidFill>
                <a:effectLst>
                  <a:outerShdw blurRad="38100" dist="38100" dir="2700000" algn="tl">
                    <a:srgbClr val="000000">
                      <a:alpha val="43137"/>
                    </a:srgbClr>
                  </a:outerShdw>
                </a:effectLst>
              </a:rPr>
              <a:t>Gloria…</a:t>
            </a:r>
            <a:endParaRPr lang="en-US" sz="3200" dirty="0">
              <a:solidFill>
                <a:srgbClr val="DBA43C"/>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2487" y="1497875"/>
            <a:ext cx="6182690" cy="4539782"/>
          </a:xfrm>
          <a:prstGeom prst="rect">
            <a:avLst/>
          </a:prstGeom>
        </p:spPr>
      </p:pic>
      <p:sp>
        <p:nvSpPr>
          <p:cNvPr id="6" name="Title 1"/>
          <p:cNvSpPr txBox="1">
            <a:spLocks/>
          </p:cNvSpPr>
          <p:nvPr/>
        </p:nvSpPr>
        <p:spPr>
          <a:xfrm>
            <a:off x="2783497" y="40298"/>
            <a:ext cx="6537082" cy="113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Antenna Black" panose="02000505000000020004" pitchFamily="2" charset="0"/>
              </a:rPr>
              <a:t>ORACIÓN</a:t>
            </a:r>
            <a:endParaRPr lang="en-US" sz="4800" b="1" cap="all" baseline="30000" dirty="0">
              <a:latin typeface="Antenna Black" panose="02000505000000020004" pitchFamily="2" charset="0"/>
            </a:endParaRPr>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954" y="1514821"/>
            <a:ext cx="8864168" cy="2677656"/>
          </a:xfrm>
          <a:prstGeom prst="rect">
            <a:avLst/>
          </a:prstGeom>
        </p:spPr>
        <p:txBody>
          <a:bodyPr wrap="square">
            <a:spAutoFit/>
          </a:bodyPr>
          <a:lstStyle/>
          <a:p>
            <a:r>
              <a:rPr lang="es-ES" sz="2400" dirty="0" smtClean="0"/>
              <a:t>Señor </a:t>
            </a:r>
            <a:r>
              <a:rPr lang="es-ES" sz="2400" dirty="0"/>
              <a:t>Jesucristo, te encomendamos a nuestra familia y te pedimos tu bendición y protección. Te amamos Señor Jesús con todo nuestro corazón y te pedimos que ayudes a nuestra familia a ser más como la Sagrada Familia. Ayúdanos a ser amables, amorosos y pacientes unos con otros. Danos toda la gracia que necesitamos para convertirnos en santos y tus fieles discípulos. </a:t>
            </a:r>
            <a:endParaRPr lang="es-ES" sz="2400" dirty="0" smtClean="0"/>
          </a:p>
          <a:p>
            <a:r>
              <a:rPr lang="es-ES" sz="2400" dirty="0" smtClean="0"/>
              <a:t>Amén</a:t>
            </a:r>
            <a:r>
              <a:rPr lang="es-ES" sz="2400" dirty="0"/>
              <a:t>.</a:t>
            </a:r>
            <a:endParaRPr lang="en-US" sz="2400" dirty="0"/>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13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Antenna Black" panose="02000505000000020004" pitchFamily="2" charset="0"/>
              </a:rPr>
              <a:t>ORACIÓN</a:t>
            </a:r>
            <a:endParaRPr lang="en-US" sz="4800" b="1" cap="all" baseline="30000" dirty="0">
              <a:latin typeface="Antenna Black" panose="02000505000000020004" pitchFamily="2" charset="0"/>
            </a:endParaRPr>
          </a:p>
        </p:txBody>
      </p:sp>
      <p:pic>
        <p:nvPicPr>
          <p:cNvPr id="2" name="Picture 1" descr="Public Domain Clip Art Image | Praying hands | ID: 13528798811637 ..."/>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11751" y="4098906"/>
            <a:ext cx="2155010" cy="2649898"/>
          </a:xfrm>
          <a:prstGeom prst="rect">
            <a:avLst/>
          </a:prstGeom>
        </p:spPr>
      </p:pic>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209478" y="8313"/>
            <a:ext cx="5773043" cy="1163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dirty="0">
                <a:latin typeface="Antenna Black" panose="02000505000000020004" pitchFamily="2" charset="0"/>
              </a:rPr>
              <a:t>ROMPEHIELOS</a:t>
            </a:r>
            <a:endParaRPr lang="en-US" sz="4000" dirty="0">
              <a:latin typeface="Antenna Black" panose="02000505000000020004" pitchFamily="2" charset="0"/>
            </a:endParaRPr>
          </a:p>
        </p:txBody>
      </p:sp>
      <p:sp>
        <p:nvSpPr>
          <p:cNvPr id="7" name="TextBox 6"/>
          <p:cNvSpPr txBox="1"/>
          <p:nvPr/>
        </p:nvSpPr>
        <p:spPr>
          <a:xfrm>
            <a:off x="810104" y="1781048"/>
            <a:ext cx="7444434" cy="2123658"/>
          </a:xfrm>
          <a:prstGeom prst="rect">
            <a:avLst/>
          </a:prstGeom>
          <a:noFill/>
        </p:spPr>
        <p:txBody>
          <a:bodyPr wrap="square" lIns="91440" tIns="45720" rIns="91440" bIns="45720" rtlCol="0" anchor="t">
            <a:spAutoFit/>
          </a:bodyPr>
          <a:lstStyle/>
          <a:p>
            <a:r>
              <a:rPr lang="es-ES" sz="3600" dirty="0" smtClean="0"/>
              <a:t>¿</a:t>
            </a:r>
            <a:r>
              <a:rPr lang="es-ES" sz="3600" dirty="0"/>
              <a:t>Qué te hace feliz cuando estás triste? </a:t>
            </a:r>
            <a:endParaRPr lang="en-US" sz="3600" dirty="0"/>
          </a:p>
          <a:p>
            <a:endParaRPr lang="es-ES" sz="3600" dirty="0" smtClean="0"/>
          </a:p>
          <a:p>
            <a:r>
              <a:rPr lang="es-ES" sz="3600" dirty="0" smtClean="0"/>
              <a:t>¿</a:t>
            </a:r>
            <a:r>
              <a:rPr lang="es-ES" sz="3600" dirty="0"/>
              <a:t>Adónde volarías si tuvieras alas?</a:t>
            </a:r>
            <a:endParaRPr lang="en-US" sz="3600" dirty="0"/>
          </a:p>
          <a:p>
            <a:endParaRPr lang="en-US" sz="2400" dirty="0">
              <a:cs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57801">
            <a:off x="7495371" y="2834640"/>
            <a:ext cx="3466640" cy="3607724"/>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137" b="11955"/>
          <a:stretch/>
        </p:blipFill>
        <p:spPr>
          <a:xfrm>
            <a:off x="0" y="1052398"/>
            <a:ext cx="12192000" cy="6026728"/>
          </a:xfrm>
          <a:prstGeom prst="rect">
            <a:avLst/>
          </a:prstGeom>
        </p:spPr>
      </p:pic>
      <p:sp>
        <p:nvSpPr>
          <p:cNvPr id="5" name="Rectangle 4"/>
          <p:cNvSpPr/>
          <p:nvPr/>
        </p:nvSpPr>
        <p:spPr>
          <a:xfrm>
            <a:off x="0" y="-26126"/>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098482" y="143804"/>
            <a:ext cx="7888551" cy="769441"/>
          </a:xfrm>
          <a:prstGeom prst="rect">
            <a:avLst/>
          </a:prstGeom>
          <a:noFill/>
        </p:spPr>
        <p:txBody>
          <a:bodyPr wrap="square" rtlCol="0">
            <a:spAutoFit/>
          </a:bodyPr>
          <a:lstStyle/>
          <a:p>
            <a:pPr algn="ctr"/>
            <a:r>
              <a:rPr lang="es-ES" sz="4400" dirty="0">
                <a:latin typeface="Antenna Black" panose="02000505000000020004" pitchFamily="2" charset="0"/>
              </a:rPr>
              <a:t> CUARESMA</a:t>
            </a:r>
            <a:endParaRPr lang="en-US" sz="4400" dirty="0">
              <a:latin typeface="Antenna Black" panose="02000505000000020004" pitchFamily="2" charset="0"/>
            </a:endParaRPr>
          </a:p>
        </p:txBody>
      </p:sp>
      <p:sp>
        <p:nvSpPr>
          <p:cNvPr id="6" name="Rectangle 5"/>
          <p:cNvSpPr/>
          <p:nvPr/>
        </p:nvSpPr>
        <p:spPr>
          <a:xfrm>
            <a:off x="548640" y="1173536"/>
            <a:ext cx="11380124" cy="1569660"/>
          </a:xfrm>
          <a:prstGeom prst="rect">
            <a:avLst/>
          </a:prstGeom>
        </p:spPr>
        <p:txBody>
          <a:bodyPr wrap="square">
            <a:spAutoFit/>
          </a:bodyPr>
          <a:lstStyle/>
          <a:p>
            <a:r>
              <a:rPr lang="es-ES" sz="3200" dirty="0">
                <a:solidFill>
                  <a:schemeClr val="bg1"/>
                </a:solidFill>
                <a:effectLst>
                  <a:outerShdw blurRad="38100" dist="38100" dir="2700000" algn="tl">
                    <a:srgbClr val="000000">
                      <a:alpha val="43137"/>
                    </a:srgbClr>
                  </a:outerShdw>
                </a:effectLst>
              </a:rPr>
              <a:t>¿Cómo te está llamando Dios a acercarte más a Él esta Cuaresma? </a:t>
            </a:r>
            <a:endParaRPr lang="en-US" sz="3200" dirty="0">
              <a:solidFill>
                <a:schemeClr val="bg1"/>
              </a:solidFill>
              <a:effectLst>
                <a:outerShdw blurRad="38100" dist="38100" dir="2700000" algn="tl">
                  <a:srgbClr val="000000">
                    <a:alpha val="43137"/>
                  </a:srgbClr>
                </a:outerShdw>
              </a:effectLst>
            </a:endParaRPr>
          </a:p>
          <a:p>
            <a:r>
              <a:rPr lang="es-ES" sz="3200" dirty="0">
                <a:solidFill>
                  <a:schemeClr val="bg1"/>
                </a:solidFill>
                <a:effectLst>
                  <a:outerShdw blurRad="38100" dist="38100" dir="2700000" algn="tl">
                    <a:srgbClr val="000000">
                      <a:alpha val="43137"/>
                    </a:srgbClr>
                  </a:outerShdw>
                </a:effectLst>
              </a:rPr>
              <a:t>¿Qué sacrificios vas a hacer para mostrar el amor de Dios a los demás?</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50" t="-103" r="1390" b="26138"/>
          <a:stretch/>
        </p:blipFill>
        <p:spPr>
          <a:xfrm>
            <a:off x="-24938" y="873898"/>
            <a:ext cx="12228021" cy="5984102"/>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55403" y="195313"/>
            <a:ext cx="1338828" cy="769441"/>
          </a:xfrm>
          <a:prstGeom prst="rect">
            <a:avLst/>
          </a:prstGeom>
          <a:noFill/>
        </p:spPr>
        <p:txBody>
          <a:bodyPr wrap="none" lIns="91440" tIns="45720" rIns="91440" bIns="45720" rtlCol="0" anchor="t">
            <a:spAutoFit/>
          </a:bodyPr>
          <a:lstStyle/>
          <a:p>
            <a:r>
              <a:rPr lang="en-US" sz="4400" dirty="0"/>
              <a:t>         </a:t>
            </a:r>
            <a:endParaRPr lang="en-US" sz="4400" b="1" dirty="0">
              <a:cs typeface="Calibri"/>
            </a:endParaRPr>
          </a:p>
        </p:txBody>
      </p:sp>
      <p:sp>
        <p:nvSpPr>
          <p:cNvPr id="7" name="Title 1"/>
          <p:cNvSpPr txBox="1">
            <a:spLocks/>
          </p:cNvSpPr>
          <p:nvPr/>
        </p:nvSpPr>
        <p:spPr>
          <a:xfrm>
            <a:off x="2760569" y="-91654"/>
            <a:ext cx="667086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a:latin typeface="Antenna Black" panose="02000505000000020004" pitchFamily="2" charset="0"/>
              </a:rPr>
              <a:t>LA </a:t>
            </a:r>
            <a:r>
              <a:rPr lang="es-ES" cap="all" dirty="0">
                <a:latin typeface="Antenna Black" panose="02000505000000020004" pitchFamily="2" charset="0"/>
              </a:rPr>
              <a:t>última Cena</a:t>
            </a:r>
            <a:endParaRPr lang="en-US" sz="4800" cap="all" baseline="30000" dirty="0">
              <a:latin typeface="Antenna Black" panose="02000505000000020004" pitchFamily="2" charset="0"/>
            </a:endParaRPr>
          </a:p>
        </p:txBody>
      </p:sp>
    </p:spTree>
    <p:extLst>
      <p:ext uri="{BB962C8B-B14F-4D97-AF65-F5344CB8AC3E}">
        <p14:creationId xmlns:p14="http://schemas.microsoft.com/office/powerpoint/2010/main" val="149834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3098" b="11288"/>
          <a:stretch/>
        </p:blipFill>
        <p:spPr>
          <a:xfrm>
            <a:off x="0" y="981297"/>
            <a:ext cx="12192000" cy="5926975"/>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537116" y="216096"/>
            <a:ext cx="7117767" cy="646331"/>
          </a:xfrm>
          <a:prstGeom prst="rect">
            <a:avLst/>
          </a:prstGeom>
          <a:noFill/>
        </p:spPr>
        <p:txBody>
          <a:bodyPr wrap="square" rtlCol="0">
            <a:spAutoFit/>
          </a:bodyPr>
          <a:lstStyle/>
          <a:p>
            <a:pPr algn="ctr"/>
            <a:r>
              <a:rPr lang="es-ES" sz="3600" dirty="0">
                <a:latin typeface="Antenna Black" panose="02000505000000020004" pitchFamily="2" charset="0"/>
              </a:rPr>
              <a:t>LOS MISTERIOS DE DOLOR</a:t>
            </a:r>
            <a:endParaRPr lang="en-US" sz="3600" dirty="0">
              <a:latin typeface="Antenna Black" panose="02000505000000020004" pitchFamily="2" charset="0"/>
            </a:endParaRPr>
          </a:p>
        </p:txBody>
      </p:sp>
      <p:sp>
        <p:nvSpPr>
          <p:cNvPr id="6" name="TextBox 5"/>
          <p:cNvSpPr txBox="1"/>
          <p:nvPr/>
        </p:nvSpPr>
        <p:spPr>
          <a:xfrm>
            <a:off x="3266901" y="3936076"/>
            <a:ext cx="7996843" cy="2246769"/>
          </a:xfrm>
          <a:prstGeom prst="rect">
            <a:avLst/>
          </a:prstGeom>
          <a:noFill/>
        </p:spPr>
        <p:txBody>
          <a:bodyPr wrap="square" rtlCol="0">
            <a:spAutoFit/>
          </a:bodyPr>
          <a:lstStyle/>
          <a:p>
            <a:r>
              <a:rPr lang="es-ES" sz="2000" b="1" dirty="0">
                <a:solidFill>
                  <a:schemeClr val="bg1"/>
                </a:solidFill>
              </a:rPr>
              <a:t>Segundo Misterio Doloroso, </a:t>
            </a:r>
            <a:r>
              <a:rPr lang="es-ES" sz="2000" b="1" i="1" dirty="0">
                <a:solidFill>
                  <a:schemeClr val="bg1"/>
                </a:solidFill>
              </a:rPr>
              <a:t>La Flagelación en el Pilar </a:t>
            </a:r>
            <a:r>
              <a:rPr lang="es-ES" sz="2000" b="1" dirty="0">
                <a:solidFill>
                  <a:schemeClr val="bg1"/>
                </a:solidFill>
              </a:rPr>
              <a:t>(Juan 18, 33-19, 1</a:t>
            </a:r>
            <a:r>
              <a:rPr lang="es-ES" sz="2000" b="1" dirty="0" smtClean="0">
                <a:solidFill>
                  <a:schemeClr val="bg1"/>
                </a:solidFill>
              </a:rPr>
              <a:t>)</a:t>
            </a:r>
          </a:p>
          <a:p>
            <a:r>
              <a:rPr lang="es-ES" sz="2000" b="1" dirty="0" smtClean="0">
                <a:solidFill>
                  <a:schemeClr val="bg1"/>
                </a:solidFill>
              </a:rPr>
              <a:t> </a:t>
            </a:r>
            <a:endParaRPr lang="en-US" sz="2000" b="1" dirty="0">
              <a:solidFill>
                <a:schemeClr val="bg1"/>
              </a:solidFill>
            </a:endParaRPr>
          </a:p>
          <a:p>
            <a:r>
              <a:rPr lang="es-ES" sz="2000" b="1" dirty="0">
                <a:solidFill>
                  <a:schemeClr val="bg1"/>
                </a:solidFill>
              </a:rPr>
              <a:t>Tercer Misterio Doloroso, </a:t>
            </a:r>
            <a:r>
              <a:rPr lang="es-ES" sz="2000" b="1" i="1" dirty="0">
                <a:solidFill>
                  <a:schemeClr val="bg1"/>
                </a:solidFill>
              </a:rPr>
              <a:t>La Coronación de Espinas </a:t>
            </a:r>
            <a:r>
              <a:rPr lang="es-ES" sz="2000" b="1" dirty="0">
                <a:solidFill>
                  <a:schemeClr val="bg1"/>
                </a:solidFill>
              </a:rPr>
              <a:t>(Juan 19, 2-5) </a:t>
            </a:r>
            <a:endParaRPr lang="en-US" sz="2000" b="1" dirty="0">
              <a:solidFill>
                <a:schemeClr val="bg1"/>
              </a:solidFill>
            </a:endParaRPr>
          </a:p>
          <a:p>
            <a:endParaRPr lang="es-ES" sz="2000" b="1" dirty="0" smtClean="0">
              <a:solidFill>
                <a:schemeClr val="bg1"/>
              </a:solidFill>
            </a:endParaRPr>
          </a:p>
          <a:p>
            <a:r>
              <a:rPr lang="es-ES" sz="2000" b="1" dirty="0" smtClean="0">
                <a:solidFill>
                  <a:schemeClr val="bg1"/>
                </a:solidFill>
              </a:rPr>
              <a:t>Cuarto </a:t>
            </a:r>
            <a:r>
              <a:rPr lang="es-ES" sz="2000" b="1" dirty="0">
                <a:solidFill>
                  <a:schemeClr val="bg1"/>
                </a:solidFill>
              </a:rPr>
              <a:t>Misterio Doloroso, </a:t>
            </a:r>
            <a:r>
              <a:rPr lang="es-ES" sz="2000" b="1" i="1" dirty="0">
                <a:solidFill>
                  <a:schemeClr val="bg1"/>
                </a:solidFill>
              </a:rPr>
              <a:t>La Carga de la Cruz </a:t>
            </a:r>
            <a:r>
              <a:rPr lang="es-ES" sz="2000" b="1" dirty="0">
                <a:solidFill>
                  <a:schemeClr val="bg1"/>
                </a:solidFill>
              </a:rPr>
              <a:t>(Juan 19, 16-18) </a:t>
            </a:r>
            <a:endParaRPr lang="en-US" sz="2000" b="1" dirty="0">
              <a:solidFill>
                <a:schemeClr val="bg1"/>
              </a:solidFill>
            </a:endParaRPr>
          </a:p>
          <a:p>
            <a:endParaRPr lang="es-ES" sz="2000" b="1" dirty="0" smtClean="0">
              <a:solidFill>
                <a:schemeClr val="bg1"/>
              </a:solidFill>
            </a:endParaRPr>
          </a:p>
          <a:p>
            <a:r>
              <a:rPr lang="es-ES" sz="2000" b="1" dirty="0" smtClean="0">
                <a:solidFill>
                  <a:schemeClr val="bg1"/>
                </a:solidFill>
              </a:rPr>
              <a:t>Quinto </a:t>
            </a:r>
            <a:r>
              <a:rPr lang="es-ES" sz="2000" b="1" dirty="0">
                <a:solidFill>
                  <a:schemeClr val="bg1"/>
                </a:solidFill>
              </a:rPr>
              <a:t>Misterio Doloroso, </a:t>
            </a:r>
            <a:r>
              <a:rPr lang="es-ES" sz="2000" b="1" i="1" dirty="0">
                <a:solidFill>
                  <a:schemeClr val="bg1"/>
                </a:solidFill>
              </a:rPr>
              <a:t>La Crucifixión </a:t>
            </a:r>
            <a:r>
              <a:rPr lang="es-ES" sz="2000" b="1" dirty="0">
                <a:solidFill>
                  <a:schemeClr val="bg1"/>
                </a:solidFill>
              </a:rPr>
              <a:t>(Juan 19:25-30)</a:t>
            </a:r>
            <a:endParaRPr lang="en-US" sz="2000" b="1" dirty="0">
              <a:solidFill>
                <a:schemeClr val="bg1"/>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85319"/>
            <a:ext cx="6327359" cy="584775"/>
          </a:xfrm>
          <a:prstGeom prst="rect">
            <a:avLst/>
          </a:prstGeom>
          <a:noFill/>
        </p:spPr>
        <p:txBody>
          <a:bodyPr wrap="square" rtlCol="0">
            <a:spAutoFit/>
          </a:bodyPr>
          <a:lstStyle/>
          <a:p>
            <a:pPr algn="ctr"/>
            <a:r>
              <a:rPr lang="es-ES" sz="3200" b="1" dirty="0">
                <a:latin typeface="Antenna Black" panose="02000505000000020004" pitchFamily="2" charset="0"/>
              </a:rPr>
              <a:t>Jesús, el Cordero de Dios</a:t>
            </a:r>
            <a:endParaRPr lang="es-MX" sz="102800" b="1" dirty="0">
              <a:latin typeface="Antenna Black" panose="02000505000000020004" pitchFamily="2"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5757"/>
          <a:stretch/>
        </p:blipFill>
        <p:spPr>
          <a:xfrm>
            <a:off x="0" y="1078525"/>
            <a:ext cx="12192001" cy="5804414"/>
          </a:xfrm>
          <a:prstGeom prst="rect">
            <a:avLst/>
          </a:prstGeom>
        </p:spPr>
      </p:pic>
    </p:spTree>
    <p:extLst>
      <p:ext uri="{BB962C8B-B14F-4D97-AF65-F5344CB8AC3E}">
        <p14:creationId xmlns:p14="http://schemas.microsoft.com/office/powerpoint/2010/main" val="3102946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ucifixion Jesus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 y="797378"/>
            <a:ext cx="12202143" cy="6060622"/>
          </a:xfrm>
          <a:prstGeom prst="rect">
            <a:avLst/>
          </a:prstGeom>
        </p:spPr>
      </p:pic>
      <p:sp>
        <p:nvSpPr>
          <p:cNvPr id="2" name="Rectangle 1"/>
          <p:cNvSpPr/>
          <p:nvPr/>
        </p:nvSpPr>
        <p:spPr>
          <a:xfrm>
            <a:off x="-10144" y="-1538"/>
            <a:ext cx="12202143"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35131" y="3544389"/>
            <a:ext cx="4929052" cy="3416320"/>
          </a:xfrm>
          <a:prstGeom prst="rect">
            <a:avLst/>
          </a:prstGeom>
          <a:noFill/>
          <a:ln w="28575">
            <a:noFill/>
          </a:ln>
        </p:spPr>
        <p:txBody>
          <a:bodyPr wrap="square" lIns="91440" tIns="45720" rIns="91440" bIns="45720" rtlCol="0" anchor="t">
            <a:spAutoFit/>
          </a:bodyPr>
          <a:lstStyle/>
          <a:p>
            <a:r>
              <a:rPr lang="en-US" dirty="0" smtClean="0"/>
              <a:t> </a:t>
            </a:r>
          </a:p>
          <a:p>
            <a:r>
              <a:rPr lang="es-ES" dirty="0"/>
              <a:t>¿Qué significa unir nuestro sufrimiento con el sufrimiento de Jesús?</a:t>
            </a:r>
            <a:endParaRPr lang="en-US" dirty="0"/>
          </a:p>
          <a:p>
            <a:r>
              <a:rPr lang="es-ES" dirty="0"/>
              <a:t> </a:t>
            </a:r>
            <a:endParaRPr lang="en-US" dirty="0"/>
          </a:p>
          <a:p>
            <a:r>
              <a:rPr lang="es-ES" dirty="0"/>
              <a:t>¿Ha habido algún momento o momento difícil en tu vida en el que pensaste en Jesús y te diste cuenta de que Él pasó por el mismo tipo de sufrimiento que tú estabas pasando? </a:t>
            </a:r>
            <a:endParaRPr lang="en-US" dirty="0"/>
          </a:p>
          <a:p>
            <a:r>
              <a:rPr lang="es-ES" dirty="0"/>
              <a:t> </a:t>
            </a:r>
            <a:endParaRPr lang="en-US" dirty="0"/>
          </a:p>
          <a:p>
            <a:r>
              <a:rPr lang="es-ES" dirty="0"/>
              <a:t>(Los padres, abuelos y/o tutores pueden ayudar a dirigir y modelar el compartir.) </a:t>
            </a:r>
            <a:endParaRPr lang="en-US" dirty="0"/>
          </a:p>
          <a:p>
            <a:pPr lvl="0"/>
            <a:endParaRPr lang="en-US" dirty="0"/>
          </a:p>
        </p:txBody>
      </p:sp>
      <p:sp>
        <p:nvSpPr>
          <p:cNvPr id="7" name="TextBox 6"/>
          <p:cNvSpPr txBox="1"/>
          <p:nvPr/>
        </p:nvSpPr>
        <p:spPr>
          <a:xfrm>
            <a:off x="87877" y="151047"/>
            <a:ext cx="11634651" cy="1261884"/>
          </a:xfrm>
          <a:prstGeom prst="rect">
            <a:avLst/>
          </a:prstGeom>
          <a:noFill/>
        </p:spPr>
        <p:txBody>
          <a:bodyPr wrap="square" lIns="91440" tIns="45720" rIns="91440" bIns="45720" rtlCol="0" anchor="t">
            <a:spAutoFit/>
          </a:bodyPr>
          <a:lstStyle/>
          <a:p>
            <a:pPr algn="ctr"/>
            <a:r>
              <a:rPr lang="es-ES" dirty="0"/>
              <a:t>CONVERSACION FAMILIAR</a:t>
            </a:r>
            <a:endParaRPr lang="en-US" dirty="0"/>
          </a:p>
          <a:p>
            <a:pPr algn="ctr"/>
            <a:r>
              <a:rPr lang="es-ES" sz="2800" i="1" dirty="0"/>
              <a:t>Hemos reflexionado en como Jesús sufrió y murió por amor por nosotros </a:t>
            </a:r>
            <a:endParaRPr lang="en-US" sz="2800" dirty="0"/>
          </a:p>
          <a:p>
            <a:pPr algn="ctr"/>
            <a:endParaRPr lang="es-MX" sz="3000" b="1" i="1" dirty="0">
              <a:cs typeface="Calibri" panose="020F0502020204030204"/>
            </a:endParaRPr>
          </a:p>
        </p:txBody>
      </p:sp>
      <p:sp>
        <p:nvSpPr>
          <p:cNvPr id="3" name="TextBox 2"/>
          <p:cNvSpPr txBox="1"/>
          <p:nvPr/>
        </p:nvSpPr>
        <p:spPr>
          <a:xfrm>
            <a:off x="9083040" y="3788229"/>
            <a:ext cx="184731" cy="369332"/>
          </a:xfrm>
          <a:prstGeom prst="rect">
            <a:avLst/>
          </a:prstGeom>
          <a:noFill/>
        </p:spPr>
        <p:txBody>
          <a:bodyPr wrap="none" rtlCol="0">
            <a:spAutoFit/>
          </a:bodyPr>
          <a:lstStyle/>
          <a:p>
            <a:endParaRPr lang="en-US" dirty="0"/>
          </a:p>
        </p:txBody>
      </p:sp>
      <p:sp>
        <p:nvSpPr>
          <p:cNvPr id="6" name="TextBox 5"/>
          <p:cNvSpPr txBox="1"/>
          <p:nvPr/>
        </p:nvSpPr>
        <p:spPr>
          <a:xfrm>
            <a:off x="6949440" y="3571961"/>
            <a:ext cx="5085805" cy="3139321"/>
          </a:xfrm>
          <a:prstGeom prst="rect">
            <a:avLst/>
          </a:prstGeom>
          <a:noFill/>
        </p:spPr>
        <p:txBody>
          <a:bodyPr wrap="square" rtlCol="0">
            <a:spAutoFit/>
          </a:bodyPr>
          <a:lstStyle/>
          <a:p>
            <a:endParaRPr lang="en-US" dirty="0" smtClean="0"/>
          </a:p>
          <a:p>
            <a:r>
              <a:rPr lang="es-ES" dirty="0"/>
              <a:t>Cuando Jesús estaba en la cruz, hubo un momento en que sintió la profundidad de la angustia humana como si Dios Su Padre lo hubiera dejado, pero él nunca lo dejó. A veces, como Jesús, podemos sentir que Dios tampoco está con nosotros. </a:t>
            </a:r>
            <a:endParaRPr lang="en-US" dirty="0"/>
          </a:p>
          <a:p>
            <a:r>
              <a:rPr lang="es-ES" dirty="0"/>
              <a:t> </a:t>
            </a:r>
            <a:endParaRPr lang="en-US" dirty="0"/>
          </a:p>
          <a:p>
            <a:r>
              <a:rPr lang="es-ES" dirty="0"/>
              <a:t>Ahora, al mirar hacia atrás en sus propias luchas, ¿cómo creen que Dios estaba allí dándole la gracia para salir adelante?</a:t>
            </a:r>
            <a:endParaRPr lang="en-US" dirty="0"/>
          </a:p>
          <a:p>
            <a:endParaRPr lang="en-US" dirty="0"/>
          </a:p>
        </p:txBody>
      </p:sp>
    </p:spTree>
    <p:extLst>
      <p:ext uri="{BB962C8B-B14F-4D97-AF65-F5344CB8AC3E}">
        <p14:creationId xmlns:p14="http://schemas.microsoft.com/office/powerpoint/2010/main" val="1213870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4006885" y="92742"/>
            <a:ext cx="4178229" cy="861774"/>
          </a:xfrm>
          <a:prstGeom prst="rect">
            <a:avLst/>
          </a:prstGeom>
          <a:noFill/>
        </p:spPr>
        <p:txBody>
          <a:bodyPr wrap="square" lIns="91440" tIns="45720" rIns="91440" bIns="45720" rtlCol="0" anchor="t">
            <a:spAutoFit/>
          </a:bodyPr>
          <a:lstStyle/>
          <a:p>
            <a:pPr algn="ctr"/>
            <a:r>
              <a:rPr lang="es-ES" b="1" dirty="0" smtClean="0">
                <a:latin typeface="Antenna Black" panose="02000505000000020004" pitchFamily="2" charset="0"/>
              </a:rPr>
              <a:t>ACTIVIDAD FAMILIAR</a:t>
            </a:r>
            <a:endParaRPr lang="en-US" b="1" dirty="0" smtClean="0">
              <a:latin typeface="Antenna Black" panose="02000505000000020004" pitchFamily="2" charset="0"/>
            </a:endParaRPr>
          </a:p>
          <a:p>
            <a:pPr algn="ctr"/>
            <a:r>
              <a:rPr lang="es-ES" sz="3200" i="1" dirty="0"/>
              <a:t>Corona de Espinas </a:t>
            </a:r>
            <a:endParaRPr lang="en-US" sz="3200" dirty="0"/>
          </a:p>
        </p:txBody>
      </p:sp>
      <p:pic>
        <p:nvPicPr>
          <p:cNvPr id="1026" name="Picture 2" descr="Jesus Crown of Thorn in a Dark Moody Environment Stock Phot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920" y="1689462"/>
            <a:ext cx="5930537" cy="43368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 3 | Jesus Crown Thorns Images - Free Download on Freepik"/>
          <p:cNvPicPr>
            <a:picLocks noChangeAspect="1" noChangeArrowheads="1"/>
          </p:cNvPicPr>
          <p:nvPr/>
        </p:nvPicPr>
        <p:blipFill rotWithShape="1">
          <a:blip r:embed="rId3">
            <a:extLst>
              <a:ext uri="{28A0092B-C50C-407E-A947-70E740481C1C}">
                <a14:useLocalDpi xmlns:a14="http://schemas.microsoft.com/office/drawing/2010/main" val="0"/>
              </a:ext>
            </a:extLst>
          </a:blip>
          <a:srcRect t="13991" b="20413"/>
          <a:stretch/>
        </p:blipFill>
        <p:spPr bwMode="auto">
          <a:xfrm>
            <a:off x="0" y="964275"/>
            <a:ext cx="12192000" cy="588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79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18522</TotalTime>
  <Words>438</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364</cp:revision>
  <dcterms:created xsi:type="dcterms:W3CDTF">2021-11-19T16:04:10Z</dcterms:created>
  <dcterms:modified xsi:type="dcterms:W3CDTF">2023-02-14T15:43:14Z</dcterms:modified>
</cp:coreProperties>
</file>