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258" r:id="rId3"/>
    <p:sldId id="344" r:id="rId4"/>
    <p:sldId id="285" r:id="rId5"/>
    <p:sldId id="323" r:id="rId6"/>
    <p:sldId id="349" r:id="rId7"/>
    <p:sldId id="350" r:id="rId8"/>
    <p:sldId id="351" r:id="rId9"/>
    <p:sldId id="354" r:id="rId10"/>
    <p:sldId id="353" r:id="rId11"/>
    <p:sldId id="355" r:id="rId12"/>
    <p:sldId id="352" r:id="rId13"/>
    <p:sldId id="326" r:id="rId14"/>
    <p:sldId id="356" r:id="rId15"/>
    <p:sldId id="330"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009999"/>
    <a:srgbClr val="990033"/>
    <a:srgbClr val="FF5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899" autoAdjust="0"/>
    <p:restoredTop sz="94660"/>
  </p:normalViewPr>
  <p:slideViewPr>
    <p:cSldViewPr snapToGrid="0">
      <p:cViewPr varScale="1">
        <p:scale>
          <a:sx n="82" d="100"/>
          <a:sy n="82" d="100"/>
        </p:scale>
        <p:origin x="8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24/04/2025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24/04/2025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24/04/2025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24/04/2025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24/04/2025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24/04/2025</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slideLayout" Target="../slideLayouts/slideLayout7.xml"/><Relationship Id="rId7" Type="http://schemas.openxmlformats.org/officeDocument/2006/relationships/hyperlink" Target="https://www.youtube.com/watch?v=nKyZ1H2ZD_E" TargetMode="External"/><Relationship Id="rId2" Type="http://schemas.openxmlformats.org/officeDocument/2006/relationships/video" Target="https://www.youtube.com/embed/nKyZ1H2ZD_E?feature=oembed" TargetMode="External"/><Relationship Id="rId1" Type="http://schemas.openxmlformats.org/officeDocument/2006/relationships/video" Target="https://www.youtube.com/embed/IOo00lcDjHE?feature=oembed" TargetMode="External"/><Relationship Id="rId6" Type="http://schemas.openxmlformats.org/officeDocument/2006/relationships/image" Target="../media/image5.jpeg"/><Relationship Id="rId5" Type="http://schemas.openxmlformats.org/officeDocument/2006/relationships/hyperlink" Target="https://www.youtube.com/watch?v=IOo00lcDjHE" TargetMode="Externa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29C39E-5B6B-F6A3-03AF-252688C945D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35429" y="0"/>
            <a:ext cx="13062858" cy="6858000"/>
          </a:xfrm>
          <a:prstGeom prst="rect">
            <a:avLst/>
          </a:prstGeom>
        </p:spPr>
      </p:pic>
      <p:sp>
        <p:nvSpPr>
          <p:cNvPr id="2" name="Subtitle 1"/>
          <p:cNvSpPr>
            <a:spLocks noGrp="1"/>
          </p:cNvSpPr>
          <p:nvPr>
            <p:ph type="subTitle" idx="1"/>
          </p:nvPr>
        </p:nvSpPr>
        <p:spPr>
          <a:xfrm>
            <a:off x="556181" y="5392132"/>
            <a:ext cx="11091322" cy="1271315"/>
          </a:xfrm>
          <a:solidFill>
            <a:schemeClr val="bg1">
              <a:lumMod val="65000"/>
              <a:alpha val="78000"/>
            </a:schemeClr>
          </a:solidFill>
          <a:ln w="19050">
            <a:solidFill>
              <a:schemeClr val="tx1"/>
            </a:solidFill>
          </a:ln>
        </p:spPr>
        <p:txBody>
          <a:bodyPr>
            <a:noAutofit/>
          </a:bodyPr>
          <a:lstStyle/>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CALLED TO LOVE: THE ADVENTURE OF LIFE IN CHRIST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pPr>
            <a:r>
              <a:rPr lang="en-US" dirty="0">
                <a:effectLst/>
                <a:latin typeface="Calibri" panose="020F0502020204030204" pitchFamily="34" charset="0"/>
                <a:ea typeface="Calibri" panose="020F0502020204030204" pitchFamily="34" charset="0"/>
                <a:cs typeface="Times New Roman" panose="02020603050405020304" pitchFamily="18" charset="0"/>
              </a:rPr>
              <a:t>TOPIC: </a:t>
            </a:r>
            <a:r>
              <a:rPr lang="en-US" b="1" dirty="0">
                <a:effectLst/>
                <a:latin typeface="Calibri" panose="020F0502020204030204" pitchFamily="34" charset="0"/>
                <a:ea typeface="Calibri" panose="020F0502020204030204" pitchFamily="34" charset="0"/>
                <a:cs typeface="Times New Roman" panose="02020603050405020304" pitchFamily="18" charset="0"/>
              </a:rPr>
              <a:t>Mary &amp; the Mission of Discipleship</a:t>
            </a:r>
            <a:r>
              <a:rPr lang="en-US" dirty="0">
                <a:effectLst/>
                <a:latin typeface="Calibri" panose="020F0502020204030204" pitchFamily="34" charset="0"/>
                <a:ea typeface="Calibri" panose="020F0502020204030204" pitchFamily="34" charset="0"/>
                <a:cs typeface="Times New Roman" panose="02020603050405020304" pitchFamily="18" charset="0"/>
              </a:rPr>
              <a:t>, Mary as Model Disciple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black and white sign with white text&#10;&#10;Description automatically generated">
            <a:extLst>
              <a:ext uri="{FF2B5EF4-FFF2-40B4-BE49-F238E27FC236}">
                <a16:creationId xmlns:a16="http://schemas.microsoft.com/office/drawing/2014/main" id="{96B59038-F0AF-B3FC-D65B-2ECE9A0D0A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7221" y="-527256"/>
            <a:ext cx="9500755" cy="3569895"/>
          </a:xfrm>
          <a:prstGeom prst="rect">
            <a:avLst/>
          </a:prstGeom>
        </p:spPr>
      </p:pic>
    </p:spTree>
    <p:extLst>
      <p:ext uri="{BB962C8B-B14F-4D97-AF65-F5344CB8AC3E}">
        <p14:creationId xmlns:p14="http://schemas.microsoft.com/office/powerpoint/2010/main" val="2226042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121CE4-3CCB-60DF-40D0-E58E0FA8C976}"/>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03406F9-C46A-F5E5-9A55-8A258E84F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A847C0-E071-E241-9641-756C3D499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FC25F9-94E4-CAAA-BD1A-7EFCE51C65EF}"/>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982507" y="-550508"/>
            <a:ext cx="13222178" cy="7408507"/>
          </a:xfrm>
          <a:prstGeom prst="rect">
            <a:avLst/>
          </a:prstGeom>
        </p:spPr>
      </p:pic>
      <p:sp>
        <p:nvSpPr>
          <p:cNvPr id="5" name="Title 1">
            <a:extLst>
              <a:ext uri="{FF2B5EF4-FFF2-40B4-BE49-F238E27FC236}">
                <a16:creationId xmlns:a16="http://schemas.microsoft.com/office/drawing/2014/main" id="{1E2E92FB-136E-5ADE-D58F-90169F785623}"/>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a:latin typeface="Adobe Gothic Std B" panose="020B0800000000000000" pitchFamily="34" charset="-128"/>
                <a:ea typeface="Adobe Gothic Std B" panose="020B0800000000000000" pitchFamily="34" charset="-128"/>
              </a:rPr>
              <a:t>FINDING MARY IN THE BIBLE SCAVENGER HUNT</a:t>
            </a:r>
            <a:endParaRPr lang="en-US" sz="4800" b="1" cap="all" baseline="300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0C64D65D-3E51-8B1D-9D3F-3E22F3FA2515}"/>
              </a:ext>
            </a:extLst>
          </p:cNvPr>
          <p:cNvSpPr txBox="1"/>
          <p:nvPr/>
        </p:nvSpPr>
        <p:spPr>
          <a:xfrm>
            <a:off x="346483" y="803658"/>
            <a:ext cx="6982407" cy="5083137"/>
          </a:xfrm>
          <a:prstGeom prst="rect">
            <a:avLst/>
          </a:prstGeom>
        </p:spPr>
        <p:txBody>
          <a:bodyPr vert="horz" lIns="91440" tIns="45720" rIns="91440" bIns="45720" rtlCol="0">
            <a:noAutofit/>
          </a:bodyPr>
          <a:lstStyle/>
          <a:p>
            <a:pPr algn="ctr"/>
            <a:r>
              <a:rPr lang="en-US" sz="2400" b="1" dirty="0">
                <a:solidFill>
                  <a:srgbClr val="FF0000"/>
                </a:solidFill>
              </a:rPr>
              <a:t>                                                               John 19:23-27</a:t>
            </a:r>
          </a:p>
          <a:p>
            <a:pPr algn="ctr"/>
            <a:endParaRPr lang="en-US" sz="2400" dirty="0">
              <a:solidFill>
                <a:srgbClr val="FF0000"/>
              </a:solidFill>
            </a:endParaRPr>
          </a:p>
          <a:p>
            <a:r>
              <a:rPr lang="en-US" sz="2000" b="1" dirty="0"/>
              <a:t>hint:</a:t>
            </a:r>
            <a:r>
              <a:rPr lang="en-US" sz="2000" dirty="0"/>
              <a:t> The soldiers cast lots to see who would get to keep Jesus’ tunic for himself. </a:t>
            </a:r>
            <a:r>
              <a:rPr lang="en-US" sz="2000" dirty="0">
                <a:solidFill>
                  <a:srgbClr val="FF0000"/>
                </a:solidFill>
              </a:rPr>
              <a:t>“It was seamless, woven in one piece from the top down</a:t>
            </a:r>
            <a:r>
              <a:rPr lang="en-US" sz="2000" dirty="0"/>
              <a:t>.” vs 23 Some ancient stories tell us it was Mary who had woven that tunic so beautifully and with such love.          While the soldiers were doing this, Jesus, knowing He was about to die, made certain that Mary would be cared for and gave her to John, </a:t>
            </a:r>
            <a:r>
              <a:rPr lang="en-US" sz="2000" dirty="0">
                <a:solidFill>
                  <a:srgbClr val="FF0000"/>
                </a:solidFill>
              </a:rPr>
              <a:t>“</a:t>
            </a:r>
            <a:r>
              <a:rPr lang="en-US" sz="2000" i="1" dirty="0">
                <a:solidFill>
                  <a:srgbClr val="FF0000"/>
                </a:solidFill>
              </a:rPr>
              <a:t>Woman, behold your son…. Son, behold your mother</a:t>
            </a:r>
            <a:r>
              <a:rPr lang="en-US" sz="2000" dirty="0">
                <a:solidFill>
                  <a:srgbClr val="FF0000"/>
                </a:solidFill>
              </a:rPr>
              <a:t>.” </a:t>
            </a:r>
            <a:r>
              <a:rPr lang="en-US" sz="2000" dirty="0"/>
              <a:t>With these words, Mary is now both Jesus’ mother and the mother of all God’s children. She is our Holy Mother too! After this, Jesus said, </a:t>
            </a:r>
            <a:r>
              <a:rPr lang="en-US" sz="2000" dirty="0">
                <a:solidFill>
                  <a:srgbClr val="FF0000"/>
                </a:solidFill>
              </a:rPr>
              <a:t>“</a:t>
            </a:r>
            <a:r>
              <a:rPr lang="en-US" sz="2000" i="1" dirty="0">
                <a:solidFill>
                  <a:srgbClr val="FF0000"/>
                </a:solidFill>
              </a:rPr>
              <a:t>’It is finished</a:t>
            </a:r>
            <a:r>
              <a:rPr lang="en-US" sz="2000" dirty="0">
                <a:solidFill>
                  <a:srgbClr val="FF0000"/>
                </a:solidFill>
              </a:rPr>
              <a:t>.’ And bowing his head, he handed over his spirit.” </a:t>
            </a:r>
            <a:r>
              <a:rPr lang="en-US" sz="2000" dirty="0"/>
              <a:t>vs 30 And the sword of sorrow pierced Mary’s heart. 		</a:t>
            </a:r>
          </a:p>
          <a:p>
            <a:r>
              <a:rPr lang="en-US" sz="2000" dirty="0">
                <a:solidFill>
                  <a:schemeClr val="bg1"/>
                </a:solidFill>
              </a:rPr>
              <a:t>			</a:t>
            </a:r>
            <a:r>
              <a:rPr lang="en-US" sz="2000" i="1" dirty="0"/>
              <a:t>Look for two items! </a:t>
            </a:r>
            <a:endParaRPr lang="en-US" sz="2000" dirty="0"/>
          </a:p>
          <a:p>
            <a:pPr algn="ctr"/>
            <a:r>
              <a:rPr lang="en-US" sz="2000" i="1" dirty="0"/>
              <a:t>#1 Jesus’ tunic was woven by Mary’s hands in one piece. </a:t>
            </a:r>
            <a:endParaRPr lang="en-US" sz="2000" dirty="0"/>
          </a:p>
          <a:p>
            <a:pPr algn="ctr"/>
            <a:r>
              <a:rPr lang="en-US" sz="2000" i="1" dirty="0"/>
              <a:t>#2 This is when Simeon’s prophecy was fulfilled, a sword of great pain had pierced Mary’s heart, “</a:t>
            </a:r>
            <a:r>
              <a:rPr lang="en-US" sz="2000" i="1" dirty="0">
                <a:solidFill>
                  <a:srgbClr val="FF0000"/>
                </a:solidFill>
              </a:rPr>
              <a:t>so that the thoughts of many hearts may be revealed.” </a:t>
            </a:r>
            <a:r>
              <a:rPr lang="en-US" sz="2000" i="1" dirty="0"/>
              <a:t>Lk 3:35</a:t>
            </a:r>
            <a:endParaRPr lang="en-US" sz="2000" dirty="0">
              <a:effectLst/>
            </a:endParaRPr>
          </a:p>
        </p:txBody>
      </p:sp>
    </p:spTree>
    <p:extLst>
      <p:ext uri="{BB962C8B-B14F-4D97-AF65-F5344CB8AC3E}">
        <p14:creationId xmlns:p14="http://schemas.microsoft.com/office/powerpoint/2010/main" val="57557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5C99C-6957-37C9-ED97-6AE13D037BD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A4FA65-D950-9359-5518-913286E9B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D66031-A1CC-B63C-1F2E-8C030044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E21D4E2-8AE7-B640-139F-522D32CB0F41}"/>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Blur radius="7"/>
                    </a14:imgEffect>
                  </a14:imgLayer>
                </a14:imgProps>
              </a:ext>
              <a:ext uri="{28A0092B-C50C-407E-A947-70E740481C1C}">
                <a14:useLocalDpi xmlns:a14="http://schemas.microsoft.com/office/drawing/2010/main"/>
              </a:ext>
            </a:extLst>
          </a:blip>
          <a:srcRect/>
          <a:stretch/>
        </p:blipFill>
        <p:spPr>
          <a:xfrm>
            <a:off x="-132866" y="-153327"/>
            <a:ext cx="12324866" cy="6966229"/>
          </a:xfrm>
          <a:prstGeom prst="rect">
            <a:avLst/>
          </a:prstGeom>
        </p:spPr>
      </p:pic>
      <p:sp>
        <p:nvSpPr>
          <p:cNvPr id="5" name="Title 1">
            <a:extLst>
              <a:ext uri="{FF2B5EF4-FFF2-40B4-BE49-F238E27FC236}">
                <a16:creationId xmlns:a16="http://schemas.microsoft.com/office/drawing/2014/main" id="{7BDCDD4F-2631-C5D6-A481-9637479B0E81}"/>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sp>
        <p:nvSpPr>
          <p:cNvPr id="7" name="TextBox 6">
            <a:extLst>
              <a:ext uri="{FF2B5EF4-FFF2-40B4-BE49-F238E27FC236}">
                <a16:creationId xmlns:a16="http://schemas.microsoft.com/office/drawing/2014/main" id="{402781B8-8AC4-B30D-BD61-6E3D625AEA6C}"/>
              </a:ext>
            </a:extLst>
          </p:cNvPr>
          <p:cNvSpPr txBox="1"/>
          <p:nvPr/>
        </p:nvSpPr>
        <p:spPr>
          <a:xfrm>
            <a:off x="74645" y="3219062"/>
            <a:ext cx="12117355" cy="3362360"/>
          </a:xfrm>
          <a:prstGeom prst="rect">
            <a:avLst/>
          </a:prstGeom>
        </p:spPr>
        <p:txBody>
          <a:bodyPr vert="horz" lIns="91440" tIns="45720" rIns="91440" bIns="45720" rtlCol="0">
            <a:normAutofit fontScale="92500" lnSpcReduction="10000"/>
          </a:bodyPr>
          <a:lstStyle/>
          <a:p>
            <a:pPr algn="ctr"/>
            <a:r>
              <a:rPr lang="en-US" sz="3600" b="1" dirty="0">
                <a:solidFill>
                  <a:srgbClr val="FF0000"/>
                </a:solidFill>
              </a:rPr>
              <a:t>Acts 2:13-14</a:t>
            </a:r>
          </a:p>
          <a:p>
            <a:pPr algn="ctr"/>
            <a:endParaRPr lang="en-US" b="1" dirty="0"/>
          </a:p>
          <a:p>
            <a:pPr algn="ctr"/>
            <a:r>
              <a:rPr lang="en-US" sz="2400" b="1" dirty="0"/>
              <a:t>hint:</a:t>
            </a:r>
            <a:r>
              <a:rPr lang="en-US" sz="2400" dirty="0"/>
              <a:t> After Jesus ascended to Heaven the Apostles listened to Jesus’ instructions and returned to Jerusalem where they prayed and fasted together with Mary and the other disciples for nine days.           It must have been very comforting for the frightened Apostles to have Mary with them to listen, comfort and pray with them. She was now truly their mother too! Since she is also our mother, we should never hesitate to ask her to help us to follow Jesus. She gave her life to God, so that through her Son Jesus, our hearts would be healed and made one with His!</a:t>
            </a:r>
          </a:p>
          <a:p>
            <a:pPr algn="ctr"/>
            <a:endParaRPr lang="en-US" sz="2400" dirty="0"/>
          </a:p>
          <a:p>
            <a:pPr algn="ctr"/>
            <a:r>
              <a:rPr lang="en-US" sz="2600" i="1" dirty="0"/>
              <a:t>A prayer asking Mary to pray for us brings Jesus joy!</a:t>
            </a:r>
            <a:endParaRPr lang="en-US" sz="2600" dirty="0"/>
          </a:p>
          <a:p>
            <a:endParaRPr lang="en-US" sz="1600" dirty="0">
              <a:effectLst/>
            </a:endParaRPr>
          </a:p>
        </p:txBody>
      </p:sp>
    </p:spTree>
    <p:extLst>
      <p:ext uri="{BB962C8B-B14F-4D97-AF65-F5344CB8AC3E}">
        <p14:creationId xmlns:p14="http://schemas.microsoft.com/office/powerpoint/2010/main" val="42643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A8F6C-66E2-F780-8B61-33132A3A231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74EBD30-FB7E-2F69-4F80-0D690118C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19828F2-F754-BB4B-42A5-B11E5D6F56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85AF468-66DE-6606-67C6-A606A317924C}"/>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A20B7A3-8884-70CE-0C34-236D35D75A30}"/>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sp>
        <p:nvSpPr>
          <p:cNvPr id="7" name="TextBox 6">
            <a:extLst>
              <a:ext uri="{FF2B5EF4-FFF2-40B4-BE49-F238E27FC236}">
                <a16:creationId xmlns:a16="http://schemas.microsoft.com/office/drawing/2014/main" id="{4499B258-E5D0-A73E-CC3B-39D562F635F9}"/>
              </a:ext>
            </a:extLst>
          </p:cNvPr>
          <p:cNvSpPr txBox="1"/>
          <p:nvPr/>
        </p:nvSpPr>
        <p:spPr>
          <a:xfrm>
            <a:off x="0" y="2208998"/>
            <a:ext cx="12192000" cy="4730128"/>
          </a:xfrm>
          <a:prstGeom prst="rect">
            <a:avLst/>
          </a:prstGeom>
        </p:spPr>
        <p:txBody>
          <a:bodyPr vert="horz" lIns="91440" tIns="45720" rIns="91440" bIns="45720" rtlCol="0">
            <a:normAutofit/>
          </a:bodyPr>
          <a:lstStyle/>
          <a:p>
            <a:pPr algn="ctr"/>
            <a:endParaRPr lang="en-US" sz="3200" b="1" dirty="0">
              <a:solidFill>
                <a:srgbClr val="FF0000"/>
              </a:solidFill>
            </a:endParaRPr>
          </a:p>
          <a:p>
            <a:pPr algn="ctr"/>
            <a:r>
              <a:rPr lang="en-US" sz="3200" b="1" dirty="0">
                <a:solidFill>
                  <a:srgbClr val="FF0000"/>
                </a:solidFill>
              </a:rPr>
              <a:t>Acts 2:1-4</a:t>
            </a:r>
            <a:endParaRPr lang="en-US" sz="3200" dirty="0">
              <a:solidFill>
                <a:srgbClr val="FF0000"/>
              </a:solidFill>
            </a:endParaRPr>
          </a:p>
          <a:p>
            <a:pPr algn="ctr"/>
            <a:r>
              <a:rPr lang="en-US" sz="2200" b="1" dirty="0"/>
              <a:t>hint:</a:t>
            </a:r>
            <a:r>
              <a:rPr lang="en-US" sz="2200" dirty="0"/>
              <a:t> Pentecost is often called the birthday of the Church! The Apostles, disciples and all those who would be baptized, made up this infant Church. To help her survive, the Church needed a wise, warm, loving, spiritual mother to guide her. Mary cared for this little Church just as Mary had cared for, nurtured and safeguarded her infant Son, Jesus.                                                          </a:t>
            </a:r>
          </a:p>
          <a:p>
            <a:pPr algn="ctr"/>
            <a:r>
              <a:rPr lang="en-US" sz="2200" dirty="0"/>
              <a:t> Mary is Jesus’ mother and the mother of all God’s children, still caring for and interceding for us all with her Holy Mother’s Immaculate Heart. Our Holy and Blessed Mother was present at the birth of the Church and she has been nurturing it ever since! </a:t>
            </a:r>
          </a:p>
          <a:p>
            <a:pPr algn="ctr"/>
            <a:endParaRPr lang="en-US" sz="2400" dirty="0"/>
          </a:p>
          <a:p>
            <a:pPr algn="ctr"/>
            <a:r>
              <a:rPr lang="en-US" sz="2400" i="1" dirty="0"/>
              <a:t>In what form did the Holy Spirit appear at Pentecost,                                                                               as He </a:t>
            </a:r>
            <a:r>
              <a:rPr lang="en-US" sz="2400" i="1" dirty="0">
                <a:solidFill>
                  <a:srgbClr val="FF0000"/>
                </a:solidFill>
              </a:rPr>
              <a:t>“parted and came to rest on each one of them”? </a:t>
            </a:r>
            <a:r>
              <a:rPr lang="en-US" sz="2400" i="1" dirty="0"/>
              <a:t>Vs 3</a:t>
            </a:r>
            <a:endParaRPr lang="en-US" sz="2400" dirty="0"/>
          </a:p>
          <a:p>
            <a:pPr marL="0" marR="0" indent="-228600">
              <a:lnSpc>
                <a:spcPct val="90000"/>
              </a:lnSpc>
              <a:spcAft>
                <a:spcPts val="8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445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32FB5-AA08-783E-D7AD-BA803E03E29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8857B9-6D1B-C545-6833-63EAB5762BF6}"/>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a:extLst>
              <a:ext uri="{FF2B5EF4-FFF2-40B4-BE49-F238E27FC236}">
                <a16:creationId xmlns:a16="http://schemas.microsoft.com/office/drawing/2014/main" id="{4EC65DEF-6168-8BFD-54B2-88AC4AF606D5}"/>
              </a:ext>
            </a:extLst>
          </p:cNvPr>
          <p:cNvSpPr txBox="1"/>
          <p:nvPr/>
        </p:nvSpPr>
        <p:spPr>
          <a:xfrm>
            <a:off x="4530505" y="1306"/>
            <a:ext cx="3130985"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OPEN MIC</a:t>
            </a:r>
            <a:endParaRPr lang="es-MX" sz="8000" b="1" dirty="0">
              <a:solidFill>
                <a:schemeClr val="bg1"/>
              </a:solidFill>
            </a:endParaRPr>
          </a:p>
        </p:txBody>
      </p:sp>
      <p:sp>
        <p:nvSpPr>
          <p:cNvPr id="8" name="TextBox 7">
            <a:extLst>
              <a:ext uri="{FF2B5EF4-FFF2-40B4-BE49-F238E27FC236}">
                <a16:creationId xmlns:a16="http://schemas.microsoft.com/office/drawing/2014/main" id="{8CBCD3B0-AD68-5D3C-A96C-2E752C6B52BE}"/>
              </a:ext>
            </a:extLst>
          </p:cNvPr>
          <p:cNvSpPr txBox="1"/>
          <p:nvPr/>
        </p:nvSpPr>
        <p:spPr>
          <a:xfrm>
            <a:off x="1117092" y="1315019"/>
            <a:ext cx="10011747" cy="6254276"/>
          </a:xfrm>
          <a:prstGeom prst="rect">
            <a:avLst/>
          </a:prstGeom>
          <a:noFill/>
        </p:spPr>
        <p:txBody>
          <a:bodyPr wrap="square" rtlCol="0">
            <a:spAutoFit/>
          </a:bodyPr>
          <a:lstStyle/>
          <a:p>
            <a:pPr marL="0" marR="0" algn="ctr">
              <a:lnSpc>
                <a:spcPct val="107000"/>
              </a:lnSpc>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Now that </a:t>
            </a:r>
            <a:r>
              <a:rPr lang="en-US" sz="3200" i="1" dirty="0">
                <a:effectLst/>
                <a:latin typeface="Calibri" panose="020F0502020204030204" pitchFamily="34" charset="0"/>
                <a:ea typeface="Calibri" panose="020F0502020204030204" pitchFamily="34" charset="0"/>
                <a:cs typeface="Times New Roman" panose="02020603050405020304" pitchFamily="18" charset="0"/>
              </a:rPr>
              <a:t>Families Forming Disciples</a:t>
            </a:r>
            <a:r>
              <a:rPr lang="en-US" sz="3200" dirty="0">
                <a:effectLst/>
                <a:latin typeface="Calibri" panose="020F0502020204030204" pitchFamily="34" charset="0"/>
                <a:ea typeface="Calibri" panose="020F0502020204030204" pitchFamily="34" charset="0"/>
                <a:cs typeface="Times New Roman" panose="02020603050405020304" pitchFamily="18" charset="0"/>
              </a:rPr>
              <a:t> is coming to a close this year, each family will have the opportunity to share their experience with everyone.</a:t>
            </a:r>
          </a:p>
          <a:p>
            <a:pPr marL="0" marR="0" algn="ctr">
              <a:lnSpc>
                <a:spcPct val="107000"/>
              </a:lnSpc>
              <a:spcAft>
                <a:spcPts val="8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buNone/>
            </a:pPr>
            <a:r>
              <a:rPr lang="en-US" sz="3200" i="1" dirty="0">
                <a:effectLst/>
                <a:latin typeface="Calibri" panose="020F0502020204030204" pitchFamily="34" charset="0"/>
                <a:ea typeface="Calibri" panose="020F0502020204030204" pitchFamily="34" charset="0"/>
                <a:cs typeface="Times New Roman" panose="02020603050405020304" pitchFamily="18" charset="0"/>
              </a:rPr>
              <a:t>How did learning about your call to love, the adventure of life in Christ, this year impact your relationship with God, one another and your parish church community?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3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outerShdw blurRad="38100" dist="38100" dir="2700000" algn="tl">
                  <a:srgbClr val="000000">
                    <a:alpha val="43137"/>
                  </a:srgbClr>
                </a:outerShdw>
              </a:effectLst>
            </a:endParaRPr>
          </a:p>
        </p:txBody>
      </p:sp>
      <p:sp>
        <p:nvSpPr>
          <p:cNvPr id="2" name="AutoShape 2" descr="Free Microphone Clipart PNG to Customize and Downlo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5203900" y="2920481"/>
            <a:ext cx="1838130" cy="1884783"/>
          </a:xfrm>
          <a:prstGeom prst="rect">
            <a:avLst/>
          </a:prstGeom>
        </p:spPr>
      </p:pic>
    </p:spTree>
    <p:extLst>
      <p:ext uri="{BB962C8B-B14F-4D97-AF65-F5344CB8AC3E}">
        <p14:creationId xmlns:p14="http://schemas.microsoft.com/office/powerpoint/2010/main" val="262627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putting a crown on a statue&#10;&#10;AI-generated content may be incorrect.">
            <a:extLst>
              <a:ext uri="{FF2B5EF4-FFF2-40B4-BE49-F238E27FC236}">
                <a16:creationId xmlns:a16="http://schemas.microsoft.com/office/drawing/2014/main" id="{2C4AE619-2D65-F62B-6493-068A1428637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592928"/>
            <a:ext cx="12192000" cy="6265072"/>
          </a:xfrm>
          <a:prstGeom prst="rect">
            <a:avLst/>
          </a:prstGeom>
        </p:spPr>
      </p:pic>
      <p:sp>
        <p:nvSpPr>
          <p:cNvPr id="2" name="Rectangle 1">
            <a:extLst>
              <a:ext uri="{FF2B5EF4-FFF2-40B4-BE49-F238E27FC236}">
                <a16:creationId xmlns:a16="http://schemas.microsoft.com/office/drawing/2014/main" id="{92DD257A-C6D1-9A82-2010-059A23D719EC}"/>
              </a:ext>
            </a:extLst>
          </p:cNvPr>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a:extLst>
              <a:ext uri="{FF2B5EF4-FFF2-40B4-BE49-F238E27FC236}">
                <a16:creationId xmlns:a16="http://schemas.microsoft.com/office/drawing/2014/main" id="{8A843DF9-9CC6-664D-5D46-60A2AAB7E26D}"/>
              </a:ext>
            </a:extLst>
          </p:cNvPr>
          <p:cNvSpPr txBox="1"/>
          <p:nvPr/>
        </p:nvSpPr>
        <p:spPr>
          <a:xfrm>
            <a:off x="3493941" y="77597"/>
            <a:ext cx="5204118"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MAY CROWNING</a:t>
            </a:r>
            <a:endParaRPr lang="es-MX" sz="8000" b="1" dirty="0">
              <a:solidFill>
                <a:schemeClr val="bg1"/>
              </a:solidFill>
            </a:endParaRPr>
          </a:p>
        </p:txBody>
      </p:sp>
      <p:sp>
        <p:nvSpPr>
          <p:cNvPr id="4" name="TextBox 3">
            <a:extLst>
              <a:ext uri="{FF2B5EF4-FFF2-40B4-BE49-F238E27FC236}">
                <a16:creationId xmlns:a16="http://schemas.microsoft.com/office/drawing/2014/main" id="{EC675A73-5BFE-ECC2-4CED-83AD2EE7E3C4}"/>
              </a:ext>
            </a:extLst>
          </p:cNvPr>
          <p:cNvSpPr txBox="1"/>
          <p:nvPr/>
        </p:nvSpPr>
        <p:spPr>
          <a:xfrm>
            <a:off x="469882" y="1318022"/>
            <a:ext cx="4960074" cy="5539978"/>
          </a:xfrm>
          <a:prstGeom prst="rect">
            <a:avLst/>
          </a:prstGeom>
          <a:noFill/>
        </p:spPr>
        <p:txBody>
          <a:bodyPr wrap="square" rtlCol="0">
            <a:spAutoFit/>
          </a:bodyPr>
          <a:lstStyle/>
          <a:p>
            <a:pPr algn="ctr"/>
            <a:r>
              <a:rPr lang="en-US" sz="2400" dirty="0">
                <a:effectLst/>
                <a:latin typeface="Calibri" panose="020F0502020204030204" pitchFamily="34" charset="0"/>
                <a:ea typeface="Calibri" panose="020F0502020204030204" pitchFamily="34" charset="0"/>
                <a:cs typeface="Times New Roman" panose="02020603050405020304" pitchFamily="18" charset="0"/>
              </a:rPr>
              <a:t>As we end our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Families Forming Disciples</a:t>
            </a:r>
            <a:r>
              <a:rPr lang="en-US" sz="2400" dirty="0">
                <a:effectLst/>
                <a:latin typeface="Calibri" panose="020F0502020204030204" pitchFamily="34" charset="0"/>
                <a:ea typeface="Calibri" panose="020F0502020204030204" pitchFamily="34" charset="0"/>
                <a:cs typeface="Times New Roman" panose="02020603050405020304" pitchFamily="18" charset="0"/>
              </a:rPr>
              <a:t> year, we thank God for bringing us together and we invite the Holy Spirit into our lives as Mary did. </a:t>
            </a:r>
          </a:p>
          <a:p>
            <a:pPr algn="ct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effectLst/>
                <a:latin typeface="Calibri" panose="020F0502020204030204" pitchFamily="34" charset="0"/>
                <a:ea typeface="Calibri" panose="020F0502020204030204" pitchFamily="34" charset="0"/>
                <a:cs typeface="Times New Roman" panose="02020603050405020304" pitchFamily="18" charset="0"/>
              </a:rPr>
              <a:t>Mary is the Spouse of the Holy Spirit, and during the month of May we honor Mary as Queen of Heaven and Earth. Her Son, Jesus, is our King, so therefore His Mother is our Queen! </a:t>
            </a:r>
          </a:p>
          <a:p>
            <a:pPr algn="ct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a:effectLst/>
                <a:latin typeface="Calibri" panose="020F0502020204030204" pitchFamily="34" charset="0"/>
                <a:ea typeface="Calibri" panose="020F0502020204030204" pitchFamily="34" charset="0"/>
                <a:cs typeface="Times New Roman" panose="02020603050405020304" pitchFamily="18" charset="0"/>
              </a:rPr>
              <a:t>A May crowning is a special way we honor Our Lady during the           Month of May!</a:t>
            </a:r>
          </a:p>
          <a:p>
            <a:endParaRPr lang="en-US" dirty="0"/>
          </a:p>
        </p:txBody>
      </p:sp>
    </p:spTree>
    <p:extLst>
      <p:ext uri="{BB962C8B-B14F-4D97-AF65-F5344CB8AC3E}">
        <p14:creationId xmlns:p14="http://schemas.microsoft.com/office/powerpoint/2010/main" val="3356370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89C0A5-B01A-7018-1798-9BE99F47D55D}"/>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people standing on a beach&#10;&#10;AI-generated content may be incorrect.">
            <a:extLst>
              <a:ext uri="{FF2B5EF4-FFF2-40B4-BE49-F238E27FC236}">
                <a16:creationId xmlns:a16="http://schemas.microsoft.com/office/drawing/2014/main" id="{F15B724F-21A3-6E42-85C7-8C4BB7964BD8}"/>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047" y="0"/>
            <a:ext cx="12191878" cy="6858000"/>
          </a:xfrm>
          <a:prstGeom prst="rect">
            <a:avLst/>
          </a:prstGeom>
        </p:spPr>
      </p:pic>
      <p:sp>
        <p:nvSpPr>
          <p:cNvPr id="4" name="TextBox 3">
            <a:extLst>
              <a:ext uri="{FF2B5EF4-FFF2-40B4-BE49-F238E27FC236}">
                <a16:creationId xmlns:a16="http://schemas.microsoft.com/office/drawing/2014/main" id="{0E713D8A-4C1B-E6FC-0359-53CFCFE3DBBE}"/>
              </a:ext>
            </a:extLst>
          </p:cNvPr>
          <p:cNvSpPr txBox="1"/>
          <p:nvPr/>
        </p:nvSpPr>
        <p:spPr>
          <a:xfrm>
            <a:off x="895739" y="1558212"/>
            <a:ext cx="10255564" cy="6860583"/>
          </a:xfrm>
          <a:prstGeom prst="rect">
            <a:avLst/>
          </a:prstGeom>
        </p:spPr>
        <p:txBody>
          <a:bodyPr vert="horz" lIns="91440" tIns="45720" rIns="91440" bIns="45720" rtlCol="0">
            <a:normAutofit/>
          </a:bodyPr>
          <a:lstStyle/>
          <a:p>
            <a:pPr marR="0" algn="ctr">
              <a:lnSpc>
                <a:spcPct val="90000"/>
              </a:lnSpc>
              <a:spcAft>
                <a:spcPts val="80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90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call to share the Gospel of Jesus Christ and                   form disciples never ends!    </a:t>
            </a:r>
          </a:p>
          <a:p>
            <a:pPr marR="0" algn="ctr">
              <a:lnSpc>
                <a:spcPct val="90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R="0" algn="ctr">
              <a:lnSpc>
                <a:spcPct val="90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Make a commitment to pray together regularly as a family, to have regular conversations about the faith, and                  to grow as disciples.      </a:t>
            </a:r>
          </a:p>
          <a:p>
            <a:pPr marR="0" algn="ctr">
              <a:lnSpc>
                <a:spcPct val="90000"/>
              </a:lnSpc>
              <a:spcAft>
                <a:spcPts val="80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90000"/>
              </a:lnSpc>
              <a:spcAft>
                <a:spcPts val="800"/>
              </a:spcAft>
            </a:pPr>
            <a:r>
              <a:rPr lang="en-US" sz="3800" i="1" dirty="0">
                <a:effectLst/>
                <a:latin typeface="Calibri" panose="020F0502020204030204" pitchFamily="34" charset="0"/>
                <a:ea typeface="Calibri" panose="020F0502020204030204" pitchFamily="34" charset="0"/>
                <a:cs typeface="Times New Roman" panose="02020603050405020304" pitchFamily="18" charset="0"/>
              </a:rPr>
              <a:t>Thank you for your witness to Jesus!</a:t>
            </a:r>
            <a:endParaRPr lang="en-US" sz="3800" i="1" dirty="0"/>
          </a:p>
        </p:txBody>
      </p:sp>
      <p:pic>
        <p:nvPicPr>
          <p:cNvPr id="7" name="Picture 6" descr="A black background with a black square&#10;&#10;AI-generated content may be incorrect.">
            <a:extLst>
              <a:ext uri="{FF2B5EF4-FFF2-40B4-BE49-F238E27FC236}">
                <a16:creationId xmlns:a16="http://schemas.microsoft.com/office/drawing/2014/main" id="{B7F68BBD-6F91-3F24-B1E9-9A1A84547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0002" y="584489"/>
            <a:ext cx="9688945" cy="1440771"/>
          </a:xfrm>
          <a:prstGeom prst="rect">
            <a:avLst/>
          </a:prstGeom>
        </p:spPr>
      </p:pic>
    </p:spTree>
    <p:extLst>
      <p:ext uri="{BB962C8B-B14F-4D97-AF65-F5344CB8AC3E}">
        <p14:creationId xmlns:p14="http://schemas.microsoft.com/office/powerpoint/2010/main" val="135901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BEF5E54-E712-01C1-E4C4-44CB19D275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8972" y="255681"/>
            <a:ext cx="4809203" cy="6857990"/>
          </a:xfrm>
          <a:prstGeom prst="rect">
            <a:avLst/>
          </a:prstGeom>
        </p:spPr>
      </p:pic>
      <p:sp>
        <p:nvSpPr>
          <p:cNvPr id="43" name="Rectangle 4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6422677" y="58911"/>
            <a:ext cx="3822189" cy="1899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b="1" cap="all" baseline="30000" dirty="0"/>
              <a:t>Opening Prayer</a:t>
            </a:r>
            <a:endParaRPr lang="en-US" sz="6000" cap="all" baseline="30000" dirty="0"/>
          </a:p>
        </p:txBody>
      </p:sp>
      <p:sp>
        <p:nvSpPr>
          <p:cNvPr id="3" name="Rectangle 2"/>
          <p:cNvSpPr/>
          <p:nvPr/>
        </p:nvSpPr>
        <p:spPr>
          <a:xfrm>
            <a:off x="4884516" y="1446836"/>
            <a:ext cx="6898512" cy="4660680"/>
          </a:xfrm>
          <a:prstGeom prst="rect">
            <a:avLst/>
          </a:prstGeom>
        </p:spPr>
        <p:txBody>
          <a:bodyPr vert="horz" lIns="91440" tIns="45720" rIns="91440" bIns="45720" rtlCol="0">
            <a:normAutofit lnSpcReduction="10000"/>
          </a:bodyPr>
          <a:lstStyle/>
          <a:p>
            <a:pPr>
              <a:lnSpc>
                <a:spcPct val="90000"/>
              </a:lnSpc>
              <a:spcAft>
                <a:spcPts val="600"/>
              </a:spcAft>
            </a:pPr>
            <a:r>
              <a:rPr lang="en-US" sz="2400" dirty="0"/>
              <a:t>Lord Jesus Christ, </a:t>
            </a:r>
          </a:p>
          <a:p>
            <a:pPr>
              <a:lnSpc>
                <a:spcPct val="90000"/>
              </a:lnSpc>
              <a:spcAft>
                <a:spcPts val="600"/>
              </a:spcAft>
            </a:pPr>
            <a:endParaRPr lang="en-US" sz="2400" dirty="0"/>
          </a:p>
          <a:p>
            <a:pPr>
              <a:lnSpc>
                <a:spcPct val="90000"/>
              </a:lnSpc>
              <a:spcAft>
                <a:spcPts val="600"/>
              </a:spcAft>
            </a:pPr>
            <a:r>
              <a:rPr lang="en-US" sz="2400" dirty="0"/>
              <a:t>We entrust our family to You and ask for Your blessing and protection. </a:t>
            </a:r>
          </a:p>
          <a:p>
            <a:pPr>
              <a:lnSpc>
                <a:spcPct val="90000"/>
              </a:lnSpc>
              <a:spcAft>
                <a:spcPts val="600"/>
              </a:spcAft>
            </a:pPr>
            <a:r>
              <a:rPr lang="en-US" sz="2400" dirty="0"/>
              <a:t>We love You Lord Jesus with all our hearts, and we ask that You help our family to become more like the Holy Family.</a:t>
            </a:r>
          </a:p>
          <a:p>
            <a:pPr>
              <a:lnSpc>
                <a:spcPct val="90000"/>
              </a:lnSpc>
              <a:spcAft>
                <a:spcPts val="600"/>
              </a:spcAft>
            </a:pPr>
            <a:r>
              <a:rPr lang="en-US" sz="2400" dirty="0"/>
              <a:t>Help us to be kind, loving, and patient with one another.</a:t>
            </a:r>
          </a:p>
          <a:p>
            <a:pPr>
              <a:lnSpc>
                <a:spcPct val="90000"/>
              </a:lnSpc>
              <a:spcAft>
                <a:spcPts val="600"/>
              </a:spcAft>
            </a:pPr>
            <a:r>
              <a:rPr lang="en-US" sz="2400" dirty="0"/>
              <a:t>Give us all the grace we need to become saints and Your faithful disciples.</a:t>
            </a:r>
          </a:p>
          <a:p>
            <a:pPr>
              <a:lnSpc>
                <a:spcPct val="90000"/>
              </a:lnSpc>
              <a:spcAft>
                <a:spcPts val="600"/>
              </a:spcAft>
            </a:pPr>
            <a:r>
              <a:rPr lang="en-US" sz="2400" dirty="0"/>
              <a:t> </a:t>
            </a:r>
          </a:p>
          <a:p>
            <a:pPr>
              <a:lnSpc>
                <a:spcPct val="90000"/>
              </a:lnSpc>
              <a:spcAft>
                <a:spcPts val="600"/>
              </a:spcAft>
            </a:pPr>
            <a:r>
              <a:rPr lang="en-US" sz="2400" dirty="0"/>
              <a:t>Amen.</a:t>
            </a:r>
          </a:p>
        </p:txBody>
      </p:sp>
    </p:spTree>
    <p:extLst>
      <p:ext uri="{BB962C8B-B14F-4D97-AF65-F5344CB8AC3E}">
        <p14:creationId xmlns:p14="http://schemas.microsoft.com/office/powerpoint/2010/main" val="425599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537D511-02F5-1288-72BD-1272800984B8}"/>
              </a:ext>
            </a:extLst>
          </p:cNvPr>
          <p:cNvSpPr txBox="1">
            <a:spLocks/>
          </p:cNvSpPr>
          <p:nvPr/>
        </p:nvSpPr>
        <p:spPr>
          <a:xfrm>
            <a:off x="397747" y="339377"/>
            <a:ext cx="5251316"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8000" b="1" cap="all" baseline="30000" dirty="0"/>
              <a:t>     ICE BREAKER</a:t>
            </a:r>
          </a:p>
        </p:txBody>
      </p:sp>
      <p:sp>
        <p:nvSpPr>
          <p:cNvPr id="4" name="TextBox 3">
            <a:extLst>
              <a:ext uri="{FF2B5EF4-FFF2-40B4-BE49-F238E27FC236}">
                <a16:creationId xmlns:a16="http://schemas.microsoft.com/office/drawing/2014/main" id="{98175D60-2827-496F-231D-FE267803CE9A}"/>
              </a:ext>
            </a:extLst>
          </p:cNvPr>
          <p:cNvSpPr txBox="1"/>
          <p:nvPr/>
        </p:nvSpPr>
        <p:spPr>
          <a:xfrm>
            <a:off x="-1" y="1651519"/>
            <a:ext cx="5533053" cy="4758612"/>
          </a:xfrm>
          <a:prstGeom prst="rect">
            <a:avLst/>
          </a:prstGeom>
        </p:spPr>
        <p:txBody>
          <a:bodyPr vert="horz" lIns="91440" tIns="45720" rIns="91440" bIns="45720" rtlCol="0">
            <a:normAutofit lnSpcReduction="10000"/>
          </a:bodyPr>
          <a:lstStyle/>
          <a:p>
            <a:pPr marR="0" algn="ctr">
              <a:lnSpc>
                <a:spcPct val="90000"/>
              </a:lnSpc>
              <a:spcAft>
                <a:spcPts val="800"/>
              </a:spcAft>
            </a:pPr>
            <a:r>
              <a:rPr lang="en-US" sz="3600" b="1" i="1" dirty="0">
                <a:effectLst/>
              </a:rPr>
              <a:t> </a:t>
            </a:r>
            <a:r>
              <a:rPr lang="en-US" sz="5400" b="1" i="1" u="sng" dirty="0">
                <a:solidFill>
                  <a:srgbClr val="0070C0"/>
                </a:solidFill>
                <a:effectLst/>
              </a:rPr>
              <a:t>Honoring Mary</a:t>
            </a:r>
          </a:p>
          <a:p>
            <a:pPr marL="457200" marR="0" indent="-342900">
              <a:lnSpc>
                <a:spcPct val="90000"/>
              </a:lnSpc>
              <a:spcAft>
                <a:spcPts val="800"/>
              </a:spcAft>
              <a:buFont typeface="Arial" panose="020B0604020202020204" pitchFamily="34" charset="0"/>
              <a:buChar char="•"/>
            </a:pPr>
            <a:endParaRPr lang="en-US" sz="2800" dirty="0"/>
          </a:p>
          <a:p>
            <a:pPr marL="457200" marR="0" indent="-342900">
              <a:lnSpc>
                <a:spcPct val="90000"/>
              </a:lnSpc>
              <a:spcAft>
                <a:spcPts val="800"/>
              </a:spcAft>
              <a:buFont typeface="Arial" panose="020B0604020202020204" pitchFamily="34" charset="0"/>
              <a:buChar char="•"/>
            </a:pPr>
            <a:r>
              <a:rPr lang="en-US" sz="2800" dirty="0"/>
              <a:t>Share ideas from Week 2 and families discuss how they will honor Mary during the month of May.</a:t>
            </a:r>
          </a:p>
          <a:p>
            <a:pPr marL="457200" marR="0" indent="-342900">
              <a:lnSpc>
                <a:spcPct val="90000"/>
              </a:lnSpc>
              <a:spcAft>
                <a:spcPts val="800"/>
              </a:spcAft>
              <a:buFont typeface="Arial" panose="020B0604020202020204" pitchFamily="34" charset="0"/>
              <a:buChar char="•"/>
            </a:pPr>
            <a:endParaRPr lang="en-US" sz="2800" dirty="0"/>
          </a:p>
          <a:p>
            <a:pPr marL="457200" marR="0" indent="-342900">
              <a:lnSpc>
                <a:spcPct val="90000"/>
              </a:lnSpc>
              <a:spcAft>
                <a:spcPts val="800"/>
              </a:spcAft>
              <a:buFont typeface="Arial" panose="020B0604020202020204" pitchFamily="34" charset="0"/>
              <a:buChar char="•"/>
            </a:pPr>
            <a:r>
              <a:rPr lang="en-US" sz="2800" dirty="0"/>
              <a:t>Each family then shares with the large group the ways they will honor Mary. </a:t>
            </a:r>
          </a:p>
          <a:p>
            <a:pPr marL="114300" marR="0">
              <a:lnSpc>
                <a:spcPct val="90000"/>
              </a:lnSpc>
              <a:spcAft>
                <a:spcPts val="800"/>
              </a:spcAft>
            </a:pPr>
            <a:endParaRPr lang="en-US" sz="3600" b="1" i="1" dirty="0"/>
          </a:p>
          <a:p>
            <a:pPr marL="114300" marR="0" indent="-228600">
              <a:lnSpc>
                <a:spcPct val="90000"/>
              </a:lnSpc>
              <a:spcAft>
                <a:spcPts val="800"/>
              </a:spcAft>
              <a:buFont typeface="Arial" panose="020B0604020202020204" pitchFamily="34" charset="0"/>
              <a:buChar char="•"/>
            </a:pPr>
            <a:endParaRPr lang="en-US" sz="2000" dirty="0"/>
          </a:p>
        </p:txBody>
      </p:sp>
      <p:pic>
        <p:nvPicPr>
          <p:cNvPr id="6" name="Picture 5">
            <a:extLst>
              <a:ext uri="{FF2B5EF4-FFF2-40B4-BE49-F238E27FC236}">
                <a16:creationId xmlns:a16="http://schemas.microsoft.com/office/drawing/2014/main" id="{5660F2BE-4144-30C9-3E6C-DA14EA0E2DA7}"/>
              </a:ext>
            </a:extLst>
          </p:cNvPr>
          <p:cNvPicPr>
            <a:picLocks noChangeAspect="1"/>
          </p:cNvPicPr>
          <p:nvPr/>
        </p:nvPicPr>
        <p:blipFill>
          <a:blip r:embed="rId2" cstate="screen">
            <a:extLst>
              <a:ext uri="{28A0092B-C50C-407E-A947-70E740481C1C}">
                <a14:useLocalDpi xmlns:a14="http://schemas.microsoft.com/office/drawing/2010/main"/>
              </a:ext>
            </a:extLst>
          </a:blip>
          <a:srcRect r="-3"/>
          <a:stretch/>
        </p:blipFill>
        <p:spPr>
          <a:xfrm>
            <a:off x="5208609" y="9"/>
            <a:ext cx="6983392" cy="685799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30853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6B0EA9E-1100-16E6-9982-F52D07C9C495}"/>
              </a:ext>
            </a:extLst>
          </p:cNvPr>
          <p:cNvPicPr>
            <a:picLocks noChangeAspect="1"/>
          </p:cNvPicPr>
          <p:nvPr/>
        </p:nvPicPr>
        <p:blipFill>
          <a:blip r:embed="rId4">
            <a:alphaModFix amt="20000"/>
            <a:extLst>
              <a:ext uri="{28A0092B-C50C-407E-A947-70E740481C1C}">
                <a14:useLocalDpi xmlns:a14="http://schemas.microsoft.com/office/drawing/2010/main"/>
              </a:ext>
            </a:extLst>
          </a:blip>
          <a:srcRect/>
          <a:stretch/>
        </p:blipFill>
        <p:spPr>
          <a:xfrm>
            <a:off x="-1" y="462971"/>
            <a:ext cx="12191999" cy="6400799"/>
          </a:xfrm>
          <a:prstGeom prst="rect">
            <a:avLst/>
          </a:prstGeom>
        </p:spPr>
      </p:pic>
      <p:sp>
        <p:nvSpPr>
          <p:cNvPr id="5" name="Rectangle 4"/>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956482" y="1306"/>
            <a:ext cx="2279022" cy="923330"/>
          </a:xfrm>
          <a:prstGeom prst="rect">
            <a:avLst/>
          </a:prstGeom>
          <a:noFill/>
        </p:spPr>
        <p:txBody>
          <a:bodyPr wrap="none" rtlCol="0">
            <a:spAutoFit/>
          </a:bodyPr>
          <a:lstStyle/>
          <a:p>
            <a:pPr algn="ctr"/>
            <a:r>
              <a:rPr lang="en-US" sz="5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WATCH</a:t>
            </a:r>
            <a:endParaRPr lang="es-MX" sz="8000" b="1" dirty="0">
              <a:solidFill>
                <a:schemeClr val="bg1"/>
              </a:solidFill>
            </a:endParaRPr>
          </a:p>
        </p:txBody>
      </p:sp>
      <p:sp>
        <p:nvSpPr>
          <p:cNvPr id="3" name="TextBox 2">
            <a:extLst>
              <a:ext uri="{FF2B5EF4-FFF2-40B4-BE49-F238E27FC236}">
                <a16:creationId xmlns:a16="http://schemas.microsoft.com/office/drawing/2014/main" id="{83F2666F-CAD2-6DE3-15C5-16B00319F67E}"/>
              </a:ext>
            </a:extLst>
          </p:cNvPr>
          <p:cNvSpPr txBox="1"/>
          <p:nvPr/>
        </p:nvSpPr>
        <p:spPr>
          <a:xfrm>
            <a:off x="74644" y="4163835"/>
            <a:ext cx="5346441" cy="1881925"/>
          </a:xfrm>
          <a:prstGeom prst="rect">
            <a:avLst/>
          </a:prstGeom>
          <a:noFill/>
        </p:spPr>
        <p:txBody>
          <a:bodyPr wrap="square" rtlCol="0">
            <a:spAutoFit/>
          </a:bodyPr>
          <a:lstStyle/>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Model Disciple | Mary, Explained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https://www.youtube.com/watch?v=IOo00lcDjHE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7. Model Disciple | Mary, Explained">
            <a:hlinkClick r:id="" action="ppaction://media"/>
            <a:extLst>
              <a:ext uri="{FF2B5EF4-FFF2-40B4-BE49-F238E27FC236}">
                <a16:creationId xmlns:a16="http://schemas.microsoft.com/office/drawing/2014/main" id="{B8D1B983-906C-5A0F-EA77-55175D317A41}"/>
              </a:ext>
            </a:extLst>
          </p:cNvPr>
          <p:cNvPicPr>
            <a:picLocks noRot="1" noChangeAspect="1"/>
          </p:cNvPicPr>
          <p:nvPr>
            <a:videoFile r:link="rId1"/>
          </p:nvPr>
        </p:nvPicPr>
        <p:blipFill>
          <a:blip r:embed="rId6"/>
          <a:stretch>
            <a:fillRect/>
          </a:stretch>
        </p:blipFill>
        <p:spPr>
          <a:xfrm>
            <a:off x="237687" y="2088039"/>
            <a:ext cx="5020353" cy="2836506"/>
          </a:xfrm>
          <a:prstGeom prst="rect">
            <a:avLst/>
          </a:prstGeom>
        </p:spPr>
      </p:pic>
      <p:sp>
        <p:nvSpPr>
          <p:cNvPr id="7" name="TextBox 6">
            <a:extLst>
              <a:ext uri="{FF2B5EF4-FFF2-40B4-BE49-F238E27FC236}">
                <a16:creationId xmlns:a16="http://schemas.microsoft.com/office/drawing/2014/main" id="{03D1A7C3-23D8-8447-E836-F223A908F69C}"/>
              </a:ext>
            </a:extLst>
          </p:cNvPr>
          <p:cNvSpPr txBox="1"/>
          <p:nvPr/>
        </p:nvSpPr>
        <p:spPr>
          <a:xfrm>
            <a:off x="6770912" y="4163835"/>
            <a:ext cx="5421086" cy="1868781"/>
          </a:xfrm>
          <a:prstGeom prst="rect">
            <a:avLst/>
          </a:prstGeom>
          <a:noFill/>
        </p:spPr>
        <p:txBody>
          <a:bodyPr wrap="square" rtlCol="0">
            <a:spAutoFit/>
          </a:bodyPr>
          <a:lstStyle/>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Mary - The Best Disciple and Our Model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https://www.youtube.com/watch?v=nKyZ1H2ZD_E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Online Media 8" title="Mary - The Best Disciple and Our Model">
            <a:hlinkClick r:id="" action="ppaction://media"/>
            <a:extLst>
              <a:ext uri="{FF2B5EF4-FFF2-40B4-BE49-F238E27FC236}">
                <a16:creationId xmlns:a16="http://schemas.microsoft.com/office/drawing/2014/main" id="{42ADC477-41EF-71D0-080D-7F1FED3EABE2}"/>
              </a:ext>
            </a:extLst>
          </p:cNvPr>
          <p:cNvPicPr>
            <a:picLocks noRot="1" noChangeAspect="1"/>
          </p:cNvPicPr>
          <p:nvPr>
            <a:videoFile r:link="rId2"/>
          </p:nvPr>
        </p:nvPicPr>
        <p:blipFill>
          <a:blip r:embed="rId8"/>
          <a:stretch>
            <a:fillRect/>
          </a:stretch>
        </p:blipFill>
        <p:spPr>
          <a:xfrm>
            <a:off x="6859313" y="2088039"/>
            <a:ext cx="5020353" cy="2836506"/>
          </a:xfrm>
          <a:prstGeom prst="rect">
            <a:avLst/>
          </a:prstGeom>
        </p:spPr>
      </p:pic>
    </p:spTree>
    <p:extLst>
      <p:ext uri="{BB962C8B-B14F-4D97-AF65-F5344CB8AC3E}">
        <p14:creationId xmlns:p14="http://schemas.microsoft.com/office/powerpoint/2010/main" val="27360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6"/>
                </p:tgtEl>
              </p:cMediaNode>
            </p:video>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6"/>
                                        </p:tgtEl>
                                      </p:cBhvr>
                                    </p:cmd>
                                  </p:childTnLst>
                                </p:cTn>
                              </p:par>
                            </p:childTnLst>
                          </p:cTn>
                        </p:par>
                      </p:childTnLst>
                    </p:cTn>
                  </p:par>
                </p:childTnLst>
              </p:cTn>
              <p:nextCondLst>
                <p:cond evt="onClick" delay="0">
                  <p:tgtEl>
                    <p:spTgt spid="6"/>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E29944-FC67-2684-799C-618228DC1AA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021C6CAA-9E8F-14BC-2B77-2F893B9D6309}"/>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pic>
        <p:nvPicPr>
          <p:cNvPr id="9" name="Picture 8" descr="A person in a white robe sitting outside&#10;&#10;AI-generated content may be incorrect.">
            <a:extLst>
              <a:ext uri="{FF2B5EF4-FFF2-40B4-BE49-F238E27FC236}">
                <a16:creationId xmlns:a16="http://schemas.microsoft.com/office/drawing/2014/main" id="{435B076C-813F-1CF3-713F-FE0E3E85EE60}"/>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1" y="0"/>
            <a:ext cx="12375433" cy="6934200"/>
          </a:xfrm>
          <a:prstGeom prst="rect">
            <a:avLst/>
          </a:prstGeom>
        </p:spPr>
      </p:pic>
      <p:sp>
        <p:nvSpPr>
          <p:cNvPr id="7" name="TextBox 6">
            <a:extLst>
              <a:ext uri="{FF2B5EF4-FFF2-40B4-BE49-F238E27FC236}">
                <a16:creationId xmlns:a16="http://schemas.microsoft.com/office/drawing/2014/main" id="{432A6005-58E9-5BCD-5CC0-9CA372006CE3}"/>
              </a:ext>
            </a:extLst>
          </p:cNvPr>
          <p:cNvSpPr txBox="1"/>
          <p:nvPr/>
        </p:nvSpPr>
        <p:spPr>
          <a:xfrm>
            <a:off x="610513" y="1170420"/>
            <a:ext cx="6920222" cy="4730128"/>
          </a:xfrm>
          <a:prstGeom prst="rect">
            <a:avLst/>
          </a:prstGeom>
        </p:spPr>
        <p:txBody>
          <a:bodyPr vert="horz" lIns="91440" tIns="45720" rIns="91440" bIns="45720" rtlCol="0">
            <a:normAutofit lnSpcReduction="10000"/>
          </a:bodyPr>
          <a:lstStyle/>
          <a:p>
            <a:endParaRPr lang="en-US" sz="2800" dirty="0"/>
          </a:p>
          <a:p>
            <a:endParaRPr lang="en-US" sz="2800" dirty="0"/>
          </a:p>
          <a:p>
            <a:pPr algn="ctr"/>
            <a:r>
              <a:rPr lang="en-US" sz="2800" dirty="0"/>
              <a:t>Mary is Jesus’ first disciple!                              She knew about His coming and began learning from Him right from the moment Mary conceived Jesus in her womb! </a:t>
            </a:r>
          </a:p>
          <a:p>
            <a:pPr algn="ctr"/>
            <a:endParaRPr lang="en-US" sz="2800" dirty="0"/>
          </a:p>
          <a:p>
            <a:pPr algn="ctr"/>
            <a:endParaRPr lang="en-US" sz="2800" dirty="0"/>
          </a:p>
          <a:p>
            <a:pPr algn="ctr"/>
            <a:r>
              <a:rPr lang="en-US" sz="2800" dirty="0"/>
              <a:t>Reading about Mary’s life in Sacred Scripture shows us an example or model to follow, so that we too can be true disciples of Jesus.</a:t>
            </a:r>
          </a:p>
          <a:p>
            <a:endParaRPr lang="en-US" sz="2800" b="1" dirty="0"/>
          </a:p>
          <a:p>
            <a:pPr marL="0" marR="0" indent="-228600">
              <a:lnSpc>
                <a:spcPct val="90000"/>
              </a:lnSpc>
              <a:spcAft>
                <a:spcPts val="8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6073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24E383-0A6F-5C78-83B1-6B42DBB0CF74}"/>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735BF21-F57F-C997-C3DD-5E95F9BF8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026D86-6E69-A2AE-F0CC-08768383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F24EB99A-1505-1AD3-9D5E-F7710896EE92}"/>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pic>
        <p:nvPicPr>
          <p:cNvPr id="9" name="Picture 8" descr="A person in a white robe sitting outside&#10;&#10;AI-generated content may be incorrect.">
            <a:extLst>
              <a:ext uri="{FF2B5EF4-FFF2-40B4-BE49-F238E27FC236}">
                <a16:creationId xmlns:a16="http://schemas.microsoft.com/office/drawing/2014/main" id="{6D36E5EC-F97F-C317-0968-E10A3F796ABD}"/>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38100"/>
            <a:ext cx="12375433" cy="6934200"/>
          </a:xfrm>
          <a:prstGeom prst="rect">
            <a:avLst/>
          </a:prstGeom>
        </p:spPr>
      </p:pic>
      <p:sp>
        <p:nvSpPr>
          <p:cNvPr id="7" name="TextBox 6">
            <a:extLst>
              <a:ext uri="{FF2B5EF4-FFF2-40B4-BE49-F238E27FC236}">
                <a16:creationId xmlns:a16="http://schemas.microsoft.com/office/drawing/2014/main" id="{A1482F5D-5B2E-6060-D081-4BAD9CBA83AD}"/>
              </a:ext>
            </a:extLst>
          </p:cNvPr>
          <p:cNvSpPr txBox="1"/>
          <p:nvPr/>
        </p:nvSpPr>
        <p:spPr>
          <a:xfrm>
            <a:off x="495869" y="1838227"/>
            <a:ext cx="7166841" cy="4366916"/>
          </a:xfrm>
          <a:prstGeom prst="rect">
            <a:avLst/>
          </a:prstGeom>
        </p:spPr>
        <p:txBody>
          <a:bodyPr vert="horz" lIns="91440" tIns="45720" rIns="91440" bIns="45720" rtlCol="0">
            <a:normAutofit lnSpcReduction="10000"/>
          </a:bodyPr>
          <a:lstStyle/>
          <a:p>
            <a:pPr algn="ctr"/>
            <a:r>
              <a:rPr lang="en-US" sz="3600" b="1" dirty="0">
                <a:solidFill>
                  <a:srgbClr val="FF0000"/>
                </a:solidFill>
              </a:rPr>
              <a:t>Luke 1:26-38 </a:t>
            </a:r>
          </a:p>
          <a:p>
            <a:pPr algn="ctr"/>
            <a:r>
              <a:rPr lang="en-US" sz="3200" b="1" dirty="0"/>
              <a:t>hint:</a:t>
            </a:r>
            <a:r>
              <a:rPr lang="en-US" sz="3200" dirty="0"/>
              <a:t> Mary believed, even as a young teen, what the Archangel Gabriel said to her, that nothing is impossible for God!      vs 37</a:t>
            </a:r>
          </a:p>
          <a:p>
            <a:endParaRPr lang="en-US" sz="3200" dirty="0"/>
          </a:p>
          <a:p>
            <a:pPr algn="ctr"/>
            <a:r>
              <a:rPr lang="en-US" sz="3200" i="1" dirty="0"/>
              <a:t>Of what would paintings of               Archangel Gabriel’s wings appear to be made?</a:t>
            </a:r>
            <a:endParaRPr lang="en-US" sz="3200" dirty="0"/>
          </a:p>
          <a:p>
            <a:pPr marL="0" marR="0" indent="-228600">
              <a:lnSpc>
                <a:spcPct val="90000"/>
              </a:lnSpc>
              <a:spcAft>
                <a:spcPts val="800"/>
              </a:spcAft>
              <a:buFont typeface="Arial" panose="020B0604020202020204" pitchFamily="34" charset="0"/>
              <a:buChar char="•"/>
            </a:pPr>
            <a:endParaRPr lang="en-US" sz="1600" dirty="0">
              <a:effectLst/>
            </a:endParaRPr>
          </a:p>
        </p:txBody>
      </p:sp>
      <p:sp>
        <p:nvSpPr>
          <p:cNvPr id="3" name="TextBox 2"/>
          <p:cNvSpPr txBox="1"/>
          <p:nvPr/>
        </p:nvSpPr>
        <p:spPr>
          <a:xfrm>
            <a:off x="393406" y="794625"/>
            <a:ext cx="11588620" cy="646331"/>
          </a:xfrm>
          <a:prstGeom prst="rect">
            <a:avLst/>
          </a:prstGeom>
          <a:noFill/>
        </p:spPr>
        <p:txBody>
          <a:bodyPr wrap="square" rtlCol="0">
            <a:spAutoFit/>
          </a:bodyPr>
          <a:lstStyle/>
          <a:p>
            <a:endParaRPr lang="en-US" b="1" dirty="0"/>
          </a:p>
          <a:p>
            <a:r>
              <a:rPr lang="en-US" b="1" dirty="0"/>
              <a:t>Read each Bible verse and using the hint provided, find the hidden object that represents that moment in Mary’s life.</a:t>
            </a:r>
            <a:endParaRPr lang="en-US" dirty="0"/>
          </a:p>
        </p:txBody>
      </p:sp>
    </p:spTree>
    <p:extLst>
      <p:ext uri="{BB962C8B-B14F-4D97-AF65-F5344CB8AC3E}">
        <p14:creationId xmlns:p14="http://schemas.microsoft.com/office/powerpoint/2010/main" val="37907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B94522-C8D9-C60E-3A39-BF64C9C5CD27}"/>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2C61BF4-F89F-8CC5-A78D-2D46D3EAE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F4C05D6-D440-8FA7-2954-719F1747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F25F248-F279-EF0E-5A73-BC4CC4EAF596}"/>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pic>
        <p:nvPicPr>
          <p:cNvPr id="9" name="Picture 8" descr="A person in a white robe sitting outside&#10;&#10;AI-generated content may be incorrect.">
            <a:extLst>
              <a:ext uri="{FF2B5EF4-FFF2-40B4-BE49-F238E27FC236}">
                <a16:creationId xmlns:a16="http://schemas.microsoft.com/office/drawing/2014/main" id="{28CAFBF6-E533-77A7-C319-D1F3E3971E86}"/>
              </a:ext>
            </a:extLst>
          </p:cNvPr>
          <p:cNvPicPr>
            <a:picLocks noChangeAspect="1"/>
          </p:cNvPicPr>
          <p:nvPr/>
        </p:nvPicPr>
        <p:blipFill>
          <a:blip r:embed="rId2">
            <a:alphaModFix amt="20000"/>
            <a:extLst>
              <a:ext uri="{28A0092B-C50C-407E-A947-70E740481C1C}">
                <a14:useLocalDpi xmlns:a14="http://schemas.microsoft.com/office/drawing/2010/main"/>
              </a:ext>
            </a:extLst>
          </a:blip>
          <a:stretch>
            <a:fillRect/>
          </a:stretch>
        </p:blipFill>
        <p:spPr>
          <a:xfrm>
            <a:off x="0" y="0"/>
            <a:ext cx="12375433" cy="6934200"/>
          </a:xfrm>
          <a:prstGeom prst="rect">
            <a:avLst/>
          </a:prstGeom>
        </p:spPr>
      </p:pic>
      <p:sp>
        <p:nvSpPr>
          <p:cNvPr id="7" name="TextBox 6">
            <a:extLst>
              <a:ext uri="{FF2B5EF4-FFF2-40B4-BE49-F238E27FC236}">
                <a16:creationId xmlns:a16="http://schemas.microsoft.com/office/drawing/2014/main" id="{ADF6D07E-FC84-626E-364D-CB5BF220529B}"/>
              </a:ext>
            </a:extLst>
          </p:cNvPr>
          <p:cNvSpPr txBox="1"/>
          <p:nvPr/>
        </p:nvSpPr>
        <p:spPr>
          <a:xfrm>
            <a:off x="149291" y="1170419"/>
            <a:ext cx="6958520" cy="5482307"/>
          </a:xfrm>
          <a:prstGeom prst="rect">
            <a:avLst/>
          </a:prstGeom>
        </p:spPr>
        <p:txBody>
          <a:bodyPr vert="horz" lIns="91440" tIns="45720" rIns="91440" bIns="45720" rtlCol="0">
            <a:normAutofit fontScale="92500" lnSpcReduction="10000"/>
          </a:bodyPr>
          <a:lstStyle/>
          <a:p>
            <a:pPr algn="r"/>
            <a:r>
              <a:rPr lang="en-US" sz="3500" b="1" dirty="0">
                <a:solidFill>
                  <a:srgbClr val="FF0000"/>
                </a:solidFill>
              </a:rPr>
              <a:t>Luke 2:1-20</a:t>
            </a:r>
          </a:p>
          <a:p>
            <a:endParaRPr lang="en-US" sz="3200" b="1" dirty="0"/>
          </a:p>
          <a:p>
            <a:pPr algn="ctr"/>
            <a:r>
              <a:rPr lang="en-US" sz="3000" b="1" dirty="0"/>
              <a:t>hint:</a:t>
            </a:r>
            <a:r>
              <a:rPr lang="en-US" sz="3000" dirty="0"/>
              <a:t> Giving birth to her baby in a stable full of animals could have been a humiliating experience for many mothers, but Mary was humble.          She offered herself to God and was one in the peace of Christ Whom she was bringing into the world.  She trusted in His love. </a:t>
            </a:r>
          </a:p>
          <a:p>
            <a:pPr algn="ctr"/>
            <a:r>
              <a:rPr lang="en-US" sz="3000" dirty="0"/>
              <a:t> </a:t>
            </a:r>
          </a:p>
          <a:p>
            <a:pPr algn="ctr"/>
            <a:r>
              <a:rPr lang="en-US" sz="3000" i="1" dirty="0"/>
              <a:t>What do you think Mary would have used as a cushion in the manger to soften it for Jesus when He was a newborn baby?</a:t>
            </a:r>
            <a:endParaRPr lang="en-US" sz="3000" dirty="0"/>
          </a:p>
          <a:p>
            <a:pPr marL="0" marR="0" indent="-228600">
              <a:lnSpc>
                <a:spcPct val="90000"/>
              </a:lnSpc>
              <a:spcAft>
                <a:spcPts val="8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331800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CD2E2B-A770-2AC9-B353-1AB304AC3840}"/>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0CCC1B-0B88-7C56-4686-6096371C5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A9E83-06D1-108C-3F5B-A2FA0882B1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30DD658E-7519-CB3A-EAEC-E9128781101E}"/>
              </a:ext>
            </a:extLst>
          </p:cNvPr>
          <p:cNvSpPr txBox="1">
            <a:spLocks/>
          </p:cNvSpPr>
          <p:nvPr/>
        </p:nvSpPr>
        <p:spPr>
          <a:xfrm>
            <a:off x="1198104" y="170401"/>
            <a:ext cx="9792741" cy="12665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p:txBody>
      </p:sp>
      <p:pic>
        <p:nvPicPr>
          <p:cNvPr id="9" name="Picture 8">
            <a:extLst>
              <a:ext uri="{FF2B5EF4-FFF2-40B4-BE49-F238E27FC236}">
                <a16:creationId xmlns:a16="http://schemas.microsoft.com/office/drawing/2014/main" id="{6AFCF661-E8FF-B330-52A3-FA9ADC1D63DC}"/>
              </a:ext>
            </a:extLst>
          </p:cNvPr>
          <p:cNvPicPr>
            <a:picLocks noChangeAspect="1"/>
          </p:cNvPicPr>
          <p:nvPr/>
        </p:nvPicPr>
        <p:blipFill>
          <a:blip r:embed="rId2" cstate="screen">
            <a:alphaModFix amt="35000"/>
            <a:extLst>
              <a:ext uri="{28A0092B-C50C-407E-A947-70E740481C1C}">
                <a14:useLocalDpi xmlns:a14="http://schemas.microsoft.com/office/drawing/2010/main"/>
              </a:ext>
            </a:extLst>
          </a:blip>
          <a:srcRect/>
          <a:stretch/>
        </p:blipFill>
        <p:spPr>
          <a:xfrm>
            <a:off x="-3046" y="0"/>
            <a:ext cx="12188952" cy="6858000"/>
          </a:xfrm>
          <a:prstGeom prst="rect">
            <a:avLst/>
          </a:prstGeom>
        </p:spPr>
      </p:pic>
      <p:sp>
        <p:nvSpPr>
          <p:cNvPr id="7" name="TextBox 6">
            <a:extLst>
              <a:ext uri="{FF2B5EF4-FFF2-40B4-BE49-F238E27FC236}">
                <a16:creationId xmlns:a16="http://schemas.microsoft.com/office/drawing/2014/main" id="{7227FB6E-7965-9E9E-418E-7E7448B74417}"/>
              </a:ext>
            </a:extLst>
          </p:cNvPr>
          <p:cNvSpPr txBox="1"/>
          <p:nvPr/>
        </p:nvSpPr>
        <p:spPr>
          <a:xfrm>
            <a:off x="-205273" y="987244"/>
            <a:ext cx="7520473" cy="4883511"/>
          </a:xfrm>
          <a:prstGeom prst="rect">
            <a:avLst/>
          </a:prstGeom>
        </p:spPr>
        <p:txBody>
          <a:bodyPr vert="horz" lIns="91440" tIns="45720" rIns="91440" bIns="45720" rtlCol="0">
            <a:noAutofit/>
          </a:bodyPr>
          <a:lstStyle/>
          <a:p>
            <a:pPr algn="ctr"/>
            <a:r>
              <a:rPr lang="en-US" sz="3000" b="1" dirty="0">
                <a:solidFill>
                  <a:srgbClr val="FF0000"/>
                </a:solidFill>
              </a:rPr>
              <a:t>                                                         Luke 11:27-28 </a:t>
            </a:r>
            <a:endParaRPr lang="en-US" sz="3000" dirty="0">
              <a:solidFill>
                <a:srgbClr val="FF0000"/>
              </a:solidFill>
            </a:endParaRPr>
          </a:p>
          <a:p>
            <a:pPr algn="ctr"/>
            <a:endParaRPr lang="en-US" sz="3000" b="1" dirty="0"/>
          </a:p>
          <a:p>
            <a:pPr algn="ctr"/>
            <a:r>
              <a:rPr lang="en-US" sz="3000" b="1" dirty="0"/>
              <a:t>hint:</a:t>
            </a:r>
            <a:r>
              <a:rPr lang="en-US" sz="3000" dirty="0"/>
              <a:t> Jesus explains that Mary is to be praised above everything for hearing the word of     God and keeping it. </a:t>
            </a:r>
          </a:p>
          <a:p>
            <a:pPr algn="ctr"/>
            <a:r>
              <a:rPr lang="en-US" sz="3000" dirty="0"/>
              <a:t>That is the essence of who she is!                     Those who do this are blessed. By her life, Mary shows us how to hear the word of God and live it! </a:t>
            </a:r>
            <a:endParaRPr lang="en-US" sz="3000" b="1" dirty="0"/>
          </a:p>
          <a:p>
            <a:pPr algn="ctr"/>
            <a:r>
              <a:rPr lang="en-US" sz="3000" dirty="0"/>
              <a:t> </a:t>
            </a:r>
            <a:endParaRPr lang="en-US" sz="3000" b="1" dirty="0"/>
          </a:p>
          <a:p>
            <a:pPr algn="ctr"/>
            <a:r>
              <a:rPr lang="en-US" sz="3000" i="1" dirty="0"/>
              <a:t>What kind of paper was the word of God written on in ancient times?</a:t>
            </a:r>
            <a:endParaRPr lang="en-US" sz="3000" b="1" dirty="0"/>
          </a:p>
        </p:txBody>
      </p:sp>
    </p:spTree>
    <p:extLst>
      <p:ext uri="{BB962C8B-B14F-4D97-AF65-F5344CB8AC3E}">
        <p14:creationId xmlns:p14="http://schemas.microsoft.com/office/powerpoint/2010/main" val="401381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27AB09-E917-3BB1-8C1A-D9971A3F4892}"/>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2F06AED-FA87-5941-D115-27F25A2A3D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9FEFE7F-9D78-2E89-09DA-482E1C5BA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F15D643-30FB-AF1D-0CD9-BB9F890E33F3}"/>
              </a:ext>
            </a:extLst>
          </p:cNvPr>
          <p:cNvPicPr>
            <a:picLocks noChangeAspect="1"/>
          </p:cNvPicPr>
          <p:nvPr/>
        </p:nvPicPr>
        <p:blipFill>
          <a:blip r:embed="rId2">
            <a:alphaModFix amt="35000"/>
          </a:blip>
          <a:srcRect/>
          <a:stretch/>
        </p:blipFill>
        <p:spPr>
          <a:xfrm>
            <a:off x="-21340" y="-593765"/>
            <a:ext cx="12213340" cy="7527966"/>
          </a:xfrm>
          <a:prstGeom prst="rect">
            <a:avLst/>
          </a:prstGeom>
        </p:spPr>
      </p:pic>
      <p:sp>
        <p:nvSpPr>
          <p:cNvPr id="5" name="Title 1">
            <a:extLst>
              <a:ext uri="{FF2B5EF4-FFF2-40B4-BE49-F238E27FC236}">
                <a16:creationId xmlns:a16="http://schemas.microsoft.com/office/drawing/2014/main" id="{44DBEF20-9A58-A291-32DA-BB3E345363A5}"/>
              </a:ext>
            </a:extLst>
          </p:cNvPr>
          <p:cNvSpPr txBox="1">
            <a:spLocks/>
          </p:cNvSpPr>
          <p:nvPr/>
        </p:nvSpPr>
        <p:spPr>
          <a:xfrm>
            <a:off x="1198104" y="170400"/>
            <a:ext cx="9792741" cy="2236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800" b="1" cap="all" baseline="30000" dirty="0">
                <a:latin typeface="Adobe Gothic Std B" panose="020B0800000000000000" pitchFamily="34" charset="-128"/>
                <a:ea typeface="Adobe Gothic Std B" panose="020B0800000000000000" pitchFamily="34" charset="-128"/>
              </a:rPr>
              <a:t>FINDING MARY IN THE BIBLE SCAVENGER HUNT</a:t>
            </a:r>
          </a:p>
          <a:p>
            <a:pPr algn="ctr">
              <a:spcAft>
                <a:spcPts val="600"/>
              </a:spcAft>
            </a:pPr>
            <a:r>
              <a:rPr lang="en-US" sz="3200" b="1" dirty="0">
                <a:solidFill>
                  <a:srgbClr val="FF0000"/>
                </a:solidFill>
                <a:latin typeface="+mn-lt"/>
              </a:rPr>
              <a:t>John 2:1-12</a:t>
            </a:r>
          </a:p>
          <a:p>
            <a:pPr algn="ctr">
              <a:spcAft>
                <a:spcPts val="600"/>
              </a:spcAft>
            </a:pPr>
            <a:endParaRPr lang="en-US" sz="4800" b="1" cap="all" baseline="30000" dirty="0">
              <a:latin typeface="Adobe Gothic Std B" panose="020B0800000000000000" pitchFamily="34" charset="-128"/>
              <a:ea typeface="Adobe Gothic Std B" panose="020B0800000000000000" pitchFamily="34" charset="-128"/>
            </a:endParaRPr>
          </a:p>
        </p:txBody>
      </p:sp>
      <p:sp>
        <p:nvSpPr>
          <p:cNvPr id="7" name="TextBox 6">
            <a:extLst>
              <a:ext uri="{FF2B5EF4-FFF2-40B4-BE49-F238E27FC236}">
                <a16:creationId xmlns:a16="http://schemas.microsoft.com/office/drawing/2014/main" id="{47A0816A-8234-679A-C313-DAD6EB6F96B1}"/>
              </a:ext>
            </a:extLst>
          </p:cNvPr>
          <p:cNvSpPr txBox="1"/>
          <p:nvPr/>
        </p:nvSpPr>
        <p:spPr>
          <a:xfrm>
            <a:off x="410547" y="1894114"/>
            <a:ext cx="11071702" cy="5210488"/>
          </a:xfrm>
          <a:prstGeom prst="rect">
            <a:avLst/>
          </a:prstGeom>
        </p:spPr>
        <p:txBody>
          <a:bodyPr vert="horz" lIns="91440" tIns="45720" rIns="91440" bIns="45720" rtlCol="0">
            <a:normAutofit/>
          </a:bodyPr>
          <a:lstStyle/>
          <a:p>
            <a:pPr algn="ctr"/>
            <a:endParaRPr lang="en-US" sz="3200" b="1" dirty="0"/>
          </a:p>
          <a:p>
            <a:pPr algn="ctr"/>
            <a:endParaRPr lang="en-US" sz="2800" b="1" dirty="0"/>
          </a:p>
          <a:p>
            <a:pPr algn="ctr"/>
            <a:r>
              <a:rPr lang="en-US" sz="2800" b="1" dirty="0"/>
              <a:t>hint:</a:t>
            </a:r>
            <a:r>
              <a:rPr lang="en-US" sz="2800" dirty="0"/>
              <a:t> </a:t>
            </a:r>
            <a:r>
              <a:rPr lang="en-US" sz="2800" i="1" dirty="0">
                <a:solidFill>
                  <a:srgbClr val="FF0000"/>
                </a:solidFill>
              </a:rPr>
              <a:t>“Do whatever He tells you”</a:t>
            </a:r>
            <a:r>
              <a:rPr lang="en-US" sz="2800" i="1" dirty="0"/>
              <a:t>,</a:t>
            </a:r>
            <a:r>
              <a:rPr lang="en-US" sz="2800" dirty="0">
                <a:solidFill>
                  <a:srgbClr val="FF0000"/>
                </a:solidFill>
              </a:rPr>
              <a:t> </a:t>
            </a:r>
            <a:r>
              <a:rPr lang="en-US" sz="2800" dirty="0"/>
              <a:t>are the words that Mary lived by and are the words she says to us today! Mary did whatever God our Father asked of her, even though it was often difficult; she trusted in God’s great love. When we are struggling with anything, Mary our mother will always pray for us. All we have to do is ask her, as the couple at the wedding of Cana did, and she will always go to Jesus to ask Him to help us.</a:t>
            </a:r>
          </a:p>
          <a:p>
            <a:pPr algn="ctr"/>
            <a:r>
              <a:rPr lang="en-US" sz="2800" i="1" dirty="0"/>
              <a:t> </a:t>
            </a:r>
          </a:p>
          <a:p>
            <a:pPr algn="ctr"/>
            <a:r>
              <a:rPr lang="en-US" sz="2800" i="1" dirty="0"/>
              <a:t>Jesus changed the water into the good wine. </a:t>
            </a:r>
            <a:endParaRPr lang="en-US" sz="2800" b="1" i="1" dirty="0"/>
          </a:p>
          <a:p>
            <a:pPr algn="ctr"/>
            <a:r>
              <a:rPr lang="en-US" sz="2800" i="1" dirty="0"/>
              <a:t>What is used to keep wine in a bottle?</a:t>
            </a:r>
            <a:endParaRPr lang="en-US" sz="2800" b="1" i="1" dirty="0"/>
          </a:p>
          <a:p>
            <a:pPr marL="0" marR="0" indent="-228600" algn="ctr">
              <a:lnSpc>
                <a:spcPct val="90000"/>
              </a:lnSpc>
              <a:spcAft>
                <a:spcPts val="800"/>
              </a:spcAft>
              <a:buFont typeface="Arial" panose="020B0604020202020204" pitchFamily="34" charset="0"/>
              <a:buChar char="•"/>
            </a:pPr>
            <a:endParaRPr lang="en-US" sz="1600" dirty="0">
              <a:effectLst/>
            </a:endParaRPr>
          </a:p>
        </p:txBody>
      </p:sp>
    </p:spTree>
    <p:extLst>
      <p:ext uri="{BB962C8B-B14F-4D97-AF65-F5344CB8AC3E}">
        <p14:creationId xmlns:p14="http://schemas.microsoft.com/office/powerpoint/2010/main" val="23221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21172</TotalTime>
  <Words>1336</Words>
  <Application>Microsoft Office PowerPoint</Application>
  <PresentationFormat>Widescreen</PresentationFormat>
  <Paragraphs>99</Paragraphs>
  <Slides>15</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Adobe Gothic Std 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 LPC</cp:lastModifiedBy>
  <cp:revision>158</cp:revision>
  <dcterms:created xsi:type="dcterms:W3CDTF">2021-11-19T16:04:10Z</dcterms:created>
  <dcterms:modified xsi:type="dcterms:W3CDTF">2025-04-24T15:21:16Z</dcterms:modified>
</cp:coreProperties>
</file>