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91" r:id="rId6"/>
    <p:sldId id="301" r:id="rId7"/>
    <p:sldId id="304" r:id="rId8"/>
    <p:sldId id="305" r:id="rId9"/>
    <p:sldId id="306" r:id="rId10"/>
    <p:sldId id="307" r:id="rId11"/>
    <p:sldId id="311" r:id="rId12"/>
    <p:sldId id="310" r:id="rId13"/>
    <p:sldId id="303" r:id="rId14"/>
    <p:sldId id="309" r:id="rId15"/>
    <p:sldId id="294"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p:scale>
          <a:sx n="202" d="100"/>
          <a:sy n="202" d="100"/>
        </p:scale>
        <p:origin x="-3979" y="-2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15/03/2024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15/03/2024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15/03/2024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15/03/2024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wEhi7cM8lM" TargetMode="External"/><Relationship Id="rId2" Type="http://schemas.openxmlformats.org/officeDocument/2006/relationships/slideLayout" Target="../slideLayouts/slideLayout7.xml"/><Relationship Id="rId1" Type="http://schemas.openxmlformats.org/officeDocument/2006/relationships/video" Target="https://www.youtube.com/embed/4wEhi7cM8lM?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xfuel.com/es/free-photo-xdazf"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catholic-link.org/quotes/stations-of-the-resurrection-via-luci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76688-christian-christ-wall-sticker-cross-christianity-decal"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thymindoman.com/tag/ordination/"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ko/photo/1553307"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1Ub9XfxgLQA?feature=oembed" TargetMode="External"/><Relationship Id="rId4" Type="http://schemas.openxmlformats.org/officeDocument/2006/relationships/hyperlink" Target="https://www.youtube.com/watch?v=1Ub9XfxgLQ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czyU8vXmII" TargetMode="External"/><Relationship Id="rId2" Type="http://schemas.openxmlformats.org/officeDocument/2006/relationships/slideLayout" Target="../slideLayouts/slideLayout7.xml"/><Relationship Id="rId1" Type="http://schemas.openxmlformats.org/officeDocument/2006/relationships/video" Target="https://www.youtube.com/embed/0czyU8vXmII?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ide and groom at a wedding ceremony&#10;&#10;Description automatically generated">
            <a:extLst>
              <a:ext uri="{FF2B5EF4-FFF2-40B4-BE49-F238E27FC236}">
                <a16:creationId xmlns:a16="http://schemas.microsoft.com/office/drawing/2014/main" id="{F03DB008-2A5A-2E16-9C46-82C92E00578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p:cNvSpPr>
            <a:spLocks noGrp="1"/>
          </p:cNvSpPr>
          <p:nvPr>
            <p:ph type="subTitle" idx="1"/>
          </p:nvPr>
        </p:nvSpPr>
        <p:spPr>
          <a:xfrm>
            <a:off x="36121" y="3735967"/>
            <a:ext cx="11704319" cy="1135659"/>
          </a:xfrm>
          <a:noFill/>
          <a:ln w="19050">
            <a:noFill/>
          </a:ln>
        </p:spPr>
        <p:txBody>
          <a:bodyPr>
            <a:noAutofit/>
          </a:bodyPr>
          <a:lstStyle/>
          <a:p>
            <a:endParaRPr lang="en-US" sz="3200" b="1" i="1" dirty="0">
              <a:solidFill>
                <a:schemeClr val="bg1"/>
              </a:solidFill>
              <a:effectLst>
                <a:outerShdw blurRad="38100" dist="38100" dir="2700000" algn="tl">
                  <a:srgbClr val="000000">
                    <a:alpha val="43137"/>
                  </a:srgbClr>
                </a:outerShdw>
              </a:effectLst>
            </a:endParaRPr>
          </a:p>
          <a:p>
            <a:r>
              <a:rPr lang="en-US" sz="3200" b="1" i="1" dirty="0">
                <a:solidFill>
                  <a:schemeClr val="bg1"/>
                </a:solidFill>
                <a:effectLst>
                  <a:outerShdw blurRad="38100" dist="38100" dir="2700000" algn="tl">
                    <a:srgbClr val="000000">
                      <a:alpha val="43137"/>
                    </a:srgbClr>
                  </a:outerShdw>
                </a:effectLst>
              </a:rPr>
              <a:t>GOD’S SAVING LOVE FOR US: </a:t>
            </a:r>
          </a:p>
          <a:p>
            <a:r>
              <a:rPr lang="en-US" sz="3200" b="1" i="1" dirty="0">
                <a:solidFill>
                  <a:schemeClr val="bg1"/>
                </a:solidFill>
                <a:effectLst>
                  <a:outerShdw blurRad="38100" dist="38100" dir="2700000" algn="tl">
                    <a:srgbClr val="000000">
                      <a:alpha val="43137"/>
                    </a:srgbClr>
                  </a:outerShdw>
                </a:effectLst>
              </a:rPr>
              <a:t>LITURGY AND THE SEVEN SACRAMENTS</a:t>
            </a:r>
            <a:endParaRPr lang="en-US" sz="3200" b="1" i="1" dirty="0">
              <a:solidFill>
                <a:schemeClr val="bg1"/>
              </a:solidFill>
              <a:effectLst>
                <a:outerShdw blurRad="38100" dist="38100" dir="2700000" algn="tl">
                  <a:srgbClr val="000000">
                    <a:alpha val="43137"/>
                  </a:srgbClr>
                </a:outerShdw>
              </a:effectLst>
              <a:latin typeface="Antenna Black" panose="02000505000000020004" pitchFamily="2" charset="0"/>
            </a:endParaRPr>
          </a:p>
        </p:txBody>
      </p:sp>
      <p:sp>
        <p:nvSpPr>
          <p:cNvPr id="7" name="Subtitle 1"/>
          <p:cNvSpPr txBox="1">
            <a:spLocks/>
          </p:cNvSpPr>
          <p:nvPr/>
        </p:nvSpPr>
        <p:spPr>
          <a:xfrm>
            <a:off x="878722" y="4871626"/>
            <a:ext cx="10434551" cy="766008"/>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SACRAMENTS AT THE SERVICE OF COMMUNION &amp; MISSION: HOLY MATRIMONY (MARRIAGE)</a:t>
            </a:r>
            <a:endParaRPr lang="en-US" sz="5400" b="1" dirty="0">
              <a:solidFill>
                <a:schemeClr val="bg1"/>
              </a:solidFill>
              <a:latin typeface="Antenna Black" panose="02000505000000020004" pitchFamily="2"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768" y="-206720"/>
            <a:ext cx="9664460" cy="3631407"/>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EC6AA-8DBF-462D-43C9-E9950DC0F3BB}"/>
            </a:ext>
          </a:extLst>
        </p:cNvPr>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8F04B186-5DEF-28FA-8992-F42173EB9E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078521"/>
            <a:ext cx="12192000" cy="6096000"/>
          </a:xfrm>
          <a:prstGeom prst="rect">
            <a:avLst/>
          </a:prstGeom>
        </p:spPr>
      </p:pic>
      <p:sp>
        <p:nvSpPr>
          <p:cNvPr id="5" name="Rectangle 4">
            <a:extLst>
              <a:ext uri="{FF2B5EF4-FFF2-40B4-BE49-F238E27FC236}">
                <a16:creationId xmlns:a16="http://schemas.microsoft.com/office/drawing/2014/main" id="{B6898F8C-E3E1-0397-2977-AD91409D8569}"/>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89B820-6293-9933-0EA2-CE56325F6602}"/>
              </a:ext>
            </a:extLst>
          </p:cNvPr>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TOPIC</a:t>
            </a:r>
            <a:endParaRPr lang="es-MX" sz="23900" b="1" i="1" dirty="0">
              <a:solidFill>
                <a:schemeClr val="bg1"/>
              </a:solidFill>
            </a:endParaRPr>
          </a:p>
        </p:txBody>
      </p:sp>
      <p:sp>
        <p:nvSpPr>
          <p:cNvPr id="10" name="TextBox 9">
            <a:extLst>
              <a:ext uri="{FF2B5EF4-FFF2-40B4-BE49-F238E27FC236}">
                <a16:creationId xmlns:a16="http://schemas.microsoft.com/office/drawing/2014/main" id="{94071EC4-1DAC-00D0-49A9-3E144964DF3E}"/>
              </a:ext>
            </a:extLst>
          </p:cNvPr>
          <p:cNvSpPr txBox="1"/>
          <p:nvPr/>
        </p:nvSpPr>
        <p:spPr>
          <a:xfrm>
            <a:off x="447493" y="1078521"/>
            <a:ext cx="4607923" cy="1938992"/>
          </a:xfrm>
          <a:prstGeom prst="rect">
            <a:avLst/>
          </a:prstGeom>
          <a:noFill/>
        </p:spPr>
        <p:txBody>
          <a:bodyPr wrap="square" rtlCol="0">
            <a:spAutoFit/>
          </a:bodyPr>
          <a:lstStyle/>
          <a:p>
            <a:pPr algn="ctr"/>
            <a:r>
              <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Does anyone remember what a covenant is?</a:t>
            </a:r>
            <a:endParaRPr lang="en-US" sz="213200" b="1" dirty="0">
              <a:solidFill>
                <a:schemeClr val="bg1"/>
              </a:solidFill>
            </a:endParaRPr>
          </a:p>
        </p:txBody>
      </p:sp>
      <p:sp>
        <p:nvSpPr>
          <p:cNvPr id="7" name="TextBox 6">
            <a:extLst>
              <a:ext uri="{FF2B5EF4-FFF2-40B4-BE49-F238E27FC236}">
                <a16:creationId xmlns:a16="http://schemas.microsoft.com/office/drawing/2014/main" id="{44EB8F14-871F-FDA7-F131-7A316BAA7E0E}"/>
              </a:ext>
            </a:extLst>
          </p:cNvPr>
          <p:cNvSpPr txBox="1"/>
          <p:nvPr/>
        </p:nvSpPr>
        <p:spPr>
          <a:xfrm>
            <a:off x="1261266" y="7109983"/>
            <a:ext cx="9764396" cy="369332"/>
          </a:xfrm>
          <a:prstGeom prst="rect">
            <a:avLst/>
          </a:prstGeom>
          <a:noFill/>
        </p:spPr>
        <p:txBody>
          <a:bodyPr wrap="square" rtlCol="0">
            <a:spAutoFit/>
          </a:bodyPr>
          <a:lstStyle/>
          <a:p>
            <a:pPr algn="ctr"/>
            <a:r>
              <a:rPr lang="en-US" u="sng" dirty="0"/>
              <a:t>https://www.youtube.com/watch?v=03jNblopq4k</a:t>
            </a:r>
            <a:endParaRPr lang="en-US" sz="3200" dirty="0"/>
          </a:p>
        </p:txBody>
      </p:sp>
      <p:sp>
        <p:nvSpPr>
          <p:cNvPr id="6" name="TextBox 5">
            <a:extLst>
              <a:ext uri="{FF2B5EF4-FFF2-40B4-BE49-F238E27FC236}">
                <a16:creationId xmlns:a16="http://schemas.microsoft.com/office/drawing/2014/main" id="{C669592C-413F-5E0B-F723-856A024943C3}"/>
              </a:ext>
            </a:extLst>
          </p:cNvPr>
          <p:cNvSpPr txBox="1"/>
          <p:nvPr/>
        </p:nvSpPr>
        <p:spPr>
          <a:xfrm>
            <a:off x="447493" y="3344946"/>
            <a:ext cx="4607923" cy="2123658"/>
          </a:xfrm>
          <a:prstGeom prst="rect">
            <a:avLst/>
          </a:prstGeom>
          <a:noFill/>
        </p:spPr>
        <p:txBody>
          <a:bodyPr wrap="square" rtlCol="0">
            <a:spAutoFit/>
          </a:bodyPr>
          <a:lstStyle/>
          <a:p>
            <a:pPr algn="ctr"/>
            <a:r>
              <a:rPr lang="en-US" sz="4400" b="1" dirty="0">
                <a:solidFill>
                  <a:schemeClr val="bg1"/>
                </a:solidFill>
                <a:effectLst/>
                <a:latin typeface="Calibri" panose="020F0502020204030204" pitchFamily="34" charset="0"/>
                <a:ea typeface="Calibri" panose="020F0502020204030204" pitchFamily="34" charset="0"/>
              </a:rPr>
              <a:t>A covenant is a special agreement or promise.</a:t>
            </a:r>
            <a:endParaRPr lang="en-US" sz="400000" b="1" dirty="0">
              <a:solidFill>
                <a:schemeClr val="bg1"/>
              </a:solidFill>
            </a:endParaRPr>
          </a:p>
        </p:txBody>
      </p:sp>
    </p:spTree>
    <p:extLst>
      <p:ext uri="{BB962C8B-B14F-4D97-AF65-F5344CB8AC3E}">
        <p14:creationId xmlns:p14="http://schemas.microsoft.com/office/powerpoint/2010/main" val="40857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edding ceremony inside a church&#10;&#10;Description automatically generated">
            <a:extLst>
              <a:ext uri="{FF2B5EF4-FFF2-40B4-BE49-F238E27FC236}">
                <a16:creationId xmlns:a16="http://schemas.microsoft.com/office/drawing/2014/main" id="{6213ADB2-BF66-59EB-D612-FD9A1C1C57F9}"/>
              </a:ext>
            </a:extLst>
          </p:cNvPr>
          <p:cNvPicPr>
            <a:picLocks noChangeAspect="1"/>
          </p:cNvPicPr>
          <p:nvPr/>
        </p:nvPicPr>
        <p:blipFill>
          <a:blip r:embed="rId2"/>
          <a:stretch>
            <a:fillRect/>
          </a:stretch>
        </p:blipFill>
        <p:spPr>
          <a:xfrm>
            <a:off x="3526345" y="643466"/>
            <a:ext cx="5139310" cy="55710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447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23210" y="157844"/>
            <a:ext cx="6545580" cy="769441"/>
          </a:xfrm>
          <a:prstGeom prst="rect">
            <a:avLst/>
          </a:prstGeom>
          <a:noFill/>
        </p:spPr>
        <p:txBody>
          <a:bodyPr wrap="square" rtlCol="0">
            <a:spAutoFit/>
          </a:bodyPr>
          <a:lstStyle/>
          <a:p>
            <a:pPr algn="ctr"/>
            <a:r>
              <a:rPr lang="en-US" sz="4400" b="1" dirty="0">
                <a:solidFill>
                  <a:schemeClr val="bg1"/>
                </a:solidFill>
              </a:rPr>
              <a:t>MARRIAGE</a:t>
            </a:r>
            <a:endParaRPr lang="en-US" sz="23900" b="1" i="1" dirty="0">
              <a:solidFill>
                <a:schemeClr val="bg1"/>
              </a:solidFill>
            </a:endParaRPr>
          </a:p>
        </p:txBody>
      </p:sp>
      <p:sp>
        <p:nvSpPr>
          <p:cNvPr id="6" name="TextBox 5"/>
          <p:cNvSpPr txBox="1"/>
          <p:nvPr/>
        </p:nvSpPr>
        <p:spPr>
          <a:xfrm>
            <a:off x="1341263" y="6422166"/>
            <a:ext cx="9764396" cy="369332"/>
          </a:xfrm>
          <a:prstGeom prst="rect">
            <a:avLst/>
          </a:prstGeom>
          <a:noFill/>
        </p:spPr>
        <p:txBody>
          <a:bodyPr wrap="square" rtlCol="0">
            <a:spAutoFit/>
          </a:bodyPr>
          <a:lstStyle/>
          <a:p>
            <a:pPr algn="ct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https://www.youtube.com/watch?v=4wEhi7cM8lM</a:t>
            </a:r>
            <a:endParaRPr lang="en-US" sz="3200" dirty="0"/>
          </a:p>
        </p:txBody>
      </p:sp>
      <p:pic>
        <p:nvPicPr>
          <p:cNvPr id="2" name="Online Media 1" title="Marriage | Catholic Central">
            <a:hlinkClick r:id="" action="ppaction://media"/>
            <a:extLst>
              <a:ext uri="{FF2B5EF4-FFF2-40B4-BE49-F238E27FC236}">
                <a16:creationId xmlns:a16="http://schemas.microsoft.com/office/drawing/2014/main" id="{4A9118A3-51E7-A826-3EA7-181219E4AF4B}"/>
              </a:ext>
            </a:extLst>
          </p:cNvPr>
          <p:cNvPicPr>
            <a:picLocks noRot="1" noChangeAspect="1"/>
          </p:cNvPicPr>
          <p:nvPr>
            <a:videoFile r:link="rId1"/>
          </p:nvPr>
        </p:nvPicPr>
        <p:blipFill>
          <a:blip r:embed="rId4"/>
          <a:stretch>
            <a:fillRect/>
          </a:stretch>
        </p:blipFill>
        <p:spPr>
          <a:xfrm>
            <a:off x="1719743" y="1132995"/>
            <a:ext cx="9093666" cy="5137933"/>
          </a:xfrm>
          <a:prstGeom prst="rect">
            <a:avLst/>
          </a:prstGeom>
        </p:spPr>
      </p:pic>
    </p:spTree>
    <p:extLst>
      <p:ext uri="{BB962C8B-B14F-4D97-AF65-F5344CB8AC3E}">
        <p14:creationId xmlns:p14="http://schemas.microsoft.com/office/powerpoint/2010/main" val="22873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ugging outside&#10;&#10;Description automatically generated">
            <a:extLst>
              <a:ext uri="{FF2B5EF4-FFF2-40B4-BE49-F238E27FC236}">
                <a16:creationId xmlns:a16="http://schemas.microsoft.com/office/drawing/2014/main" id="{C1530271-9CC5-0A8A-8DB8-F298BB6F4D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22047"/>
            <a:ext cx="12192000" cy="5935953"/>
          </a:xfrm>
          <a:prstGeom prst="rect">
            <a:avLst/>
          </a:prstGeom>
        </p:spPr>
      </p:pic>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1429393" y="152607"/>
            <a:ext cx="9333213" cy="769441"/>
          </a:xfrm>
          <a:prstGeom prst="rect">
            <a:avLst/>
          </a:prstGeom>
          <a:noFill/>
        </p:spPr>
        <p:txBody>
          <a:bodyPr wrap="square" rtlCol="0">
            <a:spAutoFit/>
          </a:bodyPr>
          <a:lstStyle/>
          <a:p>
            <a:pPr algn="ctr"/>
            <a:r>
              <a:rPr lang="en-US" sz="4400" b="1" dirty="0">
                <a:solidFill>
                  <a:schemeClr val="bg1"/>
                </a:solidFill>
              </a:rPr>
              <a:t>FAMILY CONVERSATION</a:t>
            </a:r>
            <a:endParaRPr lang="es-MX" sz="4400" b="1" dirty="0">
              <a:solidFill>
                <a:schemeClr val="bg1"/>
              </a:solidFill>
            </a:endParaRPr>
          </a:p>
        </p:txBody>
      </p:sp>
      <p:sp>
        <p:nvSpPr>
          <p:cNvPr id="4" name="TextBox 3"/>
          <p:cNvSpPr txBox="1"/>
          <p:nvPr/>
        </p:nvSpPr>
        <p:spPr>
          <a:xfrm>
            <a:off x="482366" y="1745062"/>
            <a:ext cx="4047689" cy="4959691"/>
          </a:xfrm>
          <a:prstGeom prst="rect">
            <a:avLst/>
          </a:prstGeom>
          <a:noFill/>
        </p:spPr>
        <p:txBody>
          <a:bodyPr wrap="square" rtlCol="0">
            <a:spAutoFit/>
          </a:bodyPr>
          <a:lstStyle/>
          <a:p>
            <a:pPr marL="0" marR="0" algn="ctr">
              <a:lnSpc>
                <a:spcPct val="107000"/>
              </a:lnSpc>
              <a:spcBef>
                <a:spcPts val="0"/>
              </a:spcBef>
              <a:spcAft>
                <a:spcPts val="8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Name a couple or couples you have known who are positive models of the Sacrament of Marriage </a:t>
            </a:r>
          </a:p>
          <a:p>
            <a:pPr marL="0" marR="0" algn="ctr">
              <a:lnSpc>
                <a:spcPct val="107000"/>
              </a:lnSpc>
              <a:spcBef>
                <a:spcPts val="0"/>
              </a:spcBef>
              <a:spcAft>
                <a:spcPts val="8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you and for others. </a:t>
            </a:r>
          </a:p>
          <a:p>
            <a:pPr marL="0" marR="0" algn="ctr">
              <a:lnSpc>
                <a:spcPct val="107000"/>
              </a:lnSpc>
              <a:spcBef>
                <a:spcPts val="0"/>
              </a:spcBef>
              <a:spcAft>
                <a:spcPts val="800"/>
              </a:spcAft>
            </a:pP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List the important qualities that make them wonderful examples.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743200" lvl="5" indent="-457200">
              <a:buFont typeface="+mj-lt"/>
              <a:buAutoNum type="arabicPeriod"/>
            </a:pPr>
            <a:endParaRPr lang="en-US" sz="2000" i="1" dirty="0"/>
          </a:p>
        </p:txBody>
      </p:sp>
    </p:spTree>
    <p:extLst>
      <p:ext uri="{BB962C8B-B14F-4D97-AF65-F5344CB8AC3E}">
        <p14:creationId xmlns:p14="http://schemas.microsoft.com/office/powerpoint/2010/main" val="16127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C0C2B-DF7D-6F40-C3AF-86210DECE387}"/>
            </a:ext>
          </a:extLst>
        </p:cNvPr>
        <p:cNvGrpSpPr/>
        <p:nvPr/>
      </p:nvGrpSpPr>
      <p:grpSpPr>
        <a:xfrm>
          <a:off x="0" y="0"/>
          <a:ext cx="0" cy="0"/>
          <a:chOff x="0" y="0"/>
          <a:chExt cx="0" cy="0"/>
        </a:xfrm>
      </p:grpSpPr>
      <p:pic>
        <p:nvPicPr>
          <p:cNvPr id="6" name="Picture 5" descr="A painting of a person with angels and a cross&#10;&#10;Description automatically generated">
            <a:extLst>
              <a:ext uri="{FF2B5EF4-FFF2-40B4-BE49-F238E27FC236}">
                <a16:creationId xmlns:a16="http://schemas.microsoft.com/office/drawing/2014/main" id="{D9DBF0AD-A1E4-CD96-72F8-B4E63167843C}"/>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43123" y="1078523"/>
            <a:ext cx="5486399" cy="5779477"/>
          </a:xfrm>
          <a:prstGeom prst="rect">
            <a:avLst/>
          </a:prstGeom>
        </p:spPr>
      </p:pic>
      <p:sp>
        <p:nvSpPr>
          <p:cNvPr id="2" name="Rectangle 1">
            <a:extLst>
              <a:ext uri="{FF2B5EF4-FFF2-40B4-BE49-F238E27FC236}">
                <a16:creationId xmlns:a16="http://schemas.microsoft.com/office/drawing/2014/main" id="{11E2F38B-BE18-DD59-FBFD-1413B0482C9D}"/>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9A7847B1-0F7C-B41F-19E9-2DC92B445706}"/>
              </a:ext>
            </a:extLst>
          </p:cNvPr>
          <p:cNvSpPr txBox="1"/>
          <p:nvPr/>
        </p:nvSpPr>
        <p:spPr>
          <a:xfrm>
            <a:off x="3084946" y="185319"/>
            <a:ext cx="6022108" cy="707886"/>
          </a:xfrm>
          <a:prstGeom prst="rect">
            <a:avLst/>
          </a:prstGeom>
          <a:noFill/>
        </p:spPr>
        <p:txBody>
          <a:bodyPr wrap="square" rtlCol="0">
            <a:spAutoFit/>
          </a:bodyPr>
          <a:lstStyle/>
          <a:p>
            <a:r>
              <a:rPr lang="en-US" sz="4000" b="1" dirty="0">
                <a:solidFill>
                  <a:schemeClr val="bg1"/>
                </a:solidFill>
              </a:rPr>
              <a:t>FAMILY AT-HOME MISSION</a:t>
            </a:r>
          </a:p>
        </p:txBody>
      </p:sp>
      <p:sp>
        <p:nvSpPr>
          <p:cNvPr id="4" name="TextBox 3">
            <a:extLst>
              <a:ext uri="{FF2B5EF4-FFF2-40B4-BE49-F238E27FC236}">
                <a16:creationId xmlns:a16="http://schemas.microsoft.com/office/drawing/2014/main" id="{CFD1F911-F3CB-C52E-37AC-128803D2E22A}"/>
              </a:ext>
            </a:extLst>
          </p:cNvPr>
          <p:cNvSpPr txBox="1"/>
          <p:nvPr/>
        </p:nvSpPr>
        <p:spPr>
          <a:xfrm>
            <a:off x="5343277" y="1078524"/>
            <a:ext cx="6848722" cy="5781519"/>
          </a:xfrm>
          <a:prstGeom prst="rect">
            <a:avLst/>
          </a:prstGeom>
          <a:gradFill>
            <a:gsLst>
              <a:gs pos="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1700" dirty="0">
                <a:effectLst/>
                <a:latin typeface="Calibri" panose="020F0502020204030204" pitchFamily="34" charset="0"/>
                <a:ea typeface="Calibri" panose="020F0502020204030204" pitchFamily="34" charset="0"/>
                <a:cs typeface="Calibri" panose="020F0502020204030204" pitchFamily="34" charset="0"/>
              </a:rPr>
              <a:t>Watch the videos about the Sacrament of Marriage. </a:t>
            </a:r>
          </a:p>
          <a:p>
            <a:pPr marL="342900" marR="0" lvl="0" indent="-342900">
              <a:lnSpc>
                <a:spcPct val="107000"/>
              </a:lnSpc>
              <a:spcBef>
                <a:spcPts val="0"/>
              </a:spcBef>
              <a:spcAft>
                <a:spcPts val="0"/>
              </a:spcAft>
              <a:buFont typeface="+mj-lt"/>
              <a:buAutoNum type="arabicPeriod"/>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700" dirty="0">
                <a:effectLst/>
                <a:latin typeface="Calibri" panose="020F0502020204030204" pitchFamily="34" charset="0"/>
                <a:ea typeface="Calibri" panose="020F0502020204030204" pitchFamily="34" charset="0"/>
                <a:cs typeface="Calibri" panose="020F0502020204030204" pitchFamily="34" charset="0"/>
              </a:rPr>
              <a:t>Find a sacramental, favorite keepsake or photo from your wedding or of a couple who are a witness to the holiness of marriage and bring them to the Week 3 gathering. </a:t>
            </a:r>
          </a:p>
          <a:p>
            <a:pPr marL="342900" marR="0" lvl="0" indent="-342900">
              <a:lnSpc>
                <a:spcPct val="107000"/>
              </a:lnSpc>
              <a:spcBef>
                <a:spcPts val="0"/>
              </a:spcBef>
              <a:spcAft>
                <a:spcPts val="0"/>
              </a:spcAft>
              <a:buFont typeface="+mj-lt"/>
              <a:buAutoNum type="arabicPeriod"/>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700" dirty="0">
                <a:effectLst/>
                <a:latin typeface="Calibri" panose="020F0502020204030204" pitchFamily="34" charset="0"/>
                <a:ea typeface="Calibri" panose="020F0502020204030204" pitchFamily="34" charset="0"/>
                <a:cs typeface="Calibri" panose="020F0502020204030204" pitchFamily="34" charset="0"/>
              </a:rPr>
              <a:t>Review the resources on celebrating the Easter Season and              watch the video on Easter together. </a:t>
            </a:r>
          </a:p>
          <a:p>
            <a:pPr marL="342900" marR="0" lvl="0" indent="-342900">
              <a:lnSpc>
                <a:spcPct val="107000"/>
              </a:lnSpc>
              <a:spcBef>
                <a:spcPts val="0"/>
              </a:spcBef>
              <a:spcAft>
                <a:spcPts val="0"/>
              </a:spcAft>
              <a:buFont typeface="+mj-lt"/>
              <a:buAutoNum type="arabicPeriod"/>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700" dirty="0">
                <a:effectLst/>
                <a:latin typeface="Calibri" panose="020F0502020204030204" pitchFamily="34" charset="0"/>
                <a:ea typeface="Calibri" panose="020F0502020204030204" pitchFamily="34" charset="0"/>
                <a:cs typeface="Calibri" panose="020F0502020204030204" pitchFamily="34" charset="0"/>
              </a:rPr>
              <a:t>Make a plan for how your family will (continue to) celebrate                  the Easter Season. </a:t>
            </a:r>
          </a:p>
          <a:p>
            <a:pPr marL="342900" marR="0" lvl="0" indent="-342900">
              <a:lnSpc>
                <a:spcPct val="107000"/>
              </a:lnSpc>
              <a:spcBef>
                <a:spcPts val="0"/>
              </a:spcBef>
              <a:spcAft>
                <a:spcPts val="0"/>
              </a:spcAft>
              <a:buFont typeface="+mj-lt"/>
              <a:buAutoNum type="arabicPeriod"/>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700" dirty="0">
                <a:effectLst/>
                <a:latin typeface="Calibri" panose="020F0502020204030204" pitchFamily="34" charset="0"/>
                <a:ea typeface="Calibri" panose="020F0502020204030204" pitchFamily="34" charset="0"/>
                <a:cs typeface="Calibri" panose="020F0502020204030204" pitchFamily="34" charset="0"/>
              </a:rPr>
              <a:t>Be prepared to share about your Celebrating the Easter Season Plan    the next gathering. </a:t>
            </a:r>
          </a:p>
          <a:p>
            <a:pPr marL="342900" marR="0" lvl="0" indent="-342900">
              <a:lnSpc>
                <a:spcPct val="107000"/>
              </a:lnSpc>
              <a:spcBef>
                <a:spcPts val="0"/>
              </a:spcBef>
              <a:spcAft>
                <a:spcPts val="0"/>
              </a:spcAft>
              <a:buFont typeface="+mj-lt"/>
              <a:buAutoNum type="arabicPeriod"/>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700" dirty="0">
                <a:effectLst/>
                <a:latin typeface="Calibri" panose="020F0502020204030204" pitchFamily="34" charset="0"/>
                <a:ea typeface="Calibri" panose="020F0502020204030204" pitchFamily="34" charset="0"/>
                <a:cs typeface="Calibri" panose="020F0502020204030204" pitchFamily="34" charset="0"/>
              </a:rPr>
              <a:t>Gather around your home altar and pray together a decade of the Rosary, meditating on the First Glorious Mystery, the Resurrection of Our Lord, or the Chaplet of Divine Mercy, praising God for the gift of  His Son’s Resurrection!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700" dirty="0">
                <a:effectLst/>
                <a:latin typeface="Calibri" panose="020F0502020204030204" pitchFamily="34" charset="0"/>
                <a:ea typeface="Calibri" panose="020F0502020204030204" pitchFamily="34" charset="0"/>
              </a:rPr>
              <a:t>Families complete the Families Forming Disciples Family Survey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51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ight shining on a book&#10;&#10;Description automatically generated">
            <a:extLst>
              <a:ext uri="{FF2B5EF4-FFF2-40B4-BE49-F238E27FC236}">
                <a16:creationId xmlns:a16="http://schemas.microsoft.com/office/drawing/2014/main" id="{9B50EEFC-EC58-5D8C-3CAF-89D22994F43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787236" y="123763"/>
            <a:ext cx="8617527" cy="830997"/>
          </a:xfrm>
          <a:prstGeom prst="rect">
            <a:avLst/>
          </a:prstGeom>
          <a:noFill/>
        </p:spPr>
        <p:txBody>
          <a:bodyPr wrap="square" rtlCol="0">
            <a:spAutoFit/>
          </a:bodyPr>
          <a:lstStyle/>
          <a:p>
            <a:pPr algn="ctr"/>
            <a:r>
              <a:rPr lang="en-US" sz="4800" b="1" dirty="0">
                <a:solidFill>
                  <a:schemeClr val="bg1"/>
                </a:solidFill>
              </a:rPr>
              <a:t>STATIONS OF LIGHT</a:t>
            </a:r>
          </a:p>
        </p:txBody>
      </p:sp>
      <p:sp>
        <p:nvSpPr>
          <p:cNvPr id="4" name="TextBox 3"/>
          <p:cNvSpPr txBox="1"/>
          <p:nvPr/>
        </p:nvSpPr>
        <p:spPr>
          <a:xfrm>
            <a:off x="188751" y="1287447"/>
            <a:ext cx="11814495" cy="5441041"/>
          </a:xfrm>
          <a:prstGeom prst="rect">
            <a:avLst/>
          </a:prstGeom>
          <a:noFill/>
        </p:spPr>
        <p:txBody>
          <a:bodyPr wrap="square" rtlCol="0">
            <a:spAutoFit/>
          </a:bodyPr>
          <a:lstStyle/>
          <a:p>
            <a:pPr marL="342900" marR="0" lvl="0" indent="-342900" algn="ctr">
              <a:lnSpc>
                <a:spcPct val="107000"/>
              </a:lnSpc>
              <a:spcBef>
                <a:spcPts val="0"/>
              </a:spcBef>
              <a:spcAft>
                <a:spcPts val="0"/>
              </a:spcAft>
              <a:buFont typeface="+mj-lt"/>
              <a:buAutoNum type="arabicPeriod"/>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Light candle </a:t>
            </a:r>
          </a:p>
          <a:p>
            <a:pPr marL="342900" marR="0" lvl="0" indent="-342900" algn="ctr">
              <a:lnSpc>
                <a:spcPct val="107000"/>
              </a:lnSpc>
              <a:spcBef>
                <a:spcPts val="0"/>
              </a:spcBef>
              <a:spcAft>
                <a:spcPts val="0"/>
              </a:spcAft>
              <a:buFont typeface="+mj-lt"/>
              <a:buAutoNum type="arabicPeriod"/>
            </a:pP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mj-lt"/>
              <a:buAutoNum type="arabicPeriod"/>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Pray the Sign of the Cross </a:t>
            </a:r>
          </a:p>
          <a:p>
            <a:pPr marL="342900" marR="0" lvl="0" indent="-342900" algn="ctr">
              <a:lnSpc>
                <a:spcPct val="107000"/>
              </a:lnSpc>
              <a:spcBef>
                <a:spcPts val="0"/>
              </a:spcBef>
              <a:spcAft>
                <a:spcPts val="0"/>
              </a:spcAft>
              <a:buFont typeface="+mj-lt"/>
              <a:buAutoNum type="arabicPeriod"/>
            </a:pP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mj-lt"/>
              <a:buAutoNum type="arabicPeriod"/>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Watch: Stations of Light video </a:t>
            </a:r>
          </a:p>
          <a:p>
            <a:pPr>
              <a:lnSpc>
                <a:spcPct val="107000"/>
              </a:lnSpc>
            </a:pPr>
            <a:r>
              <a:rPr lang="en-US" sz="32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a:t>
            </a:r>
            <a:r>
              <a:rPr lang="en-US" sz="32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ttps://catholic-link.org/quotes/stations-of-the-resurrection-via-lucis/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4. Close with a Glory Be…</a:t>
            </a:r>
          </a:p>
          <a:p>
            <a:pPr marR="0" lvl="0">
              <a:lnSpc>
                <a:spcPct val="107000"/>
              </a:lnSpc>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26779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188" y="1310329"/>
            <a:ext cx="6537082"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a:t>
            </a:r>
          </a:p>
          <a:p>
            <a:r>
              <a:rPr lang="en-US" sz="2600" dirty="0"/>
              <a:t>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cap="all" baseline="30000" dirty="0">
                <a:solidFill>
                  <a:schemeClr val="bg1"/>
                </a:solidFill>
              </a:rPr>
              <a:t>Opening Prayer</a:t>
            </a:r>
            <a:endParaRPr lang="en-US" sz="6600" cap="all" baseline="30000" dirty="0">
              <a:solidFill>
                <a:schemeClr val="bg1"/>
              </a:solidFill>
            </a:endParaRPr>
          </a:p>
        </p:txBody>
      </p:sp>
      <p:pic>
        <p:nvPicPr>
          <p:cNvPr id="4" name="Picture 3" descr="A black and white image of a person with arms outstretched&#10;&#10;Description automatically generated">
            <a:extLst>
              <a:ext uri="{FF2B5EF4-FFF2-40B4-BE49-F238E27FC236}">
                <a16:creationId xmlns:a16="http://schemas.microsoft.com/office/drawing/2014/main" id="{EC3F108A-406E-22CC-07F0-F13F5CEB008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924946" y="2365941"/>
            <a:ext cx="5021866" cy="4492059"/>
          </a:xfrm>
          <a:prstGeom prst="rect">
            <a:avLst/>
          </a:prstGeom>
        </p:spPr>
      </p:pic>
      <p:sp>
        <p:nvSpPr>
          <p:cNvPr id="7" name="TextBox 6">
            <a:extLst>
              <a:ext uri="{FF2B5EF4-FFF2-40B4-BE49-F238E27FC236}">
                <a16:creationId xmlns:a16="http://schemas.microsoft.com/office/drawing/2014/main" id="{3647ECCC-63FC-49C2-33AA-2C1AFC8944A0}"/>
              </a:ext>
            </a:extLst>
          </p:cNvPr>
          <p:cNvSpPr txBox="1"/>
          <p:nvPr/>
        </p:nvSpPr>
        <p:spPr>
          <a:xfrm>
            <a:off x="6924946" y="6965299"/>
            <a:ext cx="5021866" cy="230832"/>
          </a:xfrm>
          <a:prstGeom prst="rect">
            <a:avLst/>
          </a:prstGeom>
          <a:noFill/>
        </p:spPr>
        <p:txBody>
          <a:bodyPr wrap="square" rtlCol="0">
            <a:spAutoFit/>
          </a:bodyPr>
          <a:lstStyle/>
          <a:p>
            <a:r>
              <a:rPr lang="en-US" sz="900">
                <a:hlinkClick r:id="rId3" tooltip="https://freepngimg.com/png/76688-christian-christ-wall-sticker-cross-christianity-decal"/>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119101" y="-1"/>
            <a:ext cx="9953798" cy="124691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SHOE EXCHANGE</a:t>
            </a:r>
            <a:endParaRPr lang="en-US" sz="16600" b="1" cap="all" baseline="30000" dirty="0">
              <a:solidFill>
                <a:schemeClr val="bg1"/>
              </a:solidFill>
              <a:latin typeface="Franklin Gothic Demi Cond" panose="020B0706030402020204" pitchFamily="34" charset="0"/>
            </a:endParaRPr>
          </a:p>
        </p:txBody>
      </p:sp>
      <p:sp>
        <p:nvSpPr>
          <p:cNvPr id="6" name="TextBox 5"/>
          <p:cNvSpPr txBox="1"/>
          <p:nvPr/>
        </p:nvSpPr>
        <p:spPr>
          <a:xfrm>
            <a:off x="379893" y="1246917"/>
            <a:ext cx="6675247" cy="5447004"/>
          </a:xfrm>
          <a:prstGeom prst="rect">
            <a:avLst/>
          </a:prstGeom>
          <a:noFill/>
        </p:spPr>
        <p:txBody>
          <a:bodyPr wrap="square" rtlCol="0">
            <a:spAutoFit/>
          </a:bodyPr>
          <a:lstStyle/>
          <a:p>
            <a:pPr marL="0" marR="0" algn="ctr">
              <a:lnSpc>
                <a:spcPct val="107000"/>
              </a:lnSpc>
              <a:spcBef>
                <a:spcPts val="0"/>
              </a:spcBef>
              <a:spcAft>
                <a:spcPts val="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How to Play: </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Everybody leaves one of his/her shoes by the door.</a:t>
            </a:r>
          </a:p>
          <a:p>
            <a:pPr marL="342900" marR="0" lvl="0" indent="-342900">
              <a:lnSpc>
                <a:spcPct val="107000"/>
              </a:lnSpc>
              <a:spcBef>
                <a:spcPts val="0"/>
              </a:spcBef>
              <a:spcAft>
                <a:spcPts val="0"/>
              </a:spcAft>
              <a:buFont typeface="+mj-lt"/>
              <a:buAutoNum type="arabicPeriod"/>
            </a:pP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Everyone gathers, makes a circle and redistribute the shoes, so each person has one that doesn’t belong to him/her. </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Set a 5-minute timer and everybody finds the shoe’s owner.</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They then have a 2-minute discussion explaining who their </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favorite saint is and why. </a:t>
            </a:r>
          </a:p>
          <a:p>
            <a:pPr marL="342900" marR="0" lvl="0" indent="-342900">
              <a:lnSpc>
                <a:spcPct val="107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dirty="0">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Adapted from https://scienceofpeople.com</a:t>
            </a:r>
            <a:endParaRPr lang="en-US" sz="1600" dirty="0">
              <a:highlight>
                <a:srgbClr val="FFFFFF"/>
              </a:highlight>
            </a:endParaRPr>
          </a:p>
        </p:txBody>
      </p:sp>
      <p:pic>
        <p:nvPicPr>
          <p:cNvPr id="3" name="Picture 2" descr="A pile of shoes on a black background&#10;&#10;Description automatically generated">
            <a:extLst>
              <a:ext uri="{FF2B5EF4-FFF2-40B4-BE49-F238E27FC236}">
                <a16:creationId xmlns:a16="http://schemas.microsoft.com/office/drawing/2014/main" id="{A90778F5-A49E-04C8-EADC-906CC2CD3B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8833" y="3000001"/>
            <a:ext cx="5786999" cy="3857999"/>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0319" y="185318"/>
            <a:ext cx="10490765" cy="707886"/>
          </a:xfrm>
          <a:prstGeom prst="rect">
            <a:avLst/>
          </a:prstGeom>
          <a:noFill/>
        </p:spPr>
        <p:txBody>
          <a:bodyPr wrap="square" rtlCol="0">
            <a:spAutoFit/>
          </a:bodyPr>
          <a:lstStyle/>
          <a:p>
            <a:pPr algn="ctr"/>
            <a:r>
              <a:rPr lang="en-US" sz="4000" b="1" dirty="0">
                <a:solidFill>
                  <a:schemeClr val="bg1"/>
                </a:solidFill>
              </a:rPr>
              <a:t>REVIEW</a:t>
            </a:r>
            <a:endParaRPr lang="es-MX" sz="41300" b="1" i="1" dirty="0">
              <a:solidFill>
                <a:schemeClr val="bg1"/>
              </a:solidFill>
            </a:endParaRPr>
          </a:p>
        </p:txBody>
      </p:sp>
      <p:sp>
        <p:nvSpPr>
          <p:cNvPr id="6" name="TextBox 5"/>
          <p:cNvSpPr txBox="1"/>
          <p:nvPr/>
        </p:nvSpPr>
        <p:spPr>
          <a:xfrm>
            <a:off x="374073" y="1363287"/>
            <a:ext cx="11405062" cy="2486578"/>
          </a:xfrm>
          <a:prstGeom prst="rect">
            <a:avLst/>
          </a:prstGeom>
          <a:noFill/>
        </p:spPr>
        <p:txBody>
          <a:bodyPr wrap="square" rtlCol="0">
            <a:spAutoFit/>
          </a:bodyPr>
          <a:lstStyle/>
          <a:p>
            <a:pPr marL="0" marR="0" algn="ctr">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Calibri" panose="020F0502020204030204" pitchFamily="34" charset="0"/>
              </a:rPr>
              <a:t>Last month we said there are two Sacraments at the Service of Communion and Mission. In the Scriptures, we learned that Jesus called the Twelve to be His Apostles. These men were set aside to carry on Jesus’ ministry with His authority to serve in a unique way. </a:t>
            </a:r>
          </a:p>
          <a:p>
            <a:pPr marL="0" marR="0" algn="ctr">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Calibri" panose="020F0502020204030204" pitchFamily="34" charset="0"/>
              </a:rPr>
              <a:t>Because Jesus wants to be closer to us, to heal us and to keep His promise to always be with us,                                                 God has continued to call some baptized men to the ministerial priesthood. </a:t>
            </a:r>
          </a:p>
          <a:p>
            <a:pPr marL="0" marR="0" algn="ctr">
              <a:lnSpc>
                <a:spcPct val="107000"/>
              </a:lnSpc>
              <a:spcBef>
                <a:spcPts val="0"/>
              </a:spcBef>
              <a:spcAft>
                <a:spcPts val="800"/>
              </a:spcAft>
            </a:pP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These men, through priestly ordination, receive what sacrament?</a:t>
            </a:r>
            <a:endPar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group of symbols on a black background&#10;&#10;Description automatically generated">
            <a:extLst>
              <a:ext uri="{FF2B5EF4-FFF2-40B4-BE49-F238E27FC236}">
                <a16:creationId xmlns:a16="http://schemas.microsoft.com/office/drawing/2014/main" id="{338E273F-D080-7C84-E726-281CA3FD7A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1987" y="4287915"/>
            <a:ext cx="2344941" cy="2384767"/>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in white robes&#10;&#10;Description automatically generated">
            <a:extLst>
              <a:ext uri="{FF2B5EF4-FFF2-40B4-BE49-F238E27FC236}">
                <a16:creationId xmlns:a16="http://schemas.microsoft.com/office/drawing/2014/main" id="{111763B5-F6C8-FA6E-998C-9242593CE96C}"/>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299051"/>
            <a:ext cx="12192000" cy="6558949"/>
          </a:xfrm>
          <a:prstGeom prst="rect">
            <a:avLst/>
          </a:prstGeom>
        </p:spPr>
      </p:pic>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REVIEW</a:t>
            </a:r>
            <a:endParaRPr lang="es-MX" sz="23900" b="1" i="1" dirty="0">
              <a:solidFill>
                <a:schemeClr val="bg1"/>
              </a:solidFill>
            </a:endParaRPr>
          </a:p>
        </p:txBody>
      </p:sp>
      <p:sp>
        <p:nvSpPr>
          <p:cNvPr id="10" name="TextBox 9"/>
          <p:cNvSpPr txBox="1"/>
          <p:nvPr/>
        </p:nvSpPr>
        <p:spPr>
          <a:xfrm>
            <a:off x="1351854" y="2389079"/>
            <a:ext cx="9488290" cy="2123658"/>
          </a:xfrm>
          <a:prstGeom prst="rect">
            <a:avLst/>
          </a:prstGeom>
          <a:noFill/>
        </p:spPr>
        <p:txBody>
          <a:bodyPr wrap="square" rtlCol="0">
            <a:spAutoFit/>
          </a:bodyPr>
          <a:lstStyle/>
          <a:p>
            <a:pPr algn="ctr"/>
            <a:r>
              <a:rPr lang="en-US" sz="6600" b="1" dirty="0">
                <a:effectLst/>
                <a:latin typeface="Calibri" panose="020F0502020204030204" pitchFamily="34" charset="0"/>
                <a:ea typeface="Calibri" panose="020F0502020204030204" pitchFamily="34" charset="0"/>
                <a:cs typeface="Times New Roman" panose="02020603050405020304" pitchFamily="18" charset="0"/>
              </a:rPr>
              <a:t>The Sacrament of </a:t>
            </a:r>
          </a:p>
          <a:p>
            <a:pPr algn="ctr"/>
            <a:r>
              <a:rPr lang="en-US" sz="6600" b="1" dirty="0">
                <a:effectLst/>
                <a:latin typeface="Calibri" panose="020F0502020204030204" pitchFamily="34" charset="0"/>
                <a:ea typeface="Calibri" panose="020F0502020204030204" pitchFamily="34" charset="0"/>
                <a:cs typeface="Times New Roman" panose="02020603050405020304" pitchFamily="18" charset="0"/>
              </a:rPr>
              <a:t>Holy Orders</a:t>
            </a:r>
            <a:endParaRPr lang="en-US" sz="6600" b="1" dirty="0">
              <a:solidFill>
                <a:srgbClr val="7030A0"/>
              </a:solidFill>
            </a:endParaRPr>
          </a:p>
        </p:txBody>
      </p:sp>
    </p:spTree>
    <p:extLst>
      <p:ext uri="{BB962C8B-B14F-4D97-AF65-F5344CB8AC3E}">
        <p14:creationId xmlns:p14="http://schemas.microsoft.com/office/powerpoint/2010/main" val="76408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on a hill with a view of the sun&#10;&#10;Description automatically generated">
            <a:extLst>
              <a:ext uri="{FF2B5EF4-FFF2-40B4-BE49-F238E27FC236}">
                <a16:creationId xmlns:a16="http://schemas.microsoft.com/office/drawing/2014/main" id="{83B3D622-6401-612B-B61D-0F6EE0892FCD}"/>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807708"/>
            <a:ext cx="12192000" cy="6050292"/>
          </a:xfrm>
          <a:prstGeom prst="rect">
            <a:avLst/>
          </a:prstGeom>
        </p:spPr>
      </p:pic>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TOPIC</a:t>
            </a:r>
            <a:endParaRPr lang="es-MX" sz="23900" b="1" i="1" dirty="0">
              <a:solidFill>
                <a:schemeClr val="bg1"/>
              </a:solidFill>
            </a:endParaRPr>
          </a:p>
        </p:txBody>
      </p:sp>
      <p:sp>
        <p:nvSpPr>
          <p:cNvPr id="10" name="TextBox 9"/>
          <p:cNvSpPr txBox="1"/>
          <p:nvPr/>
        </p:nvSpPr>
        <p:spPr>
          <a:xfrm>
            <a:off x="1284447" y="1078521"/>
            <a:ext cx="9990356" cy="1446550"/>
          </a:xfrm>
          <a:prstGeom prst="rect">
            <a:avLst/>
          </a:prstGeom>
          <a:noFill/>
        </p:spPr>
        <p:txBody>
          <a:bodyPr wrap="square" rtlCol="0">
            <a:spAutoFit/>
          </a:bodyPr>
          <a:lstStyle/>
          <a:p>
            <a:pPr algn="ctr"/>
            <a:r>
              <a:rPr lang="en-US" sz="4400" b="1" dirty="0">
                <a:solidFill>
                  <a:srgbClr val="FF0000"/>
                </a:solidFill>
                <a:effectLst/>
                <a:latin typeface="Calibri" panose="020F0502020204030204" pitchFamily="34" charset="0"/>
                <a:ea typeface="Calibri" panose="020F0502020204030204" pitchFamily="34" charset="0"/>
              </a:rPr>
              <a:t>The Sacrament of Marriage is also              a vocation, or a calling from God.</a:t>
            </a:r>
            <a:endParaRPr lang="en-US" sz="102800" b="1" dirty="0">
              <a:solidFill>
                <a:srgbClr val="FF0000"/>
              </a:solidFill>
            </a:endParaRPr>
          </a:p>
        </p:txBody>
      </p:sp>
    </p:spTree>
    <p:extLst>
      <p:ext uri="{BB962C8B-B14F-4D97-AF65-F5344CB8AC3E}">
        <p14:creationId xmlns:p14="http://schemas.microsoft.com/office/powerpoint/2010/main" val="164165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5463D-AB50-118A-1C62-C6C9D3D6DAC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FBD6B81-91B1-FBE5-BDBE-66188863CA64}"/>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04A2BF4-473B-048E-1DB8-B5116F70AD45}"/>
              </a:ext>
            </a:extLst>
          </p:cNvPr>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VIDEO</a:t>
            </a:r>
            <a:endParaRPr lang="es-MX" sz="23900" b="1" i="1" dirty="0">
              <a:solidFill>
                <a:schemeClr val="bg1"/>
              </a:solidFill>
            </a:endParaRPr>
          </a:p>
        </p:txBody>
      </p:sp>
      <p:sp>
        <p:nvSpPr>
          <p:cNvPr id="10" name="TextBox 9">
            <a:extLst>
              <a:ext uri="{FF2B5EF4-FFF2-40B4-BE49-F238E27FC236}">
                <a16:creationId xmlns:a16="http://schemas.microsoft.com/office/drawing/2014/main" id="{BFC61728-2839-A8D6-2095-D7DA19A26913}"/>
              </a:ext>
            </a:extLst>
          </p:cNvPr>
          <p:cNvSpPr txBox="1"/>
          <p:nvPr/>
        </p:nvSpPr>
        <p:spPr>
          <a:xfrm>
            <a:off x="2971566" y="1143900"/>
            <a:ext cx="6248866" cy="461665"/>
          </a:xfrm>
          <a:prstGeom prst="rect">
            <a:avLst/>
          </a:prstGeom>
          <a:noFill/>
        </p:spPr>
        <p:txBody>
          <a:bodyPr wrap="square" rtlCol="0">
            <a:spAutoFit/>
          </a:bodyPr>
          <a:lstStyle/>
          <a:p>
            <a:pPr algn="ctr"/>
            <a:r>
              <a:rPr lang="en-US" sz="2400" dirty="0">
                <a:effectLst/>
                <a:latin typeface="Calibri" panose="020F0502020204030204" pitchFamily="34" charset="0"/>
                <a:ea typeface="Calibri" panose="020F0502020204030204" pitchFamily="34" charset="0"/>
              </a:rPr>
              <a:t>Catholic Kids Media - What is Marriage?</a:t>
            </a:r>
            <a:endParaRPr lang="en-US" sz="4400" b="1" dirty="0">
              <a:solidFill>
                <a:srgbClr val="7030A0"/>
              </a:solidFill>
            </a:endParaRPr>
          </a:p>
        </p:txBody>
      </p:sp>
      <p:pic>
        <p:nvPicPr>
          <p:cNvPr id="2" name="Online Media 1" title="Catholic Kids Media - What is Marriage? - 27th Sunday in Ordinary Time cycle B">
            <a:hlinkClick r:id="" action="ppaction://media"/>
            <a:extLst>
              <a:ext uri="{FF2B5EF4-FFF2-40B4-BE49-F238E27FC236}">
                <a16:creationId xmlns:a16="http://schemas.microsoft.com/office/drawing/2014/main" id="{90345017-85B0-20C6-81FE-B37FA7D29134}"/>
              </a:ext>
            </a:extLst>
          </p:cNvPr>
          <p:cNvPicPr>
            <a:picLocks noRot="1" noChangeAspect="1"/>
          </p:cNvPicPr>
          <p:nvPr>
            <a:videoFile r:link="rId1"/>
          </p:nvPr>
        </p:nvPicPr>
        <p:blipFill>
          <a:blip r:embed="rId3"/>
          <a:stretch>
            <a:fillRect/>
          </a:stretch>
        </p:blipFill>
        <p:spPr>
          <a:xfrm>
            <a:off x="1895567" y="1605565"/>
            <a:ext cx="8400864" cy="4746499"/>
          </a:xfrm>
          <a:prstGeom prst="rect">
            <a:avLst/>
          </a:prstGeom>
        </p:spPr>
      </p:pic>
      <p:sp>
        <p:nvSpPr>
          <p:cNvPr id="7" name="TextBox 6">
            <a:extLst>
              <a:ext uri="{FF2B5EF4-FFF2-40B4-BE49-F238E27FC236}">
                <a16:creationId xmlns:a16="http://schemas.microsoft.com/office/drawing/2014/main" id="{7D61C267-5372-8F8E-B9BA-02B089B1E3FC}"/>
              </a:ext>
            </a:extLst>
          </p:cNvPr>
          <p:cNvSpPr txBox="1"/>
          <p:nvPr/>
        </p:nvSpPr>
        <p:spPr>
          <a:xfrm>
            <a:off x="3283356" y="6417442"/>
            <a:ext cx="6248866" cy="369332"/>
          </a:xfrm>
          <a:prstGeom prst="rect">
            <a:avLst/>
          </a:prstGeom>
          <a:noFill/>
        </p:spPr>
        <p:txBody>
          <a:bodyPr wrap="square" rtlCol="0">
            <a:spAutoFit/>
          </a:bodyPr>
          <a:lstStyle/>
          <a:p>
            <a:pPr algn="ctr"/>
            <a:r>
              <a:rPr lang="en-US"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https://www.youtube.com/watch?v=1Ub9XfxgLQA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90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D950C-D75B-3812-41BD-794880F9CDCA}"/>
            </a:ext>
          </a:extLst>
        </p:cNvPr>
        <p:cNvGrpSpPr/>
        <p:nvPr/>
      </p:nvGrpSpPr>
      <p:grpSpPr>
        <a:xfrm>
          <a:off x="0" y="0"/>
          <a:ext cx="0" cy="0"/>
          <a:chOff x="0" y="0"/>
          <a:chExt cx="0" cy="0"/>
        </a:xfrm>
      </p:grpSpPr>
      <p:pic>
        <p:nvPicPr>
          <p:cNvPr id="11" name="Picture 10" descr="A sculpture of a person and two children&#10;&#10;Description automatically generated">
            <a:extLst>
              <a:ext uri="{FF2B5EF4-FFF2-40B4-BE49-F238E27FC236}">
                <a16:creationId xmlns:a16="http://schemas.microsoft.com/office/drawing/2014/main" id="{CB86B2E7-23A4-D154-4C3E-4494B3E4ED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22945"/>
            <a:ext cx="12192000" cy="5935055"/>
          </a:xfrm>
          <a:prstGeom prst="rect">
            <a:avLst/>
          </a:prstGeom>
        </p:spPr>
      </p:pic>
      <p:sp>
        <p:nvSpPr>
          <p:cNvPr id="5" name="Rectangle 4">
            <a:extLst>
              <a:ext uri="{FF2B5EF4-FFF2-40B4-BE49-F238E27FC236}">
                <a16:creationId xmlns:a16="http://schemas.microsoft.com/office/drawing/2014/main" id="{30F1C189-27B3-7F13-329A-06EE2A74EFBF}"/>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612630-9E62-F7CA-6B07-FE789237190A}"/>
              </a:ext>
            </a:extLst>
          </p:cNvPr>
          <p:cNvSpPr txBox="1"/>
          <p:nvPr/>
        </p:nvSpPr>
        <p:spPr>
          <a:xfrm>
            <a:off x="-1325336" y="176641"/>
            <a:ext cx="14842671" cy="830997"/>
          </a:xfrm>
          <a:prstGeom prst="rect">
            <a:avLst/>
          </a:prstGeom>
          <a:noFill/>
        </p:spPr>
        <p:txBody>
          <a:bodyPr wrap="square" rtlCol="0">
            <a:spAutoFit/>
          </a:bodyPr>
          <a:lstStyle/>
          <a:p>
            <a:pPr algn="ctr"/>
            <a:r>
              <a:rPr lang="en-US" sz="4800" b="1" dirty="0">
                <a:solidFill>
                  <a:schemeClr val="bg1"/>
                </a:solidFill>
              </a:rPr>
              <a:t>SACRAMENTS OF SERVICE AND COMMUNION</a:t>
            </a:r>
            <a:endParaRPr lang="es-MX" sz="23900" b="1" i="1" dirty="0">
              <a:solidFill>
                <a:schemeClr val="bg1"/>
              </a:solidFill>
            </a:endParaRPr>
          </a:p>
        </p:txBody>
      </p:sp>
    </p:spTree>
    <p:extLst>
      <p:ext uri="{BB962C8B-B14F-4D97-AF65-F5344CB8AC3E}">
        <p14:creationId xmlns:p14="http://schemas.microsoft.com/office/powerpoint/2010/main" val="177869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F8E9-E43E-D585-4607-4EE3569391F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D76D782-E17D-484C-152E-78D08F92FF5A}"/>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1405D6-8D1C-4DA3-70CD-3DE4E8FDD9E9}"/>
              </a:ext>
            </a:extLst>
          </p:cNvPr>
          <p:cNvSpPr txBox="1"/>
          <p:nvPr/>
        </p:nvSpPr>
        <p:spPr>
          <a:xfrm>
            <a:off x="1490649" y="227262"/>
            <a:ext cx="9210701" cy="646331"/>
          </a:xfrm>
          <a:prstGeom prst="rect">
            <a:avLst/>
          </a:prstGeom>
          <a:noFill/>
        </p:spPr>
        <p:txBody>
          <a:bodyPr wrap="square" rtlCol="0">
            <a:spAutoFit/>
          </a:bodyPr>
          <a:lstStyle/>
          <a:p>
            <a:pPr algn="ctr"/>
            <a:r>
              <a:rPr lang="en-US" sz="3600" b="1" dirty="0">
                <a:solidFill>
                  <a:schemeClr val="bg1"/>
                </a:solidFill>
              </a:rPr>
              <a:t>What makes Catholic Marriage a Sacrament?</a:t>
            </a:r>
            <a:endParaRPr lang="es-MX" sz="13800" b="1" i="1" dirty="0">
              <a:solidFill>
                <a:schemeClr val="bg1"/>
              </a:solidFill>
            </a:endParaRPr>
          </a:p>
        </p:txBody>
      </p:sp>
      <p:sp>
        <p:nvSpPr>
          <p:cNvPr id="7" name="TextBox 6">
            <a:extLst>
              <a:ext uri="{FF2B5EF4-FFF2-40B4-BE49-F238E27FC236}">
                <a16:creationId xmlns:a16="http://schemas.microsoft.com/office/drawing/2014/main" id="{84A4A416-C270-FCDA-F57B-A8020D0A2E00}"/>
              </a:ext>
            </a:extLst>
          </p:cNvPr>
          <p:cNvSpPr txBox="1"/>
          <p:nvPr/>
        </p:nvSpPr>
        <p:spPr>
          <a:xfrm>
            <a:off x="1341263" y="6422166"/>
            <a:ext cx="9764396" cy="369332"/>
          </a:xfrm>
          <a:prstGeom prst="rect">
            <a:avLst/>
          </a:prstGeom>
          <a:noFill/>
        </p:spPr>
        <p:txBody>
          <a:bodyPr wrap="square" rtlCol="0">
            <a:spAutoFit/>
          </a:bodyPr>
          <a:lstStyle/>
          <a:p>
            <a:pPr algn="ctr"/>
            <a:r>
              <a:rPr lang="en-US"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https://www.youtube.com/watch?v=0czyU8vXmII</a:t>
            </a:r>
            <a:endParaRPr lang="en-US" sz="3200" dirty="0"/>
          </a:p>
        </p:txBody>
      </p:sp>
      <p:pic>
        <p:nvPicPr>
          <p:cNvPr id="3" name="Online Media 2" title="What makes Catholic marriage a sacrament">
            <a:hlinkClick r:id="" action="ppaction://media"/>
            <a:extLst>
              <a:ext uri="{FF2B5EF4-FFF2-40B4-BE49-F238E27FC236}">
                <a16:creationId xmlns:a16="http://schemas.microsoft.com/office/drawing/2014/main" id="{2DC07CC6-E547-51E8-4257-FD60CFCFAAD3}"/>
              </a:ext>
            </a:extLst>
          </p:cNvPr>
          <p:cNvPicPr>
            <a:picLocks noRot="1" noChangeAspect="1"/>
          </p:cNvPicPr>
          <p:nvPr>
            <a:videoFile r:link="rId1"/>
          </p:nvPr>
        </p:nvPicPr>
        <p:blipFill>
          <a:blip r:embed="rId4"/>
          <a:stretch>
            <a:fillRect/>
          </a:stretch>
        </p:blipFill>
        <p:spPr>
          <a:xfrm>
            <a:off x="1386885" y="1100855"/>
            <a:ext cx="9418228" cy="5321311"/>
          </a:xfrm>
          <a:prstGeom prst="rect">
            <a:avLst/>
          </a:prstGeom>
        </p:spPr>
      </p:pic>
    </p:spTree>
    <p:extLst>
      <p:ext uri="{BB962C8B-B14F-4D97-AF65-F5344CB8AC3E}">
        <p14:creationId xmlns:p14="http://schemas.microsoft.com/office/powerpoint/2010/main" val="1002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22563</TotalTime>
  <Words>623</Words>
  <Application>Microsoft Office PowerPoint</Application>
  <PresentationFormat>Widescreen</PresentationFormat>
  <Paragraphs>78</Paragraphs>
  <Slides>15</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Antenna Black</vt:lpstr>
      <vt:lpstr>Arial</vt:lpstr>
      <vt:lpstr>Calibri</vt:lpstr>
      <vt:lpstr>Calibri Light</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193</cp:revision>
  <dcterms:created xsi:type="dcterms:W3CDTF">2021-11-19T16:04:10Z</dcterms:created>
  <dcterms:modified xsi:type="dcterms:W3CDTF">2024-03-15T17:40:47Z</dcterms:modified>
</cp:coreProperties>
</file>