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9" r:id="rId5"/>
    <p:sldId id="278" r:id="rId6"/>
    <p:sldId id="260" r:id="rId7"/>
    <p:sldId id="271" r:id="rId8"/>
    <p:sldId id="262" r:id="rId9"/>
    <p:sldId id="280" r:id="rId10"/>
    <p:sldId id="270" r:id="rId11"/>
    <p:sldId id="261" r:id="rId1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7"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25/03/2022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25/03/2022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25/03/2022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25/03/2022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25/03/2022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25/03/2022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25/03/2022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25/03/2022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25/03/2022</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Nt6MhPXXr4Y" TargetMode="External"/><Relationship Id="rId4" Type="http://schemas.openxmlformats.org/officeDocument/2006/relationships/hyperlink" Target="https://www.youtube.com/watch?v=Nt6MhPXXr4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yalBVOeHqsE" TargetMode="External"/><Relationship Id="rId2" Type="http://schemas.openxmlformats.org/officeDocument/2006/relationships/slideLayout" Target="../slideLayouts/slideLayout7.xml"/><Relationship Id="rId1" Type="http://schemas.openxmlformats.org/officeDocument/2006/relationships/video" Target="https://www.youtube.com/embed/yalBVOeHqsE"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UADk6L4RfZU" TargetMode="External"/><Relationship Id="rId4" Type="http://schemas.openxmlformats.org/officeDocument/2006/relationships/hyperlink" Target="https://www.youtube.com/watch?v=UADk6L4RfZU"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8500" y="5644906"/>
            <a:ext cx="3101789" cy="1213094"/>
          </a:xfrm>
          <a:prstGeom prst="rect">
            <a:avLst/>
          </a:prstGeom>
          <a:effectLst>
            <a:outerShdw blurRad="50800" dist="38100" dir="5400000" algn="t" rotWithShape="0">
              <a:prstClr val="black"/>
            </a:outerShdw>
          </a:effectLst>
        </p:spPr>
      </p:pic>
      <p:sp>
        <p:nvSpPr>
          <p:cNvPr id="2" name="Subtitle 1"/>
          <p:cNvSpPr>
            <a:spLocks noGrp="1"/>
          </p:cNvSpPr>
          <p:nvPr>
            <p:ph type="subTitle" idx="1"/>
          </p:nvPr>
        </p:nvSpPr>
        <p:spPr>
          <a:xfrm>
            <a:off x="1045029" y="4501906"/>
            <a:ext cx="10793186" cy="1143000"/>
          </a:xfrm>
          <a:solidFill>
            <a:schemeClr val="bg1">
              <a:lumMod val="65000"/>
              <a:alpha val="78000"/>
            </a:schemeClr>
          </a:solidFill>
        </p:spPr>
        <p:txBody>
          <a:bodyPr>
            <a:noAutofit/>
          </a:bodyPr>
          <a:lstStyle/>
          <a:p>
            <a:r>
              <a:rPr lang="en-US" sz="3600" b="1" dirty="0" smtClean="0"/>
              <a:t>GOD’S COVENANT WITH DAVID (ROYAL COVENANT)</a:t>
            </a:r>
          </a:p>
          <a:p>
            <a:r>
              <a:rPr lang="en-US" b="1" dirty="0" smtClean="0"/>
              <a:t>JESUS, THE DESCENDENT OF DAVID AND THE KING OF KINGS</a:t>
            </a:r>
            <a:endParaRPr lang="en-US" sz="4000" b="1" dirty="0">
              <a:latin typeface="Antenna Black" panose="02000505000000020004" pitchFamily="2" charset="0"/>
            </a:endParaRPr>
          </a:p>
        </p:txBody>
      </p:sp>
      <p:sp>
        <p:nvSpPr>
          <p:cNvPr id="4" name="Title 3"/>
          <p:cNvSpPr>
            <a:spLocks noGrp="1"/>
          </p:cNvSpPr>
          <p:nvPr>
            <p:ph type="ctrTitle"/>
          </p:nvPr>
        </p:nvSpPr>
        <p:spPr>
          <a:xfrm>
            <a:off x="60960" y="388481"/>
            <a:ext cx="12070080" cy="960556"/>
          </a:xfrm>
        </p:spPr>
        <p:txBody>
          <a:bodyPr>
            <a:normAutofit/>
          </a:bodyPr>
          <a:lstStyle/>
          <a:p>
            <a:r>
              <a:rPr lang="en-US" sz="5000" dirty="0" smtClean="0">
                <a:solidFill>
                  <a:schemeClr val="bg1"/>
                </a:solidFill>
                <a:latin typeface="Antenna Black" panose="02000505000000020004" pitchFamily="2" charset="0"/>
              </a:rPr>
              <a:t>FAMILIES FORMING DISCIPLES</a:t>
            </a:r>
            <a:endParaRPr lang="en-US" sz="5000" dirty="0">
              <a:solidFill>
                <a:schemeClr val="bg1"/>
              </a:solidFill>
              <a:latin typeface="Antenna Black" panose="02000505000000020004" pitchFamily="2" charset="0"/>
            </a:endParaRPr>
          </a:p>
        </p:txBody>
      </p:sp>
    </p:spTree>
    <p:extLst>
      <p:ext uri="{BB962C8B-B14F-4D97-AF65-F5344CB8AC3E}">
        <p14:creationId xmlns:p14="http://schemas.microsoft.com/office/powerpoint/2010/main" val="2948220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3687007" y="216096"/>
            <a:ext cx="4817986" cy="646331"/>
          </a:xfrm>
          <a:prstGeom prst="rect">
            <a:avLst/>
          </a:prstGeom>
          <a:noFill/>
        </p:spPr>
        <p:txBody>
          <a:bodyPr wrap="none" rtlCol="0">
            <a:spAutoFit/>
          </a:bodyPr>
          <a:lstStyle/>
          <a:p>
            <a:r>
              <a:rPr lang="en-US" sz="3600" b="1" dirty="0" smtClean="0"/>
              <a:t>FAMILY CONVERSATION</a:t>
            </a:r>
            <a:endParaRPr lang="es-MX" sz="11500" b="1" dirty="0"/>
          </a:p>
        </p:txBody>
      </p:sp>
      <p:sp>
        <p:nvSpPr>
          <p:cNvPr id="7" name="TextBox 6"/>
          <p:cNvSpPr txBox="1"/>
          <p:nvPr/>
        </p:nvSpPr>
        <p:spPr>
          <a:xfrm>
            <a:off x="747864" y="1663862"/>
            <a:ext cx="5878285" cy="424731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5400" b="1" dirty="0"/>
              <a:t>What is your family’s plan for Living the 50 Days of the Easter Season fully?</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5568" y="1663862"/>
            <a:ext cx="3263075" cy="4687951"/>
          </a:xfrm>
          <a:prstGeom prst="rect">
            <a:avLst/>
          </a:prstGeom>
        </p:spPr>
      </p:pic>
    </p:spTree>
    <p:extLst>
      <p:ext uri="{BB962C8B-B14F-4D97-AF65-F5344CB8AC3E}">
        <p14:creationId xmlns:p14="http://schemas.microsoft.com/office/powerpoint/2010/main" val="4285847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531" y="1252026"/>
            <a:ext cx="5901026" cy="5605974"/>
          </a:xfrm>
          <a:prstGeom prst="rect">
            <a:avLst/>
          </a:prstGeom>
        </p:spPr>
      </p:pic>
      <p:sp>
        <p:nvSpPr>
          <p:cNvPr id="4" name="Rectangle 3"/>
          <p:cNvSpPr/>
          <p:nvPr/>
        </p:nvSpPr>
        <p:spPr>
          <a:xfrm>
            <a:off x="0" y="0"/>
            <a:ext cx="12192000"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7" name="TextBox 6"/>
          <p:cNvSpPr txBox="1"/>
          <p:nvPr/>
        </p:nvSpPr>
        <p:spPr>
          <a:xfrm>
            <a:off x="4458863" y="176629"/>
            <a:ext cx="3550074" cy="646331"/>
          </a:xfrm>
          <a:prstGeom prst="rect">
            <a:avLst/>
          </a:prstGeom>
          <a:noFill/>
        </p:spPr>
        <p:txBody>
          <a:bodyPr wrap="none" rtlCol="0">
            <a:spAutoFit/>
          </a:bodyPr>
          <a:lstStyle/>
          <a:p>
            <a:r>
              <a:rPr lang="en-US" sz="3600" b="1" dirty="0" smtClean="0"/>
              <a:t>CLOSING PRAYER</a:t>
            </a:r>
            <a:endParaRPr lang="es-MX" sz="11500" b="1" dirty="0"/>
          </a:p>
        </p:txBody>
      </p:sp>
      <p:sp>
        <p:nvSpPr>
          <p:cNvPr id="9" name="TextBox 8"/>
          <p:cNvSpPr txBox="1"/>
          <p:nvPr/>
        </p:nvSpPr>
        <p:spPr>
          <a:xfrm>
            <a:off x="1890500" y="999589"/>
            <a:ext cx="8686800" cy="1200329"/>
          </a:xfrm>
          <a:prstGeom prst="rect">
            <a:avLst/>
          </a:prstGeom>
          <a:noFill/>
        </p:spPr>
        <p:txBody>
          <a:bodyPr wrap="square" rtlCol="0">
            <a:spAutoFit/>
          </a:bodyPr>
          <a:lstStyle/>
          <a:p>
            <a:r>
              <a:rPr lang="en-US" sz="5400" dirty="0"/>
              <a:t>Pray the Divine Mercy Chaplet</a:t>
            </a:r>
            <a:endParaRPr lang="en-US" sz="5400" b="1" dirty="0"/>
          </a:p>
          <a:p>
            <a:endParaRPr lang="en-US" dirty="0"/>
          </a:p>
        </p:txBody>
      </p:sp>
    </p:spTree>
    <p:extLst>
      <p:ext uri="{BB962C8B-B14F-4D97-AF65-F5344CB8AC3E}">
        <p14:creationId xmlns:p14="http://schemas.microsoft.com/office/powerpoint/2010/main" val="3363740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2917" y="3378194"/>
            <a:ext cx="5219083" cy="3479806"/>
          </a:xfrm>
          <a:prstGeom prst="rect">
            <a:avLst/>
          </a:prstGeom>
        </p:spPr>
      </p:pic>
      <p:sp>
        <p:nvSpPr>
          <p:cNvPr id="3" name="Rectangle 2"/>
          <p:cNvSpPr/>
          <p:nvPr/>
        </p:nvSpPr>
        <p:spPr>
          <a:xfrm>
            <a:off x="783771" y="1271222"/>
            <a:ext cx="10711543" cy="4801314"/>
          </a:xfrm>
          <a:prstGeom prst="rect">
            <a:avLst/>
          </a:prstGeom>
        </p:spPr>
        <p:txBody>
          <a:bodyPr wrap="square">
            <a:spAutoFit/>
          </a:bodyPr>
          <a:lstStyle/>
          <a:p>
            <a:r>
              <a:rPr lang="en-US" sz="3200" dirty="0"/>
              <a:t>Lord God, You loved this world so much that You gave Your one and only Son, that we might be called Your children too. Lord, help us to live in the gladness and grace of Easter Sunday, every day. Let us have hearts of thankfulness for Your sacrifice. Let us have eyes that look upon Your grace and rejoice in our salvation. Help us to walk in that mighty grace and tell Your Good News to the world. All for Your glory do we pray, Lord. Amen.  </a:t>
            </a:r>
            <a:endParaRPr lang="en-US" sz="3200" dirty="0" smtClean="0"/>
          </a:p>
          <a:p>
            <a:r>
              <a:rPr lang="en-US" sz="3200" dirty="0" smtClean="0"/>
              <a:t>    </a:t>
            </a:r>
          </a:p>
          <a:p>
            <a:r>
              <a:rPr lang="en-US" dirty="0" smtClean="0"/>
              <a:t>by </a:t>
            </a:r>
            <a:r>
              <a:rPr lang="en-US" dirty="0"/>
              <a:t>Rachel Marie Stone</a:t>
            </a:r>
            <a:endParaRPr lang="en-US" dirty="0"/>
          </a:p>
        </p:txBody>
      </p:sp>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baseline="30000" dirty="0" smtClean="0">
                <a:latin typeface="Antenna Black" panose="02000505000000020004" pitchFamily="2" charset="0"/>
              </a:rPr>
              <a:t>Opening Prayer</a:t>
            </a:r>
            <a:endParaRPr lang="en-US" cap="all" baseline="30000" dirty="0">
              <a:latin typeface="Antenna Black" panose="02000505000000020004" pitchFamily="2" charset="0"/>
            </a:endParaRPr>
          </a:p>
        </p:txBody>
      </p:sp>
    </p:spTree>
    <p:extLst>
      <p:ext uri="{BB962C8B-B14F-4D97-AF65-F5344CB8AC3E}">
        <p14:creationId xmlns:p14="http://schemas.microsoft.com/office/powerpoint/2010/main" val="4255992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282586" y="117062"/>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smtClean="0">
                <a:latin typeface="Antenna Black" panose="02000505000000020004" pitchFamily="2" charset="0"/>
              </a:rPr>
              <a:t>Ice Breaker</a:t>
            </a:r>
            <a:endParaRPr lang="en-US" sz="4800" cap="all" baseline="30000" dirty="0">
              <a:latin typeface="Antenna Black" panose="02000505000000020004" pitchFamily="2" charset="0"/>
            </a:endParaRPr>
          </a:p>
        </p:txBody>
      </p:sp>
      <p:sp>
        <p:nvSpPr>
          <p:cNvPr id="3" name="Rectangle 2"/>
          <p:cNvSpPr/>
          <p:nvPr/>
        </p:nvSpPr>
        <p:spPr>
          <a:xfrm>
            <a:off x="-106679" y="993615"/>
            <a:ext cx="12298679" cy="769441"/>
          </a:xfrm>
          <a:prstGeom prst="rect">
            <a:avLst/>
          </a:prstGeom>
          <a:noFill/>
        </p:spPr>
        <p:txBody>
          <a:bodyPr wrap="square" lIns="91440" tIns="45720" rIns="91440" bIns="45720">
            <a:spAutoFit/>
          </a:bodyPr>
          <a:lstStyle/>
          <a:p>
            <a:pPr algn="ctr"/>
            <a:r>
              <a:rPr lang="en-US" sz="4400" dirty="0" smtClean="0"/>
              <a:t>JERUSALEMA DANCE</a:t>
            </a:r>
            <a:endParaRPr lang="en-US" sz="8800" b="1" cap="none" spc="0" dirty="0">
              <a:ln w="22225">
                <a:solidFill>
                  <a:schemeClr val="accent2"/>
                </a:solidFill>
                <a:prstDash val="solid"/>
              </a:ln>
              <a:solidFill>
                <a:schemeClr val="accent2">
                  <a:lumMod val="40000"/>
                  <a:lumOff val="60000"/>
                </a:schemeClr>
              </a:solidFill>
              <a:effectLst/>
            </a:endParaRPr>
          </a:p>
        </p:txBody>
      </p:sp>
      <p:pic>
        <p:nvPicPr>
          <p:cNvPr id="8" name="Nt6MhPXXr4Y"/>
          <p:cNvPicPr>
            <a:picLocks noRot="1" noChangeAspect="1"/>
          </p:cNvPicPr>
          <p:nvPr>
            <a:videoFile r:link="rId1"/>
          </p:nvPr>
        </p:nvPicPr>
        <p:blipFill>
          <a:blip r:embed="rId3"/>
          <a:stretch>
            <a:fillRect/>
          </a:stretch>
        </p:blipFill>
        <p:spPr>
          <a:xfrm>
            <a:off x="2033901" y="1732968"/>
            <a:ext cx="8124197" cy="4569861"/>
          </a:xfrm>
          <a:prstGeom prst="rect">
            <a:avLst/>
          </a:prstGeom>
        </p:spPr>
      </p:pic>
      <p:sp>
        <p:nvSpPr>
          <p:cNvPr id="9" name="TextBox 8"/>
          <p:cNvSpPr txBox="1"/>
          <p:nvPr/>
        </p:nvSpPr>
        <p:spPr>
          <a:xfrm>
            <a:off x="3771900" y="6400800"/>
            <a:ext cx="5061857" cy="646331"/>
          </a:xfrm>
          <a:prstGeom prst="rect">
            <a:avLst/>
          </a:prstGeom>
          <a:noFill/>
        </p:spPr>
        <p:txBody>
          <a:bodyPr wrap="square" rtlCol="0">
            <a:spAutoFit/>
          </a:bodyPr>
          <a:lstStyle/>
          <a:p>
            <a:r>
              <a:rPr lang="en-US" u="sng" dirty="0">
                <a:hlinkClick r:id="rId4"/>
              </a:rPr>
              <a:t>https://www.youtube.com/watch?v=Nt6MhPXXr4Y</a:t>
            </a:r>
            <a:endParaRPr lang="en-US" dirty="0"/>
          </a:p>
          <a:p>
            <a:endParaRPr lang="en-US" dirty="0"/>
          </a:p>
        </p:txBody>
      </p:sp>
    </p:spTree>
    <p:extLst>
      <p:ext uri="{BB962C8B-B14F-4D97-AF65-F5344CB8AC3E}">
        <p14:creationId xmlns:p14="http://schemas.microsoft.com/office/powerpoint/2010/main" val="2230588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282586" y="117062"/>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smtClean="0">
                <a:latin typeface="Antenna Black" panose="02000505000000020004" pitchFamily="2" charset="0"/>
              </a:rPr>
              <a:t>Ice Breaker</a:t>
            </a:r>
            <a:endParaRPr lang="en-US" sz="4800" cap="all" baseline="30000" dirty="0">
              <a:latin typeface="Antenna Black" panose="02000505000000020004" pitchFamily="2" charset="0"/>
            </a:endParaRPr>
          </a:p>
        </p:txBody>
      </p:sp>
      <p:sp>
        <p:nvSpPr>
          <p:cNvPr id="3" name="Rectangle 2"/>
          <p:cNvSpPr/>
          <p:nvPr/>
        </p:nvSpPr>
        <p:spPr>
          <a:xfrm>
            <a:off x="-106679" y="993615"/>
            <a:ext cx="12298679" cy="769441"/>
          </a:xfrm>
          <a:prstGeom prst="rect">
            <a:avLst/>
          </a:prstGeom>
          <a:noFill/>
        </p:spPr>
        <p:txBody>
          <a:bodyPr wrap="square" lIns="91440" tIns="45720" rIns="91440" bIns="45720">
            <a:spAutoFit/>
          </a:bodyPr>
          <a:lstStyle/>
          <a:p>
            <a:pPr algn="ctr"/>
            <a:r>
              <a:rPr lang="en-US" sz="4400" dirty="0" smtClean="0"/>
              <a:t>EASY JERUSALEMA DANCE FOR YOUNG AND OLD</a:t>
            </a:r>
          </a:p>
        </p:txBody>
      </p:sp>
      <p:sp>
        <p:nvSpPr>
          <p:cNvPr id="2" name="TextBox 1"/>
          <p:cNvSpPr txBox="1"/>
          <p:nvPr/>
        </p:nvSpPr>
        <p:spPr>
          <a:xfrm>
            <a:off x="3706586" y="6335486"/>
            <a:ext cx="5568043" cy="369332"/>
          </a:xfrm>
          <a:prstGeom prst="rect">
            <a:avLst/>
          </a:prstGeom>
          <a:noFill/>
        </p:spPr>
        <p:txBody>
          <a:bodyPr wrap="square" rtlCol="0">
            <a:spAutoFit/>
          </a:bodyPr>
          <a:lstStyle/>
          <a:p>
            <a:r>
              <a:rPr lang="en-US" u="sng" dirty="0">
                <a:hlinkClick r:id="rId3"/>
              </a:rPr>
              <a:t>https://www.youtube.com/watch?v=yalBVOeHqsE</a:t>
            </a:r>
            <a:endParaRPr lang="en-US" dirty="0"/>
          </a:p>
        </p:txBody>
      </p:sp>
      <p:pic>
        <p:nvPicPr>
          <p:cNvPr id="6" name="yalBVOeHqsE"/>
          <p:cNvPicPr>
            <a:picLocks noRot="1" noChangeAspect="1"/>
          </p:cNvPicPr>
          <p:nvPr>
            <a:videoFile r:link="rId1"/>
          </p:nvPr>
        </p:nvPicPr>
        <p:blipFill>
          <a:blip r:embed="rId4"/>
          <a:stretch>
            <a:fillRect/>
          </a:stretch>
        </p:blipFill>
        <p:spPr>
          <a:xfrm>
            <a:off x="2133600" y="1732968"/>
            <a:ext cx="7924800" cy="4457700"/>
          </a:xfrm>
          <a:prstGeom prst="rect">
            <a:avLst/>
          </a:prstGeom>
        </p:spPr>
      </p:pic>
    </p:spTree>
    <p:extLst>
      <p:ext uri="{BB962C8B-B14F-4D97-AF65-F5344CB8AC3E}">
        <p14:creationId xmlns:p14="http://schemas.microsoft.com/office/powerpoint/2010/main" val="1856696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romatic Musical Notes Typography No Background | Free SV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76943" y="1233065"/>
            <a:ext cx="5236028" cy="5236028"/>
          </a:xfrm>
          <a:prstGeom prst="rect">
            <a:avLst/>
          </a:prstGeom>
        </p:spPr>
      </p:pic>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3998695" y="154541"/>
            <a:ext cx="4194610" cy="769441"/>
          </a:xfrm>
          <a:prstGeom prst="rect">
            <a:avLst/>
          </a:prstGeom>
          <a:noFill/>
        </p:spPr>
        <p:txBody>
          <a:bodyPr wrap="none" rtlCol="0">
            <a:spAutoFit/>
          </a:bodyPr>
          <a:lstStyle/>
          <a:p>
            <a:r>
              <a:rPr lang="en-US" sz="4400" b="1" dirty="0" smtClean="0"/>
              <a:t>FAMILY SHARING</a:t>
            </a:r>
            <a:endParaRPr lang="es-MX" sz="4400" b="1" dirty="0"/>
          </a:p>
        </p:txBody>
      </p:sp>
      <p:sp>
        <p:nvSpPr>
          <p:cNvPr id="4" name="TextBox 3"/>
          <p:cNvSpPr txBox="1"/>
          <p:nvPr/>
        </p:nvSpPr>
        <p:spPr>
          <a:xfrm>
            <a:off x="4913095" y="1583872"/>
            <a:ext cx="6941447" cy="4062651"/>
          </a:xfrm>
          <a:prstGeom prst="rect">
            <a:avLst/>
          </a:prstGeom>
          <a:noFill/>
        </p:spPr>
        <p:txBody>
          <a:bodyPr wrap="square" rtlCol="0">
            <a:spAutoFit/>
          </a:bodyPr>
          <a:lstStyle/>
          <a:p>
            <a:r>
              <a:rPr lang="en-US" sz="4000" b="1" dirty="0">
                <a:latin typeface="Bradley Hand ITC" panose="03070402050302030203" pitchFamily="66" charset="0"/>
              </a:rPr>
              <a:t>Jerusalem, my home, </a:t>
            </a:r>
          </a:p>
          <a:p>
            <a:r>
              <a:rPr lang="en-US" sz="4000" b="1" dirty="0">
                <a:latin typeface="Bradley Hand ITC" panose="03070402050302030203" pitchFamily="66" charset="0"/>
              </a:rPr>
              <a:t>Save me! Join me, </a:t>
            </a:r>
          </a:p>
          <a:p>
            <a:r>
              <a:rPr lang="en-US" sz="4000" b="1" dirty="0">
                <a:latin typeface="Bradley Hand ITC" panose="03070402050302030203" pitchFamily="66" charset="0"/>
              </a:rPr>
              <a:t>Don’t leave me here! </a:t>
            </a:r>
          </a:p>
          <a:p>
            <a:r>
              <a:rPr lang="en-US" sz="4000" b="1" dirty="0">
                <a:latin typeface="Bradley Hand ITC" panose="03070402050302030203" pitchFamily="66" charset="0"/>
              </a:rPr>
              <a:t>My place is not here, </a:t>
            </a:r>
          </a:p>
          <a:p>
            <a:r>
              <a:rPr lang="en-US" sz="4000" b="1" dirty="0">
                <a:latin typeface="Bradley Hand ITC" panose="03070402050302030203" pitchFamily="66" charset="0"/>
              </a:rPr>
              <a:t>My kingdom is not here, </a:t>
            </a:r>
          </a:p>
          <a:p>
            <a:r>
              <a:rPr lang="en-US" sz="4000" b="1" dirty="0">
                <a:latin typeface="Bradley Hand ITC" panose="03070402050302030203" pitchFamily="66" charset="0"/>
              </a:rPr>
              <a:t>Save me, Come with me!</a:t>
            </a:r>
          </a:p>
          <a:p>
            <a:r>
              <a:rPr lang="en-US" b="1" dirty="0"/>
              <a:t> </a:t>
            </a:r>
            <a:endParaRPr lang="en-US" dirty="0"/>
          </a:p>
        </p:txBody>
      </p:sp>
      <p:sp>
        <p:nvSpPr>
          <p:cNvPr id="5" name="TextBox 4"/>
          <p:cNvSpPr txBox="1"/>
          <p:nvPr/>
        </p:nvSpPr>
        <p:spPr>
          <a:xfrm>
            <a:off x="1831521" y="5341212"/>
            <a:ext cx="8528957" cy="1600438"/>
          </a:xfrm>
          <a:prstGeom prst="rect">
            <a:avLst/>
          </a:prstGeom>
          <a:noFill/>
        </p:spPr>
        <p:txBody>
          <a:bodyPr wrap="square" rtlCol="0">
            <a:spAutoFit/>
          </a:bodyPr>
          <a:lstStyle/>
          <a:p>
            <a:endParaRPr lang="en-US" sz="4000" b="1" dirty="0"/>
          </a:p>
          <a:p>
            <a:r>
              <a:rPr lang="en-US" sz="4000" b="1" dirty="0"/>
              <a:t>What is your favorite Psalm and why? </a:t>
            </a:r>
          </a:p>
          <a:p>
            <a:endParaRPr lang="en-US" dirty="0"/>
          </a:p>
        </p:txBody>
      </p:sp>
    </p:spTree>
    <p:extLst>
      <p:ext uri="{BB962C8B-B14F-4D97-AF65-F5344CB8AC3E}">
        <p14:creationId xmlns:p14="http://schemas.microsoft.com/office/powerpoint/2010/main" val="3120518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3337747" y="278632"/>
            <a:ext cx="5354158" cy="584775"/>
          </a:xfrm>
          <a:prstGeom prst="rect">
            <a:avLst/>
          </a:prstGeom>
          <a:noFill/>
        </p:spPr>
        <p:txBody>
          <a:bodyPr wrap="none" rtlCol="0">
            <a:spAutoFit/>
          </a:bodyPr>
          <a:lstStyle/>
          <a:p>
            <a:r>
              <a:rPr lang="en-US" sz="3200" b="1" dirty="0" smtClean="0"/>
              <a:t> PSALMS | CATHOLIC CENTRAL</a:t>
            </a:r>
            <a:endParaRPr lang="es-MX" sz="3200" b="1" dirty="0"/>
          </a:p>
        </p:txBody>
      </p:sp>
      <p:pic>
        <p:nvPicPr>
          <p:cNvPr id="10" name="UADk6L4RfZU"/>
          <p:cNvPicPr>
            <a:picLocks noRot="1" noChangeAspect="1"/>
          </p:cNvPicPr>
          <p:nvPr>
            <a:videoFile r:link="rId1"/>
          </p:nvPr>
        </p:nvPicPr>
        <p:blipFill>
          <a:blip r:embed="rId3"/>
          <a:stretch>
            <a:fillRect/>
          </a:stretch>
        </p:blipFill>
        <p:spPr>
          <a:xfrm>
            <a:off x="1649185" y="1110281"/>
            <a:ext cx="8893629" cy="5002667"/>
          </a:xfrm>
          <a:prstGeom prst="rect">
            <a:avLst/>
          </a:prstGeom>
        </p:spPr>
      </p:pic>
      <p:sp>
        <p:nvSpPr>
          <p:cNvPr id="11" name="TextBox 10"/>
          <p:cNvSpPr txBox="1"/>
          <p:nvPr/>
        </p:nvSpPr>
        <p:spPr>
          <a:xfrm>
            <a:off x="3526971" y="6307991"/>
            <a:ext cx="4931228" cy="369332"/>
          </a:xfrm>
          <a:prstGeom prst="rect">
            <a:avLst/>
          </a:prstGeom>
          <a:noFill/>
        </p:spPr>
        <p:txBody>
          <a:bodyPr wrap="square" rtlCol="0">
            <a:spAutoFit/>
          </a:bodyPr>
          <a:lstStyle/>
          <a:p>
            <a:r>
              <a:rPr lang="en-US" u="sng" dirty="0">
                <a:hlinkClick r:id="rId4"/>
              </a:rPr>
              <a:t>https://www.youtube.com/watch?v=UADk6L4RfZU</a:t>
            </a:r>
            <a:endParaRPr lang="en-US" dirty="0"/>
          </a:p>
        </p:txBody>
      </p:sp>
    </p:spTree>
    <p:extLst>
      <p:ext uri="{BB962C8B-B14F-4D97-AF65-F5344CB8AC3E}">
        <p14:creationId xmlns:p14="http://schemas.microsoft.com/office/powerpoint/2010/main" val="4016339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0478" y="277586"/>
            <a:ext cx="12243979" cy="6645728"/>
          </a:xfrm>
          <a:prstGeom prst="rect">
            <a:avLst/>
          </a:prstGeom>
        </p:spPr>
      </p:pic>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784356" y="77597"/>
            <a:ext cx="6623288" cy="923330"/>
          </a:xfrm>
          <a:prstGeom prst="rect">
            <a:avLst/>
          </a:prstGeom>
          <a:noFill/>
        </p:spPr>
        <p:txBody>
          <a:bodyPr wrap="none" rtlCol="0">
            <a:spAutoFit/>
          </a:bodyPr>
          <a:lstStyle/>
          <a:p>
            <a:r>
              <a:rPr lang="en-US" sz="5400" b="1" dirty="0" smtClean="0"/>
              <a:t>PSALMS of King David</a:t>
            </a:r>
            <a:endParaRPr lang="es-MX" sz="5400" b="1" dirty="0"/>
          </a:p>
        </p:txBody>
      </p:sp>
      <p:sp>
        <p:nvSpPr>
          <p:cNvPr id="10" name="TextBox 9"/>
          <p:cNvSpPr txBox="1"/>
          <p:nvPr/>
        </p:nvSpPr>
        <p:spPr>
          <a:xfrm>
            <a:off x="1066803" y="5715000"/>
            <a:ext cx="10009415" cy="923330"/>
          </a:xfrm>
          <a:prstGeom prst="rect">
            <a:avLst/>
          </a:prstGeom>
          <a:noFill/>
        </p:spPr>
        <p:txBody>
          <a:bodyPr wrap="square" rtlCol="0">
            <a:spAutoFit/>
          </a:bodyPr>
          <a:lstStyle/>
          <a:p>
            <a:r>
              <a:rPr lang="en-US" sz="5400" b="1" dirty="0" smtClean="0">
                <a:solidFill>
                  <a:schemeClr val="bg1"/>
                </a:solidFill>
                <a:effectLst>
                  <a:outerShdw blurRad="38100" dist="38100" dir="2700000" algn="tl">
                    <a:srgbClr val="000000">
                      <a:alpha val="43137"/>
                    </a:srgbClr>
                  </a:outerShdw>
                </a:effectLst>
              </a:rPr>
              <a:t>A MAN AFTER GOD’S OWN HEART</a:t>
            </a:r>
            <a:endParaRPr lang="en-US"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5142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6557"/>
            <a:ext cx="12202886" cy="6101443"/>
          </a:xfrm>
          <a:prstGeom prst="rect">
            <a:avLst/>
          </a:prstGeom>
        </p:spPr>
      </p:pic>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3654626" y="77597"/>
            <a:ext cx="4456028" cy="923330"/>
          </a:xfrm>
          <a:prstGeom prst="rect">
            <a:avLst/>
          </a:prstGeom>
          <a:noFill/>
        </p:spPr>
        <p:txBody>
          <a:bodyPr wrap="none" rtlCol="0">
            <a:spAutoFit/>
          </a:bodyPr>
          <a:lstStyle/>
          <a:p>
            <a:r>
              <a:rPr lang="en-US" sz="5400" b="1" dirty="0" smtClean="0"/>
              <a:t>THE PROMISES</a:t>
            </a:r>
            <a:endParaRPr lang="es-MX" sz="59500" b="1" dirty="0"/>
          </a:p>
        </p:txBody>
      </p:sp>
      <p:sp>
        <p:nvSpPr>
          <p:cNvPr id="8" name="TextBox 7"/>
          <p:cNvSpPr txBox="1"/>
          <p:nvPr/>
        </p:nvSpPr>
        <p:spPr>
          <a:xfrm>
            <a:off x="587829" y="1257300"/>
            <a:ext cx="8245928" cy="1754326"/>
          </a:xfrm>
          <a:prstGeom prst="rect">
            <a:avLst/>
          </a:prstGeom>
          <a:noFill/>
        </p:spPr>
        <p:txBody>
          <a:bodyPr wrap="square" rtlCol="0">
            <a:spAutoFit/>
          </a:bodyPr>
          <a:lstStyle/>
          <a:p>
            <a:pPr marL="342900" indent="-342900">
              <a:buAutoNum type="arabicPeriod"/>
            </a:pPr>
            <a:r>
              <a:rPr lang="en-US" sz="3600" dirty="0" smtClean="0">
                <a:solidFill>
                  <a:schemeClr val="bg1"/>
                </a:solidFill>
              </a:rPr>
              <a:t>“I will make you a great nation.” </a:t>
            </a:r>
          </a:p>
          <a:p>
            <a:pPr marL="342900" indent="-342900">
              <a:buAutoNum type="arabicPeriod"/>
            </a:pPr>
            <a:r>
              <a:rPr lang="en-US" sz="3600" dirty="0" smtClean="0">
                <a:solidFill>
                  <a:schemeClr val="bg1"/>
                </a:solidFill>
              </a:rPr>
              <a:t>“Your descendants will inherit this land.”</a:t>
            </a:r>
          </a:p>
          <a:p>
            <a:pPr marL="342900" indent="-342900">
              <a:buAutoNum type="arabicPeriod"/>
            </a:pPr>
            <a:r>
              <a:rPr lang="en-US" sz="3600" dirty="0" smtClean="0">
                <a:solidFill>
                  <a:schemeClr val="bg1"/>
                </a:solidFill>
              </a:rPr>
              <a:t>“Your seed will bless the world.” </a:t>
            </a:r>
            <a:endParaRPr lang="en-US" sz="3600" dirty="0">
              <a:solidFill>
                <a:schemeClr val="bg1"/>
              </a:solidFill>
            </a:endParaRPr>
          </a:p>
        </p:txBody>
      </p:sp>
    </p:spTree>
    <p:extLst>
      <p:ext uri="{BB962C8B-B14F-4D97-AF65-F5344CB8AC3E}">
        <p14:creationId xmlns:p14="http://schemas.microsoft.com/office/powerpoint/2010/main" val="661144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7825"/>
          <a:stretch/>
        </p:blipFill>
        <p:spPr>
          <a:xfrm>
            <a:off x="2621415" y="2190750"/>
            <a:ext cx="6702199" cy="4405994"/>
          </a:xfrm>
          <a:prstGeom prst="rect">
            <a:avLst/>
          </a:prstGeom>
        </p:spPr>
      </p:pic>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3654626" y="77597"/>
            <a:ext cx="4456028" cy="923330"/>
          </a:xfrm>
          <a:prstGeom prst="rect">
            <a:avLst/>
          </a:prstGeom>
          <a:noFill/>
        </p:spPr>
        <p:txBody>
          <a:bodyPr wrap="none" rtlCol="0">
            <a:spAutoFit/>
          </a:bodyPr>
          <a:lstStyle/>
          <a:p>
            <a:r>
              <a:rPr lang="en-US" sz="5400" b="1" dirty="0" smtClean="0"/>
              <a:t>THE PROMISES</a:t>
            </a:r>
            <a:endParaRPr lang="es-MX" sz="59500" b="1" dirty="0"/>
          </a:p>
        </p:txBody>
      </p:sp>
      <p:sp>
        <p:nvSpPr>
          <p:cNvPr id="8" name="TextBox 7"/>
          <p:cNvSpPr txBox="1"/>
          <p:nvPr/>
        </p:nvSpPr>
        <p:spPr>
          <a:xfrm>
            <a:off x="587828" y="1257300"/>
            <a:ext cx="11005457" cy="1754326"/>
          </a:xfrm>
          <a:prstGeom prst="rect">
            <a:avLst/>
          </a:prstGeom>
          <a:noFill/>
        </p:spPr>
        <p:txBody>
          <a:bodyPr wrap="square" rtlCol="0">
            <a:spAutoFit/>
          </a:bodyPr>
          <a:lstStyle/>
          <a:p>
            <a:r>
              <a:rPr lang="en-US" sz="5400" dirty="0" smtClean="0"/>
              <a:t>And to his Seed which is Jesus Christ </a:t>
            </a:r>
          </a:p>
          <a:p>
            <a:r>
              <a:rPr lang="en-US" sz="5400" dirty="0" smtClean="0"/>
              <a:t>				                     </a:t>
            </a:r>
            <a:r>
              <a:rPr lang="en-US" sz="3600" dirty="0" smtClean="0"/>
              <a:t>Galatians 3:16</a:t>
            </a:r>
            <a:endParaRPr lang="en-US" sz="3600" dirty="0"/>
          </a:p>
        </p:txBody>
      </p:sp>
    </p:spTree>
    <p:extLst>
      <p:ext uri="{BB962C8B-B14F-4D97-AF65-F5344CB8AC3E}">
        <p14:creationId xmlns:p14="http://schemas.microsoft.com/office/powerpoint/2010/main" val="522184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17519</TotalTime>
  <Words>280</Words>
  <Application>Microsoft Office PowerPoint</Application>
  <PresentationFormat>Widescreen</PresentationFormat>
  <Paragraphs>38</Paragraphs>
  <Slides>11</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Antenna Black</vt:lpstr>
      <vt:lpstr>Arial</vt:lpstr>
      <vt:lpstr>Bradley Hand ITC</vt:lpstr>
      <vt:lpstr>Calibri</vt:lpstr>
      <vt:lpstr>Calibri Light</vt:lpstr>
      <vt:lpstr>Office Theme</vt:lpstr>
      <vt:lpstr>FAMILIES FORMING DISCIPLES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Patrick Metts</cp:lastModifiedBy>
  <cp:revision>66</cp:revision>
  <dcterms:created xsi:type="dcterms:W3CDTF">2021-11-19T16:04:10Z</dcterms:created>
  <dcterms:modified xsi:type="dcterms:W3CDTF">2022-03-25T14:37:44Z</dcterms:modified>
</cp:coreProperties>
</file>