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9" r:id="rId4"/>
    <p:sldId id="260" r:id="rId5"/>
    <p:sldId id="271" r:id="rId6"/>
    <p:sldId id="270" r:id="rId7"/>
    <p:sldId id="280" r:id="rId8"/>
    <p:sldId id="281" r:id="rId9"/>
    <p:sldId id="278" r:id="rId10"/>
    <p:sldId id="279" r:id="rId11"/>
    <p:sldId id="276" r:id="rId12"/>
    <p:sldId id="282" r:id="rId13"/>
    <p:sldId id="283" r:id="rId14"/>
    <p:sldId id="284" r:id="rId15"/>
    <p:sldId id="285" r:id="rId16"/>
    <p:sldId id="277" r:id="rId17"/>
  </p:sldIdLst>
  <p:sldSz cx="12192000" cy="6858000"/>
  <p:notesSz cx="6858000" cy="9144000"/>
  <p:defaultTextStyle>
    <a:defPPr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3300"/>
    <a:srgbClr val="FF5050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017" autoAdjust="0"/>
    <p:restoredTop sz="94660"/>
  </p:normalViewPr>
  <p:slideViewPr>
    <p:cSldViewPr snapToGrid="0">
      <p:cViewPr varScale="1">
        <p:scale>
          <a:sx n="63" d="100"/>
          <a:sy n="63" d="100"/>
        </p:scale>
        <p:origin x="72" y="4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s-MX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s-MX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ECF60-19F8-4C88-A195-93F06459BF74}" type="datetimeFigureOut">
              <a:rPr lang="es-MX" smtClean="0"/>
              <a:t>06/12/2022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58947A-2726-4768-8CC2-C638D98E3F45}" type="slidenum">
              <a:rPr lang="es-MX" smtClean="0"/>
              <a:t>‹#›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0178380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s-MX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MX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ECF60-19F8-4C88-A195-93F06459BF74}" type="datetimeFigureOut">
              <a:rPr lang="es-MX" smtClean="0"/>
              <a:t>06/12/2022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58947A-2726-4768-8CC2-C638D98E3F45}" type="slidenum">
              <a:rPr lang="es-MX" smtClean="0"/>
              <a:t>‹#›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7926085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s-MX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MX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ECF60-19F8-4C88-A195-93F06459BF74}" type="datetimeFigureOut">
              <a:rPr lang="es-MX" smtClean="0"/>
              <a:t>06/12/2022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58947A-2726-4768-8CC2-C638D98E3F45}" type="slidenum">
              <a:rPr lang="es-MX" smtClean="0"/>
              <a:t>‹#›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0927000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s-MX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MX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ECF60-19F8-4C88-A195-93F06459BF74}" type="datetimeFigureOut">
              <a:rPr lang="es-MX" smtClean="0"/>
              <a:t>06/12/2022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58947A-2726-4768-8CC2-C638D98E3F45}" type="slidenum">
              <a:rPr lang="es-MX" smtClean="0"/>
              <a:t>‹#›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3579511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s-MX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ECF60-19F8-4C88-A195-93F06459BF74}" type="datetimeFigureOut">
              <a:rPr lang="es-MX" smtClean="0"/>
              <a:t>06/12/2022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58947A-2726-4768-8CC2-C638D98E3F45}" type="slidenum">
              <a:rPr lang="es-MX" smtClean="0"/>
              <a:t>‹#›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4725796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s-MX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MX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MX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ECF60-19F8-4C88-A195-93F06459BF74}" type="datetimeFigureOut">
              <a:rPr lang="es-MX" smtClean="0"/>
              <a:t>06/12/2022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58947A-2726-4768-8CC2-C638D98E3F45}" type="slidenum">
              <a:rPr lang="es-MX" smtClean="0"/>
              <a:t>‹#›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3429689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s-MX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MX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MX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ECF60-19F8-4C88-A195-93F06459BF74}" type="datetimeFigureOut">
              <a:rPr lang="es-MX" smtClean="0"/>
              <a:t>06/12/2022</a:t>
            </a:fld>
            <a:endParaRPr lang="es-MX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58947A-2726-4768-8CC2-C638D98E3F45}" type="slidenum">
              <a:rPr lang="es-MX" smtClean="0"/>
              <a:t>‹#›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0364028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s-MX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ECF60-19F8-4C88-A195-93F06459BF74}" type="datetimeFigureOut">
              <a:rPr lang="es-MX" smtClean="0"/>
              <a:t>06/12/2022</a:t>
            </a:fld>
            <a:endParaRPr lang="es-MX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58947A-2726-4768-8CC2-C638D98E3F45}" type="slidenum">
              <a:rPr lang="es-MX" smtClean="0"/>
              <a:t>‹#›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6048453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ECF60-19F8-4C88-A195-93F06459BF74}" type="datetimeFigureOut">
              <a:rPr lang="es-MX" smtClean="0"/>
              <a:t>06/12/2022</a:t>
            </a:fld>
            <a:endParaRPr lang="es-MX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58947A-2726-4768-8CC2-C638D98E3F45}" type="slidenum">
              <a:rPr lang="es-MX" smtClean="0"/>
              <a:t>‹#›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4239371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s-MX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MX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ECF60-19F8-4C88-A195-93F06459BF74}" type="datetimeFigureOut">
              <a:rPr lang="es-MX" smtClean="0"/>
              <a:t>06/12/2022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58947A-2726-4768-8CC2-C638D98E3F45}" type="slidenum">
              <a:rPr lang="es-MX" smtClean="0"/>
              <a:t>‹#›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7437803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s-MX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MX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ECF60-19F8-4C88-A195-93F06459BF74}" type="datetimeFigureOut">
              <a:rPr lang="es-MX" smtClean="0"/>
              <a:t>06/12/2022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58947A-2726-4768-8CC2-C638D98E3F45}" type="slidenum">
              <a:rPr lang="es-MX" smtClean="0"/>
              <a:t>‹#›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5770169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s-MX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MX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98ECF60-19F8-4C88-A195-93F06459BF74}" type="datetimeFigureOut">
              <a:rPr lang="es-MX" smtClean="0"/>
              <a:t>06/12/2022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158947A-2726-4768-8CC2-C638D98E3F45}" type="slidenum">
              <a:rPr lang="es-MX" smtClean="0"/>
              <a:t>‹#›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5256724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MX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slideLayout" Target="../slideLayouts/slideLayout7.xml"/><Relationship Id="rId1" Type="http://schemas.openxmlformats.org/officeDocument/2006/relationships/video" Target="https://www.youtube.com/embed/tAWTBG7SBRw" TargetMode="Externa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youtu.be/ZEgNkyFOXCI" TargetMode="External"/><Relationship Id="rId2" Type="http://schemas.openxmlformats.org/officeDocument/2006/relationships/slideLayout" Target="../slideLayouts/slideLayout7.xml"/><Relationship Id="rId1" Type="http://schemas.openxmlformats.org/officeDocument/2006/relationships/video" Target="https://www.youtube.com/embed/ZEgNkyFOXCI" TargetMode="External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453"/>
          <a:stretch/>
        </p:blipFill>
        <p:spPr>
          <a:xfrm>
            <a:off x="-21771" y="-13982"/>
            <a:ext cx="12192000" cy="6871982"/>
          </a:xfrm>
          <a:prstGeom prst="rect">
            <a:avLst/>
          </a:prstGeom>
        </p:spPr>
      </p:pic>
      <p:sp>
        <p:nvSpPr>
          <p:cNvPr id="2" name="Subtitle 1"/>
          <p:cNvSpPr>
            <a:spLocks noGrp="1"/>
          </p:cNvSpPr>
          <p:nvPr>
            <p:ph type="subTitle" idx="1"/>
          </p:nvPr>
        </p:nvSpPr>
        <p:spPr>
          <a:xfrm>
            <a:off x="838201" y="5497350"/>
            <a:ext cx="10364708" cy="448888"/>
          </a:xfrm>
          <a:solidFill>
            <a:schemeClr val="bg1">
              <a:lumMod val="65000"/>
              <a:alpha val="78000"/>
            </a:schemeClr>
          </a:solidFill>
        </p:spPr>
        <p:txBody>
          <a:bodyPr>
            <a:noAutofit/>
          </a:bodyPr>
          <a:lstStyle/>
          <a:p>
            <a:r>
              <a:rPr lang="es-MX" sz="2800" dirty="0"/>
              <a:t>LA VIDA DE CRISTO: LOS MISTERIOS LUMINOSOS</a:t>
            </a:r>
            <a:endParaRPr lang="en-US" sz="2800" dirty="0">
              <a:latin typeface="Antenna Black" panose="02000505000000020004" pitchFamily="2" charset="0"/>
            </a:endParaRPr>
          </a:p>
        </p:txBody>
      </p:sp>
      <p:sp>
        <p:nvSpPr>
          <p:cNvPr id="8" name="Subtitle 1"/>
          <p:cNvSpPr txBox="1">
            <a:spLocks/>
          </p:cNvSpPr>
          <p:nvPr/>
        </p:nvSpPr>
        <p:spPr>
          <a:xfrm>
            <a:off x="2680456" y="6159109"/>
            <a:ext cx="6680198" cy="481666"/>
          </a:xfrm>
          <a:prstGeom prst="rect">
            <a:avLst/>
          </a:prstGeom>
          <a:solidFill>
            <a:schemeClr val="bg1">
              <a:lumMod val="65000"/>
              <a:alpha val="78000"/>
            </a:schemeClr>
          </a:solidFill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MX" dirty="0"/>
              <a:t>LA PROCLAMACIÓN DEL REINO DE DIOS</a:t>
            </a:r>
            <a:endParaRPr lang="en-US" sz="2800" dirty="0">
              <a:latin typeface="Antenna Black" panose="02000505000000020004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257" y="141618"/>
            <a:ext cx="10492596" cy="15602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82205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Jesús de Nazaret, biografía de la figura clave cristianismo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528" r="-2459"/>
          <a:stretch/>
        </p:blipFill>
        <p:spPr>
          <a:xfrm>
            <a:off x="-8709" y="1078524"/>
            <a:ext cx="12526348" cy="5779476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0" y="0"/>
            <a:ext cx="12192000" cy="1078524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0BF67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323974" y="1201633"/>
            <a:ext cx="954405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n-US" sz="4800" b="1" dirty="0">
                <a:solidFill>
                  <a:schemeClr val="bg1"/>
                </a:solidFill>
              </a:rPr>
              <a:t>   </a:t>
            </a:r>
            <a:r>
              <a:rPr lang="en-US" sz="5400" b="1" i="1" dirty="0" smtClean="0">
                <a:solidFill>
                  <a:schemeClr val="bg1"/>
                </a:solidFill>
              </a:rPr>
              <a:t>Jesús </a:t>
            </a:r>
            <a:r>
              <a:rPr lang="en-US" sz="5400" b="1" dirty="0" smtClean="0">
                <a:solidFill>
                  <a:schemeClr val="bg1"/>
                </a:solidFill>
              </a:rPr>
              <a:t>es el Reino de Dios</a:t>
            </a:r>
            <a:endParaRPr lang="en-US" sz="9600" dirty="0">
              <a:solidFill>
                <a:schemeClr val="bg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080550" y="0"/>
            <a:ext cx="6214369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6600" b="1" i="1" dirty="0"/>
              <a:t>¿</a:t>
            </a:r>
            <a:r>
              <a:rPr lang="en-US" sz="6600" b="1" i="1" dirty="0"/>
              <a:t>Quién?</a:t>
            </a:r>
          </a:p>
        </p:txBody>
      </p:sp>
    </p:spTree>
    <p:extLst>
      <p:ext uri="{BB962C8B-B14F-4D97-AF65-F5344CB8AC3E}">
        <p14:creationId xmlns:p14="http://schemas.microsoft.com/office/powerpoint/2010/main" val="18508860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Reflexiones Con El Pastor Saúl Guevara: Toc, Toc, Tocan A Tu Puerta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3986"/>
          <a:stretch/>
        </p:blipFill>
        <p:spPr>
          <a:xfrm>
            <a:off x="-43544" y="832756"/>
            <a:ext cx="12235544" cy="6057901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0" y="0"/>
            <a:ext cx="12192000" cy="1078524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0BF67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06715" y="1567605"/>
            <a:ext cx="5422585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3200" dirty="0">
                <a:solidFill>
                  <a:schemeClr val="bg1"/>
                </a:solidFill>
              </a:rPr>
              <a:t> </a:t>
            </a:r>
          </a:p>
          <a:p>
            <a:pPr lvl="0"/>
            <a:endParaRPr lang="en-US" sz="3200" dirty="0">
              <a:solidFill>
                <a:schemeClr val="bg1"/>
              </a:solidFill>
            </a:endParaRPr>
          </a:p>
          <a:p>
            <a:pPr lvl="0" algn="ctr"/>
            <a:endParaRPr lang="en-US" sz="3200" dirty="0">
              <a:solidFill>
                <a:schemeClr val="bg1"/>
              </a:solidFill>
            </a:endParaRPr>
          </a:p>
          <a:p>
            <a:pPr lvl="0" algn="ctr"/>
            <a:r>
              <a:rPr lang="en-US" sz="3200" dirty="0" smtClean="0">
                <a:solidFill>
                  <a:schemeClr val="bg1"/>
                </a:solidFill>
              </a:rPr>
              <a:t>El Reino de Dios vive </a:t>
            </a:r>
            <a:r>
              <a:rPr lang="en-US" sz="3200" dirty="0" err="1" smtClean="0">
                <a:solidFill>
                  <a:schemeClr val="bg1"/>
                </a:solidFill>
              </a:rPr>
              <a:t>dentro</a:t>
            </a:r>
            <a:r>
              <a:rPr lang="en-US" sz="3200" dirty="0" smtClean="0">
                <a:solidFill>
                  <a:schemeClr val="bg1"/>
                </a:solidFill>
              </a:rPr>
              <a:t> </a:t>
            </a:r>
          </a:p>
          <a:p>
            <a:pPr lvl="0" algn="ctr"/>
            <a:r>
              <a:rPr lang="en-US" sz="3200" dirty="0" smtClean="0">
                <a:solidFill>
                  <a:schemeClr val="bg1"/>
                </a:solidFill>
              </a:rPr>
              <a:t>de </a:t>
            </a:r>
            <a:r>
              <a:rPr lang="en-US" sz="3200" dirty="0" err="1" smtClean="0">
                <a:solidFill>
                  <a:schemeClr val="bg1"/>
                </a:solidFill>
              </a:rPr>
              <a:t>cada</a:t>
            </a:r>
            <a:r>
              <a:rPr lang="en-US" sz="3200" dirty="0" smtClean="0">
                <a:solidFill>
                  <a:schemeClr val="bg1"/>
                </a:solidFill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</a:rPr>
              <a:t>uno</a:t>
            </a:r>
            <a:r>
              <a:rPr lang="en-US" sz="3200" dirty="0" smtClean="0">
                <a:solidFill>
                  <a:schemeClr val="bg1"/>
                </a:solidFill>
              </a:rPr>
              <a:t> de </a:t>
            </a:r>
            <a:r>
              <a:rPr lang="en-US" sz="3200" dirty="0" err="1" smtClean="0">
                <a:solidFill>
                  <a:schemeClr val="bg1"/>
                </a:solidFill>
              </a:rPr>
              <a:t>nosotros</a:t>
            </a:r>
            <a:r>
              <a:rPr lang="en-US" sz="3200" dirty="0" smtClean="0">
                <a:solidFill>
                  <a:schemeClr val="bg1"/>
                </a:solidFill>
              </a:rPr>
              <a:t>, </a:t>
            </a:r>
          </a:p>
          <a:p>
            <a:pPr lvl="0" algn="ctr"/>
            <a:r>
              <a:rPr lang="en-US" sz="3200" b="1" i="1" dirty="0" smtClean="0">
                <a:solidFill>
                  <a:schemeClr val="bg1"/>
                </a:solidFill>
              </a:rPr>
              <a:t>en </a:t>
            </a:r>
            <a:r>
              <a:rPr lang="en-US" sz="3200" b="1" i="1" dirty="0" err="1" smtClean="0">
                <a:solidFill>
                  <a:schemeClr val="bg1"/>
                </a:solidFill>
              </a:rPr>
              <a:t>nuestros</a:t>
            </a:r>
            <a:r>
              <a:rPr lang="en-US" sz="3200" b="1" i="1" dirty="0" smtClean="0">
                <a:solidFill>
                  <a:schemeClr val="bg1"/>
                </a:solidFill>
              </a:rPr>
              <a:t> </a:t>
            </a:r>
            <a:r>
              <a:rPr lang="en-US" sz="3200" b="1" i="1" dirty="0" err="1" smtClean="0">
                <a:solidFill>
                  <a:schemeClr val="bg1"/>
                </a:solidFill>
              </a:rPr>
              <a:t>corazones</a:t>
            </a:r>
            <a:r>
              <a:rPr lang="en-US" sz="3200" dirty="0" smtClean="0">
                <a:solidFill>
                  <a:schemeClr val="bg1"/>
                </a:solidFill>
              </a:rPr>
              <a:t>! </a:t>
            </a:r>
            <a:endParaRPr lang="en-US" sz="3600" b="1" i="1" dirty="0">
              <a:solidFill>
                <a:schemeClr val="bg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885244" y="0"/>
            <a:ext cx="6374436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b="1" i="1" dirty="0"/>
              <a:t> </a:t>
            </a:r>
            <a:r>
              <a:rPr lang="es-MX" sz="6600" b="1" i="1" dirty="0"/>
              <a:t>¿</a:t>
            </a:r>
            <a:r>
              <a:rPr lang="en-US" sz="6600" b="1" i="1" dirty="0"/>
              <a:t>Dónde? </a:t>
            </a:r>
          </a:p>
        </p:txBody>
      </p:sp>
    </p:spTree>
    <p:extLst>
      <p:ext uri="{BB962C8B-B14F-4D97-AF65-F5344CB8AC3E}">
        <p14:creationId xmlns:p14="http://schemas.microsoft.com/office/powerpoint/2010/main" val="9701230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People in White Robe Standing in Church · Free Stock Photo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701"/>
          <a:stretch/>
        </p:blipFill>
        <p:spPr>
          <a:xfrm>
            <a:off x="0" y="216097"/>
            <a:ext cx="12249689" cy="6654966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0" y="0"/>
            <a:ext cx="12192000" cy="1078524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0BF67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961900" y="1167170"/>
            <a:ext cx="7985171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n-US" sz="3200" dirty="0" smtClean="0">
                <a:solidFill>
                  <a:schemeClr val="bg1"/>
                </a:solidFill>
              </a:rPr>
              <a:t>El Reino de Dios </a:t>
            </a:r>
            <a:r>
              <a:rPr lang="en-US" sz="3200" dirty="0" err="1" smtClean="0">
                <a:solidFill>
                  <a:schemeClr val="bg1"/>
                </a:solidFill>
              </a:rPr>
              <a:t>está</a:t>
            </a:r>
            <a:r>
              <a:rPr lang="en-US" sz="3200" dirty="0" smtClean="0">
                <a:solidFill>
                  <a:schemeClr val="bg1"/>
                </a:solidFill>
              </a:rPr>
              <a:t> en y a </a:t>
            </a:r>
            <a:r>
              <a:rPr lang="en-US" sz="3200" dirty="0" err="1" smtClean="0">
                <a:solidFill>
                  <a:schemeClr val="bg1"/>
                </a:solidFill>
              </a:rPr>
              <a:t>través</a:t>
            </a:r>
            <a:r>
              <a:rPr lang="en-US" sz="3200" dirty="0" smtClean="0">
                <a:solidFill>
                  <a:schemeClr val="bg1"/>
                </a:solidFill>
              </a:rPr>
              <a:t> de </a:t>
            </a:r>
          </a:p>
          <a:p>
            <a:pPr lvl="0" algn="ctr"/>
            <a:r>
              <a:rPr lang="en-US" sz="3600" b="1" i="1" dirty="0" err="1" smtClean="0">
                <a:solidFill>
                  <a:srgbClr val="FFFF00"/>
                </a:solidFill>
              </a:rPr>
              <a:t>Iglesia</a:t>
            </a:r>
            <a:r>
              <a:rPr lang="en-US" sz="3600" b="1" i="1" dirty="0" smtClean="0">
                <a:solidFill>
                  <a:srgbClr val="FFFF00"/>
                </a:solidFill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</a:rPr>
              <a:t>aquí</a:t>
            </a:r>
            <a:r>
              <a:rPr lang="en-US" sz="3200" dirty="0" smtClean="0">
                <a:solidFill>
                  <a:schemeClr val="bg1"/>
                </a:solidFill>
              </a:rPr>
              <a:t> y </a:t>
            </a:r>
            <a:r>
              <a:rPr lang="en-US" sz="3200" dirty="0" err="1" smtClean="0">
                <a:solidFill>
                  <a:schemeClr val="bg1"/>
                </a:solidFill>
              </a:rPr>
              <a:t>ahora</a:t>
            </a:r>
            <a:endParaRPr lang="en-US" sz="3200" dirty="0">
              <a:solidFill>
                <a:schemeClr val="bg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911876" y="0"/>
            <a:ext cx="6383044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6600" b="1" i="1" dirty="0"/>
              <a:t>¿</a:t>
            </a:r>
            <a:r>
              <a:rPr lang="en-US" sz="6600" b="1" i="1" dirty="0"/>
              <a:t>Qué?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90CA757-9B76-45F2-A12D-48B68A388A03}"/>
              </a:ext>
            </a:extLst>
          </p:cNvPr>
          <p:cNvSpPr txBox="1"/>
          <p:nvPr/>
        </p:nvSpPr>
        <p:spPr>
          <a:xfrm>
            <a:off x="-1" y="5534561"/>
            <a:ext cx="12249689" cy="1323439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s-MX" sz="1600" dirty="0"/>
              <a:t>Jesús vino a redimirnos y salvarnos de nuestros pecados para </a:t>
            </a:r>
            <a:r>
              <a:rPr lang="es-MX" sz="1600" dirty="0" smtClean="0"/>
              <a:t>estar </a:t>
            </a:r>
            <a:r>
              <a:rPr lang="es-MX" sz="1600" dirty="0"/>
              <a:t>con Dios para siempre, en comunión con el Padre, el Hijo y el Espíritu Santo</a:t>
            </a:r>
            <a:r>
              <a:rPr lang="en-US" sz="16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en-US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MX" sz="1600" dirty="0"/>
              <a:t>Dios sabía que necesitaríamos verlo, sentirlo y estar lo más cerca posible de Él. Entonces Él nos dio una Iglesia, la Iglesia Católica, que a su vez nos da las Sagradas Escrituras y los Sacramentos como medios para que participemos en el Reino de los Cielos, mientras todavía estemos en la tierra. De esta forma, La Iglesia es la “semilla y el principio” del Reino de </a:t>
            </a:r>
            <a:r>
              <a:rPr lang="es-MX" sz="1600" dirty="0" smtClean="0"/>
              <a:t>Dios.</a:t>
            </a:r>
            <a:endParaRPr lang="en-US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985576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19147"/>
            <a:ext cx="13694228" cy="653143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0BF67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103410" y="653143"/>
            <a:ext cx="79851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n-US" b="1" u="sng" dirty="0"/>
              <a:t>https://youtu.be/tAWTBG7SBRw</a:t>
            </a:r>
            <a:endParaRPr lang="en-US" sz="3200" b="1" dirty="0">
              <a:solidFill>
                <a:schemeClr val="bg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045930" y="74535"/>
            <a:ext cx="88351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/>
              <a:t>LA HISTORIA DE DIOS: EL SERMON EN LA </a:t>
            </a:r>
            <a:r>
              <a:rPr lang="en-US" sz="2800" b="1" cap="all" dirty="0" smtClean="0"/>
              <a:t>MONTAñA</a:t>
            </a:r>
            <a:endParaRPr lang="es-MX" sz="6000" b="1" cap="all" dirty="0"/>
          </a:p>
        </p:txBody>
      </p:sp>
      <p:pic>
        <p:nvPicPr>
          <p:cNvPr id="5" name="tAWTBG7SBRw"/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1464124" y="1306286"/>
            <a:ext cx="9073248" cy="51037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99151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6033857" y="1078524"/>
            <a:ext cx="6158143" cy="577947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 1"/>
          <p:cNvSpPr/>
          <p:nvPr/>
        </p:nvSpPr>
        <p:spPr>
          <a:xfrm>
            <a:off x="0" y="0"/>
            <a:ext cx="12192000" cy="1078524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0BF67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0" y="1078524"/>
            <a:ext cx="6033857" cy="5940088"/>
          </a:xfrm>
          <a:prstGeom prst="rect">
            <a:avLst/>
          </a:prstGeom>
          <a:solidFill>
            <a:schemeClr val="bg2"/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en-US" sz="2000" b="1" i="1" dirty="0">
              <a:solidFill>
                <a:srgbClr val="002060"/>
              </a:solidFill>
            </a:endParaRPr>
          </a:p>
          <a:p>
            <a:pPr algn="ctr"/>
            <a:r>
              <a:rPr lang="es-MX" sz="2000" i="1" dirty="0">
                <a:solidFill>
                  <a:srgbClr val="002060"/>
                </a:solidFill>
              </a:rPr>
              <a:t>El Reino de los Cielos es de</a:t>
            </a:r>
            <a:r>
              <a:rPr lang="es-MX" sz="2000" i="1" dirty="0" smtClean="0">
                <a:solidFill>
                  <a:srgbClr val="002060"/>
                </a:solidFill>
              </a:rPr>
              <a:t>:</a:t>
            </a:r>
          </a:p>
          <a:p>
            <a:pPr algn="ctr"/>
            <a:endParaRPr lang="es-MX" sz="2000" b="1" i="1" dirty="0" smtClean="0">
              <a:solidFill>
                <a:srgbClr val="002060"/>
              </a:solidFill>
            </a:endParaRPr>
          </a:p>
          <a:p>
            <a:pPr algn="ctr"/>
            <a:r>
              <a:rPr lang="es-MX" sz="2400" b="1" i="1" dirty="0" smtClean="0">
                <a:solidFill>
                  <a:srgbClr val="002060"/>
                </a:solidFill>
              </a:rPr>
              <a:t>Los </a:t>
            </a:r>
            <a:r>
              <a:rPr lang="es-MX" sz="2400" b="1" i="1" dirty="0">
                <a:solidFill>
                  <a:srgbClr val="002060"/>
                </a:solidFill>
              </a:rPr>
              <a:t>pobres de espíritu</a:t>
            </a:r>
          </a:p>
          <a:p>
            <a:pPr algn="ctr"/>
            <a:r>
              <a:rPr lang="es-MX" sz="2400" b="1" i="1" dirty="0">
                <a:solidFill>
                  <a:srgbClr val="002060"/>
                </a:solidFill>
              </a:rPr>
              <a:t>Los mansos</a:t>
            </a:r>
          </a:p>
          <a:p>
            <a:pPr algn="ctr"/>
            <a:r>
              <a:rPr lang="es-MX" sz="2400" b="1" i="1" dirty="0">
                <a:solidFill>
                  <a:srgbClr val="002060"/>
                </a:solidFill>
              </a:rPr>
              <a:t>Los que lloran</a:t>
            </a:r>
          </a:p>
          <a:p>
            <a:pPr algn="ctr"/>
            <a:r>
              <a:rPr lang="es-MX" sz="2400" b="1" i="1" dirty="0">
                <a:solidFill>
                  <a:srgbClr val="002060"/>
                </a:solidFill>
              </a:rPr>
              <a:t>Los que tienen hambre y sed de justicia</a:t>
            </a:r>
          </a:p>
          <a:p>
            <a:pPr algn="ctr"/>
            <a:r>
              <a:rPr lang="es-MX" sz="2400" b="1" i="1" dirty="0">
                <a:solidFill>
                  <a:srgbClr val="002060"/>
                </a:solidFill>
              </a:rPr>
              <a:t>Los misericordiosos</a:t>
            </a:r>
          </a:p>
          <a:p>
            <a:pPr algn="ctr"/>
            <a:r>
              <a:rPr lang="es-MX" sz="2400" b="1" i="1" dirty="0">
                <a:solidFill>
                  <a:srgbClr val="002060"/>
                </a:solidFill>
              </a:rPr>
              <a:t>Los limpios de corazón</a:t>
            </a:r>
          </a:p>
          <a:p>
            <a:pPr algn="ctr"/>
            <a:r>
              <a:rPr lang="es-MX" sz="2400" b="1" i="1" dirty="0">
                <a:solidFill>
                  <a:srgbClr val="002060"/>
                </a:solidFill>
              </a:rPr>
              <a:t>Los que trabajan por la paz</a:t>
            </a:r>
          </a:p>
          <a:p>
            <a:pPr algn="ctr"/>
            <a:r>
              <a:rPr lang="es-MX" sz="2400" b="1" i="1" dirty="0">
                <a:solidFill>
                  <a:srgbClr val="002060"/>
                </a:solidFill>
              </a:rPr>
              <a:t>Los que persigan por causa de </a:t>
            </a:r>
            <a:r>
              <a:rPr lang="es-MX" sz="2400" b="1" i="1" dirty="0" smtClean="0">
                <a:solidFill>
                  <a:srgbClr val="002060"/>
                </a:solidFill>
              </a:rPr>
              <a:t>Jesús</a:t>
            </a:r>
          </a:p>
          <a:p>
            <a:pPr algn="ctr"/>
            <a:endParaRPr lang="en-US" sz="2400" b="1" i="1" dirty="0">
              <a:solidFill>
                <a:srgbClr val="002060"/>
              </a:solidFill>
            </a:endParaRPr>
          </a:p>
          <a:p>
            <a:pPr algn="ctr"/>
            <a:endParaRPr lang="en-US" sz="2400" b="1" i="1" dirty="0" smtClean="0">
              <a:solidFill>
                <a:srgbClr val="002060"/>
              </a:solidFill>
            </a:endParaRPr>
          </a:p>
          <a:p>
            <a:pPr algn="ctr"/>
            <a:endParaRPr lang="en-US" sz="2400" b="1" i="1" dirty="0">
              <a:solidFill>
                <a:srgbClr val="002060"/>
              </a:solidFill>
            </a:endParaRPr>
          </a:p>
          <a:p>
            <a:pPr algn="ctr"/>
            <a:endParaRPr lang="en-US" sz="3200" b="1" i="1" dirty="0">
              <a:solidFill>
                <a:srgbClr val="002060"/>
              </a:solidFill>
            </a:endParaRPr>
          </a:p>
          <a:p>
            <a:pPr algn="ctr"/>
            <a:endParaRPr lang="en-US" sz="2400" b="1" i="1" dirty="0" smtClean="0">
              <a:solidFill>
                <a:srgbClr val="00206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159434" y="125282"/>
            <a:ext cx="711519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 smtClean="0"/>
              <a:t>CONVERSANDO EN FAMILIA</a:t>
            </a:r>
            <a:endParaRPr lang="es-MX" sz="4400" b="1" dirty="0"/>
          </a:p>
        </p:txBody>
      </p:sp>
      <p:sp>
        <p:nvSpPr>
          <p:cNvPr id="8" name="TextBox 7"/>
          <p:cNvSpPr txBox="1"/>
          <p:nvPr/>
        </p:nvSpPr>
        <p:spPr>
          <a:xfrm>
            <a:off x="6096000" y="1376040"/>
            <a:ext cx="5959876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2400" b="1" dirty="0"/>
              <a:t>Mirando la lista anterior de características de</a:t>
            </a:r>
          </a:p>
          <a:p>
            <a:pPr algn="ctr"/>
            <a:r>
              <a:rPr lang="es-MX" sz="2400" b="1" dirty="0"/>
              <a:t>aquellos a quienes pertenece el Reino de los Cielos</a:t>
            </a:r>
            <a:r>
              <a:rPr lang="es-MX" sz="2400" b="1" dirty="0" smtClean="0"/>
              <a:t>:</a:t>
            </a:r>
          </a:p>
          <a:p>
            <a:pPr algn="ctr"/>
            <a:endParaRPr lang="es-MX" sz="2400" b="1" dirty="0"/>
          </a:p>
          <a:p>
            <a:pPr algn="ctr"/>
            <a:r>
              <a:rPr lang="es-MX" sz="2400" i="1" dirty="0" smtClean="0"/>
              <a:t>¿</a:t>
            </a:r>
            <a:r>
              <a:rPr lang="es-MX" sz="2400" i="1" dirty="0"/>
              <a:t>De qué manera puedes ver esas </a:t>
            </a:r>
            <a:r>
              <a:rPr lang="es-MX" sz="2400" i="1" dirty="0" smtClean="0"/>
              <a:t>características de </a:t>
            </a:r>
            <a:r>
              <a:rPr lang="es-MX" sz="2400" i="1" dirty="0"/>
              <a:t>amor y sacrificio en </a:t>
            </a:r>
            <a:endParaRPr lang="es-MX" sz="2400" i="1" dirty="0" smtClean="0"/>
          </a:p>
          <a:p>
            <a:pPr algn="ctr"/>
            <a:r>
              <a:rPr lang="es-MX" sz="2400" i="1" dirty="0" smtClean="0"/>
              <a:t>cada </a:t>
            </a:r>
            <a:r>
              <a:rPr lang="es-MX" sz="2400" i="1" dirty="0"/>
              <a:t>miembro de </a:t>
            </a:r>
            <a:r>
              <a:rPr lang="es-MX" sz="2400" i="1" dirty="0" smtClean="0"/>
              <a:t>tu familia?</a:t>
            </a:r>
          </a:p>
          <a:p>
            <a:pPr algn="ctr"/>
            <a:endParaRPr lang="es-MX" sz="2400" i="1" dirty="0"/>
          </a:p>
          <a:p>
            <a:pPr algn="ctr"/>
            <a:r>
              <a:rPr lang="es-MX" sz="2400" i="1" dirty="0" smtClean="0"/>
              <a:t> </a:t>
            </a:r>
            <a:r>
              <a:rPr lang="es-MX" sz="2400" i="1" dirty="0"/>
              <a:t>¿Cómo proclama tu familia el Reino de Dios</a:t>
            </a:r>
            <a:r>
              <a:rPr lang="es-MX" sz="2400" i="1" dirty="0" smtClean="0"/>
              <a:t>?</a:t>
            </a:r>
          </a:p>
          <a:p>
            <a:pPr algn="ctr"/>
            <a:endParaRPr lang="es-MX" sz="2400" i="1" dirty="0"/>
          </a:p>
          <a:p>
            <a:pPr algn="ctr"/>
            <a:r>
              <a:rPr lang="es-MX" sz="2400" i="1" dirty="0" smtClean="0"/>
              <a:t>¿</a:t>
            </a:r>
            <a:r>
              <a:rPr lang="es-MX" sz="2400" i="1" dirty="0"/>
              <a:t>Qué puedes hacer este Adviento para proclamar el Reino de Dios?</a:t>
            </a:r>
          </a:p>
        </p:txBody>
      </p:sp>
    </p:spTree>
    <p:extLst>
      <p:ext uri="{BB962C8B-B14F-4D97-AF65-F5344CB8AC3E}">
        <p14:creationId xmlns:p14="http://schemas.microsoft.com/office/powerpoint/2010/main" val="12138701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Praying the Rosary in the context of creation - FAMVIN News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96286" y="1576387"/>
            <a:ext cx="7495713" cy="5076825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0" y="0"/>
            <a:ext cx="12192000" cy="1078524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0BF67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09917" y="1576387"/>
            <a:ext cx="4832940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2400" dirty="0"/>
          </a:p>
          <a:p>
            <a:r>
              <a:rPr lang="es-MX" sz="2400" dirty="0"/>
              <a:t>La </a:t>
            </a:r>
            <a:r>
              <a:rPr lang="es-MX" sz="2400" i="1" dirty="0"/>
              <a:t>misión de familia en el hogar </a:t>
            </a:r>
            <a:r>
              <a:rPr lang="es-MX" sz="2400" dirty="0"/>
              <a:t>es leer el artículo, ver los videos y hacer un plan sobre cómo su familia proclamará el Reino de Dios en esta temporada de Adviento y Navidad</a:t>
            </a:r>
            <a:r>
              <a:rPr lang="es-MX" sz="2400" dirty="0" smtClean="0"/>
              <a:t>.</a:t>
            </a:r>
          </a:p>
          <a:p>
            <a:endParaRPr lang="es-MX" sz="2400" dirty="0"/>
          </a:p>
          <a:p>
            <a:r>
              <a:rPr lang="es-MX" sz="2400" dirty="0" smtClean="0"/>
              <a:t>Meditando </a:t>
            </a:r>
            <a:r>
              <a:rPr lang="es-MX" sz="2400" dirty="0"/>
              <a:t>el Tercer Misterio Luminoso del Rosario, recen juntos una decena en familia alrededor del altar de su hogar.</a:t>
            </a:r>
            <a:endParaRPr lang="en-US" sz="2400" dirty="0"/>
          </a:p>
        </p:txBody>
      </p:sp>
      <p:sp>
        <p:nvSpPr>
          <p:cNvPr id="7" name="TextBox 6"/>
          <p:cNvSpPr txBox="1"/>
          <p:nvPr/>
        </p:nvSpPr>
        <p:spPr>
          <a:xfrm>
            <a:off x="2932320" y="216096"/>
            <a:ext cx="632735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 smtClean="0"/>
              <a:t>MISION EN FAMILIA </a:t>
            </a:r>
            <a:endParaRPr lang="es-MX" sz="4400" b="1" dirty="0"/>
          </a:p>
        </p:txBody>
      </p:sp>
    </p:spTree>
    <p:extLst>
      <p:ext uri="{BB962C8B-B14F-4D97-AF65-F5344CB8AC3E}">
        <p14:creationId xmlns:p14="http://schemas.microsoft.com/office/powerpoint/2010/main" val="30337039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12192000" cy="1078524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0BF67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41538" y="154541"/>
            <a:ext cx="1048452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 smtClean="0"/>
              <a:t>ORACION FINAL: </a:t>
            </a:r>
            <a:r>
              <a:rPr lang="en-US" sz="4400" i="1" dirty="0" smtClean="0"/>
              <a:t>El Padre </a:t>
            </a:r>
            <a:r>
              <a:rPr lang="en-US" sz="4400" i="1" dirty="0" err="1" smtClean="0"/>
              <a:t>Nuestro</a:t>
            </a:r>
            <a:endParaRPr lang="en-US" sz="4400" i="1" dirty="0"/>
          </a:p>
        </p:txBody>
      </p:sp>
      <p:pic>
        <p:nvPicPr>
          <p:cNvPr id="8" name="Picture 7" descr="Gaelic Rosary Prayers - The Work of God's Childr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67362" y="1388159"/>
            <a:ext cx="4857275" cy="5219700"/>
          </a:xfrm>
          <a:prstGeom prst="rect">
            <a:avLst/>
          </a:prstGeom>
          <a:ln w="5715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8825699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518082" y="1434145"/>
            <a:ext cx="8864168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sz="2800" dirty="0"/>
          </a:p>
          <a:p>
            <a:r>
              <a:rPr lang="es-MX" sz="2800" dirty="0"/>
              <a:t>Señor Jesucristo, Te encomendamos a nuestra familia y te pedimos tu bendición y protección. Te amamos Señor Jesús con todo nuestro corazón y te pedimos que ayudes a nuestra familia a ser más como la Sagrada Familia. Ayúdanos a ser amables, amorosos y pacientes unos con otros. Danos toda la gracia que necesitamos para convertirnos en santos y tus fieles discípulos. </a:t>
            </a:r>
            <a:endParaRPr lang="es-MX" sz="2800" dirty="0" smtClean="0"/>
          </a:p>
          <a:p>
            <a:endParaRPr lang="es-MX" sz="2800" dirty="0"/>
          </a:p>
          <a:p>
            <a:r>
              <a:rPr lang="es-MX" sz="2800" dirty="0" smtClean="0"/>
              <a:t>Amén</a:t>
            </a:r>
            <a:r>
              <a:rPr lang="es-MX" sz="2800" dirty="0"/>
              <a:t>.</a:t>
            </a:r>
            <a:endParaRPr lang="en-US" sz="3600" dirty="0"/>
          </a:p>
        </p:txBody>
      </p:sp>
      <p:sp>
        <p:nvSpPr>
          <p:cNvPr id="5" name="Rectangle 4"/>
          <p:cNvSpPr/>
          <p:nvPr/>
        </p:nvSpPr>
        <p:spPr>
          <a:xfrm>
            <a:off x="0" y="0"/>
            <a:ext cx="12192000" cy="1078524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0BF67"/>
              </a:solidFill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2783497" y="40298"/>
            <a:ext cx="6537082" cy="149884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MX" dirty="0"/>
              <a:t>ORACIÓN DE APERTURA</a:t>
            </a:r>
            <a:endParaRPr lang="en-US" cap="all" baseline="30000" dirty="0">
              <a:latin typeface="Antenna Black" panose="02000505000000020004" pitchFamily="2" charset="0"/>
            </a:endParaRPr>
          </a:p>
        </p:txBody>
      </p:sp>
      <p:pic>
        <p:nvPicPr>
          <p:cNvPr id="2" name="Picture 1" descr="Public Domain Clip Art Image | Praying hands | ID: 13528798811637 ...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11751" y="4098906"/>
            <a:ext cx="2155010" cy="26498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59924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12192000" cy="1078523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3859386" y="99451"/>
            <a:ext cx="4473225" cy="149884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4800" b="1" cap="all" baseline="30000" dirty="0" smtClean="0">
                <a:latin typeface="Antenna Black" panose="02000505000000020004" pitchFamily="2" charset="0"/>
              </a:rPr>
              <a:t>ROMPE </a:t>
            </a:r>
            <a:r>
              <a:rPr lang="en-US" sz="4800" b="1" cap="all" baseline="30000" dirty="0" smtClean="0">
                <a:latin typeface="Antenna Black" panose="02000505000000020004" pitchFamily="2" charset="0"/>
              </a:rPr>
              <a:t>HIELOS </a:t>
            </a:r>
            <a:endParaRPr lang="en-US" sz="4800" cap="all" baseline="30000" dirty="0">
              <a:latin typeface="Antenna Black" panose="02000505000000020004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-53340" y="1231068"/>
            <a:ext cx="12298679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MX" sz="3600" dirty="0"/>
              <a:t>¿CUÁL TE GUSTA MÁS?</a:t>
            </a:r>
            <a:endParaRPr lang="en-US" sz="72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287261" y="2435607"/>
            <a:ext cx="4808739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buAutoNum type="arabicPeriod"/>
            </a:pPr>
            <a:r>
              <a:rPr lang="es-MX" sz="2400" dirty="0" smtClean="0"/>
              <a:t>Haga </a:t>
            </a:r>
            <a:r>
              <a:rPr lang="es-MX" sz="2400" dirty="0"/>
              <a:t>dos líneas en el suelo, una en cada extremo de la habitación. </a:t>
            </a:r>
            <a:endParaRPr lang="es-MX" sz="2400" dirty="0" smtClean="0"/>
          </a:p>
          <a:p>
            <a:pPr marL="514350" indent="-514350">
              <a:buAutoNum type="arabicPeriod"/>
            </a:pPr>
            <a:r>
              <a:rPr lang="es-MX" sz="2400" dirty="0" smtClean="0"/>
              <a:t>Las </a:t>
            </a:r>
            <a:r>
              <a:rPr lang="es-MX" sz="2400" dirty="0"/>
              <a:t>familias se pararán en el medio de la sala </a:t>
            </a:r>
          </a:p>
          <a:p>
            <a:pPr marL="514350" indent="-514350">
              <a:buAutoNum type="arabicPeriod"/>
            </a:pPr>
            <a:r>
              <a:rPr lang="es-MX" sz="2400" dirty="0"/>
              <a:t>e</a:t>
            </a:r>
            <a:r>
              <a:rPr lang="es-MX" sz="2400" dirty="0" smtClean="0"/>
              <a:t>l </a:t>
            </a:r>
            <a:r>
              <a:rPr lang="es-MX" sz="2400" dirty="0"/>
              <a:t>facilitador dirá dos palabras mientras señala cada línea, </a:t>
            </a:r>
            <a:endParaRPr lang="es-MX" sz="2400" dirty="0" smtClean="0"/>
          </a:p>
          <a:p>
            <a:pPr marL="514350" indent="-514350">
              <a:buAutoNum type="arabicPeriod"/>
            </a:pPr>
            <a:r>
              <a:rPr lang="es-MX" sz="2400" dirty="0"/>
              <a:t>l</a:t>
            </a:r>
            <a:r>
              <a:rPr lang="es-MX" sz="2400" dirty="0" smtClean="0"/>
              <a:t>as </a:t>
            </a:r>
            <a:r>
              <a:rPr lang="es-MX" sz="2400" dirty="0"/>
              <a:t>familias tienen que elegir qué categoría les gusta más y elegir esa línea para ponerse de pie.</a:t>
            </a:r>
            <a:endParaRPr lang="en-US" sz="2400" dirty="0"/>
          </a:p>
        </p:txBody>
      </p:sp>
      <p:pic>
        <p:nvPicPr>
          <p:cNvPr id="2" name="Picture 1" descr="Celebrating Family Stories: Mystery Monday: What Happened to Hiram ...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84885" y="1877399"/>
            <a:ext cx="4929265" cy="47404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05888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-17417"/>
            <a:ext cx="12192000" cy="1078524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0BF67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905913" y="137124"/>
            <a:ext cx="4263475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 smtClean="0"/>
              <a:t>LA BUENA NUEVA</a:t>
            </a:r>
            <a:endParaRPr lang="es-MX" sz="4400" b="1" dirty="0"/>
          </a:p>
        </p:txBody>
      </p:sp>
      <p:sp>
        <p:nvSpPr>
          <p:cNvPr id="2" name="TextBox 1"/>
          <p:cNvSpPr txBox="1"/>
          <p:nvPr/>
        </p:nvSpPr>
        <p:spPr>
          <a:xfrm>
            <a:off x="988696" y="1382486"/>
            <a:ext cx="5597161" cy="43396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2400" dirty="0"/>
              <a:t>Leer Isaías </a:t>
            </a:r>
            <a:r>
              <a:rPr lang="es-MX" sz="2400" dirty="0" smtClean="0"/>
              <a:t>52:7</a:t>
            </a:r>
          </a:p>
          <a:p>
            <a:pPr algn="ctr"/>
            <a:r>
              <a:rPr lang="es-MX" sz="2400" dirty="0" smtClean="0"/>
              <a:t>O Ver</a:t>
            </a:r>
            <a:r>
              <a:rPr lang="es-MX" sz="2400" dirty="0"/>
              <a:t>: Evangelio del </a:t>
            </a:r>
            <a:r>
              <a:rPr lang="es-MX" sz="2400" dirty="0" smtClean="0"/>
              <a:t>Reino</a:t>
            </a:r>
          </a:p>
          <a:p>
            <a:pPr algn="ctr"/>
            <a:r>
              <a:rPr lang="en-US" sz="1600" i="1" dirty="0">
                <a:solidFill>
                  <a:schemeClr val="tx2">
                    <a:lumMod val="75000"/>
                  </a:schemeClr>
                </a:solidFill>
                <a:hlinkClick r:id="rId3"/>
              </a:rPr>
              <a:t>https://</a:t>
            </a:r>
            <a:r>
              <a:rPr lang="en-US" sz="1600" i="1" dirty="0" smtClean="0">
                <a:solidFill>
                  <a:schemeClr val="tx2">
                    <a:lumMod val="75000"/>
                  </a:schemeClr>
                </a:solidFill>
                <a:hlinkClick r:id="rId3"/>
              </a:rPr>
              <a:t>youtu.be/ZEgNkyFOXCI</a:t>
            </a:r>
            <a:endParaRPr lang="en-US" sz="1600" i="1" dirty="0" smtClean="0">
              <a:solidFill>
                <a:schemeClr val="tx2">
                  <a:lumMod val="75000"/>
                </a:schemeClr>
              </a:solidFill>
            </a:endParaRPr>
          </a:p>
          <a:p>
            <a:endParaRPr lang="en-US" sz="1600" i="1" dirty="0">
              <a:solidFill>
                <a:schemeClr val="tx2">
                  <a:lumMod val="75000"/>
                </a:schemeClr>
              </a:solidFill>
            </a:endParaRPr>
          </a:p>
          <a:p>
            <a:r>
              <a:rPr lang="es-MX" sz="2800" i="1" dirty="0" smtClean="0">
                <a:solidFill>
                  <a:schemeClr val="tx2">
                    <a:lumMod val="75000"/>
                  </a:schemeClr>
                </a:solidFill>
              </a:rPr>
              <a:t>Piensen </a:t>
            </a:r>
            <a:r>
              <a:rPr lang="es-MX" sz="2800" i="1" dirty="0">
                <a:solidFill>
                  <a:schemeClr val="tx2">
                    <a:lumMod val="75000"/>
                  </a:schemeClr>
                </a:solidFill>
              </a:rPr>
              <a:t>quien es en el</a:t>
            </a:r>
          </a:p>
          <a:p>
            <a:r>
              <a:rPr lang="es-MX" sz="2800" i="1" dirty="0">
                <a:solidFill>
                  <a:schemeClr val="tx2">
                    <a:lumMod val="75000"/>
                  </a:schemeClr>
                </a:solidFill>
              </a:rPr>
              <a:t>que cumple este pasaje, trayendo LA Buena Nueva.... Jesús. </a:t>
            </a:r>
            <a:endParaRPr lang="es-MX" sz="2800" i="1" dirty="0" smtClean="0">
              <a:solidFill>
                <a:schemeClr val="tx2">
                  <a:lumMod val="75000"/>
                </a:schemeClr>
              </a:solidFill>
            </a:endParaRPr>
          </a:p>
          <a:p>
            <a:endParaRPr lang="es-MX" sz="2800" i="1" dirty="0">
              <a:solidFill>
                <a:schemeClr val="tx2">
                  <a:lumMod val="75000"/>
                </a:schemeClr>
              </a:solidFill>
            </a:endParaRPr>
          </a:p>
          <a:p>
            <a:r>
              <a:rPr lang="es-MX" sz="2800" i="1" dirty="0" smtClean="0">
                <a:solidFill>
                  <a:schemeClr val="tx2">
                    <a:lumMod val="75000"/>
                  </a:schemeClr>
                </a:solidFill>
              </a:rPr>
              <a:t>Jesús </a:t>
            </a:r>
            <a:r>
              <a:rPr lang="es-MX" sz="2800" i="1" dirty="0">
                <a:solidFill>
                  <a:schemeClr val="tx2">
                    <a:lumMod val="75000"/>
                  </a:schemeClr>
                </a:solidFill>
              </a:rPr>
              <a:t>nos trae la buena nueva en </a:t>
            </a:r>
            <a:r>
              <a:rPr lang="es-MX" sz="2800" i="1" dirty="0" smtClean="0">
                <a:solidFill>
                  <a:schemeClr val="tx2">
                    <a:lumMod val="75000"/>
                  </a:schemeClr>
                </a:solidFill>
              </a:rPr>
              <a:t>Sus palabras</a:t>
            </a:r>
            <a:r>
              <a:rPr lang="es-MX" sz="2800" i="1" dirty="0">
                <a:solidFill>
                  <a:schemeClr val="tx2">
                    <a:lumMod val="75000"/>
                  </a:schemeClr>
                </a:solidFill>
              </a:rPr>
              <a:t>, acciones y en su propia persona. ¡Él es </a:t>
            </a:r>
            <a:r>
              <a:rPr lang="es-MX" sz="2800" i="1" dirty="0" err="1" smtClean="0">
                <a:solidFill>
                  <a:schemeClr val="tx2">
                    <a:lumMod val="75000"/>
                  </a:schemeClr>
                </a:solidFill>
              </a:rPr>
              <a:t>laBuena</a:t>
            </a:r>
            <a:r>
              <a:rPr lang="es-MX" sz="2800" i="1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s-MX" sz="2800" i="1" dirty="0">
                <a:solidFill>
                  <a:schemeClr val="tx2">
                    <a:lumMod val="75000"/>
                  </a:schemeClr>
                </a:solidFill>
              </a:rPr>
              <a:t>Nueva!</a:t>
            </a:r>
            <a:endParaRPr lang="en-US" sz="2800" i="1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3" name="ZEgNkyFOXCI"/>
          <p:cNvPicPr>
            <a:picLocks noRot="1" noChangeAspect="1"/>
          </p:cNvPicPr>
          <p:nvPr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6890657" y="2568964"/>
            <a:ext cx="4572000" cy="2571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63391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12192000" cy="1078524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0BF67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27840" y="1542324"/>
            <a:ext cx="4603389" cy="3416320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6200000" scaled="1"/>
            <a:tileRect/>
          </a:gra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MX" sz="2400" dirty="0"/>
              <a:t>Hoy aprenderemos sobre el Tercer</a:t>
            </a:r>
          </a:p>
          <a:p>
            <a:pPr algn="ctr"/>
            <a:r>
              <a:rPr lang="es-MX" sz="2400" dirty="0"/>
              <a:t>Misterio Luminoso del Rosario,</a:t>
            </a:r>
          </a:p>
          <a:p>
            <a:pPr algn="ctr"/>
            <a:r>
              <a:rPr lang="es-MX" sz="2400" b="1" dirty="0"/>
              <a:t>La Proclamación del Reino de Dios</a:t>
            </a:r>
            <a:r>
              <a:rPr lang="es-MX" sz="2400" dirty="0"/>
              <a:t>.</a:t>
            </a:r>
          </a:p>
          <a:p>
            <a:pPr algn="ctr"/>
            <a:endParaRPr lang="es-MX" sz="2400" dirty="0" smtClean="0"/>
          </a:p>
          <a:p>
            <a:pPr algn="ctr"/>
            <a:r>
              <a:rPr lang="es-MX" sz="2400" dirty="0" smtClean="0"/>
              <a:t>Aprenderemos </a:t>
            </a:r>
            <a:r>
              <a:rPr lang="es-MX" sz="2400" dirty="0"/>
              <a:t>acerca de cómo </a:t>
            </a:r>
            <a:r>
              <a:rPr lang="es-MX" sz="2400" dirty="0" smtClean="0"/>
              <a:t>Jesús proclama </a:t>
            </a:r>
            <a:r>
              <a:rPr lang="es-MX" sz="2400" dirty="0"/>
              <a:t>que el Reino de Dios </a:t>
            </a:r>
            <a:r>
              <a:rPr lang="es-MX" sz="2400" dirty="0" smtClean="0"/>
              <a:t>está cerca</a:t>
            </a:r>
            <a:r>
              <a:rPr lang="es-MX" sz="2400" dirty="0"/>
              <a:t>, </a:t>
            </a:r>
            <a:r>
              <a:rPr lang="es-MX" sz="2400" b="1" dirty="0"/>
              <a:t>qué, dónde y quién </a:t>
            </a:r>
            <a:r>
              <a:rPr lang="es-MX" sz="2400" dirty="0"/>
              <a:t>es el </a:t>
            </a:r>
            <a:r>
              <a:rPr lang="es-MX" sz="2400" dirty="0" smtClean="0"/>
              <a:t>Reino de </a:t>
            </a:r>
            <a:r>
              <a:rPr lang="es-MX" sz="2400" dirty="0"/>
              <a:t>Dios, y cómo lo proclamamos hoy.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932320" y="154541"/>
            <a:ext cx="632735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 smtClean="0"/>
              <a:t>EL TEMA DE HOY</a:t>
            </a:r>
            <a:endParaRPr lang="es-MX" sz="16600" b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8395" y="772884"/>
            <a:ext cx="8727238" cy="66402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51427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0"/>
            <a:ext cx="12192000" cy="1078524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0BF67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845963" y="154541"/>
            <a:ext cx="857467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 smtClean="0"/>
              <a:t>EL REINO DE DIOS</a:t>
            </a:r>
            <a:endParaRPr lang="es-MX" sz="4400" b="1" i="1" dirty="0"/>
          </a:p>
        </p:txBody>
      </p:sp>
      <p:sp>
        <p:nvSpPr>
          <p:cNvPr id="2" name="TextBox 1"/>
          <p:cNvSpPr txBox="1"/>
          <p:nvPr/>
        </p:nvSpPr>
        <p:spPr>
          <a:xfrm>
            <a:off x="710214" y="1358283"/>
            <a:ext cx="6970746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3200" dirty="0"/>
          </a:p>
          <a:p>
            <a:r>
              <a:rPr lang="es-MX" sz="3200" dirty="0" smtClean="0"/>
              <a:t>Abran </a:t>
            </a:r>
            <a:r>
              <a:rPr lang="es-MX" sz="3200" dirty="0"/>
              <a:t>sus biblias en </a:t>
            </a:r>
            <a:r>
              <a:rPr lang="es-MX" sz="3200" dirty="0">
                <a:solidFill>
                  <a:srgbClr val="FF0000"/>
                </a:solidFill>
              </a:rPr>
              <a:t>Mateo 3:1-3. </a:t>
            </a:r>
            <a:r>
              <a:rPr lang="es-MX" sz="3200" dirty="0"/>
              <a:t>Leamos lo que dijo San Juan</a:t>
            </a:r>
          </a:p>
          <a:p>
            <a:r>
              <a:rPr lang="es-MX" sz="3200" dirty="0"/>
              <a:t>Bautista sobre el </a:t>
            </a:r>
            <a:r>
              <a:rPr lang="es-MX" sz="3200" i="1" dirty="0"/>
              <a:t>Reino de Dios</a:t>
            </a:r>
            <a:r>
              <a:rPr lang="es-MX" sz="3200" i="1" dirty="0" smtClean="0"/>
              <a:t>.</a:t>
            </a:r>
          </a:p>
          <a:p>
            <a:endParaRPr lang="es-MX" sz="3200" i="1" dirty="0"/>
          </a:p>
          <a:p>
            <a:r>
              <a:rPr lang="es-MX" sz="3200" dirty="0" smtClean="0"/>
              <a:t>¿</a:t>
            </a:r>
            <a:r>
              <a:rPr lang="es-MX" sz="3200" dirty="0"/>
              <a:t>Qué estaba diciendo Juan acerca de cómo </a:t>
            </a:r>
            <a:r>
              <a:rPr lang="es-MX" sz="3200" dirty="0" smtClean="0"/>
              <a:t>prepararse para </a:t>
            </a:r>
            <a:r>
              <a:rPr lang="es-MX" sz="3200" dirty="0"/>
              <a:t>la venida del </a:t>
            </a:r>
            <a:r>
              <a:rPr lang="es-MX" sz="3200" i="1" dirty="0"/>
              <a:t>Reino de los </a:t>
            </a:r>
            <a:r>
              <a:rPr lang="es-MX" sz="3200" i="1" dirty="0" smtClean="0"/>
              <a:t>cielos</a:t>
            </a:r>
            <a:r>
              <a:rPr lang="es-MX" sz="3200" dirty="0" smtClean="0"/>
              <a:t>?</a:t>
            </a:r>
            <a:endParaRPr lang="en-US" dirty="0"/>
          </a:p>
        </p:txBody>
      </p:sp>
      <p:pic>
        <p:nvPicPr>
          <p:cNvPr id="8" name="Picture 7" descr="St John the Baptist Pointing to Christ - Bartolome Esteban Murillo ...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728"/>
          <a:stretch/>
        </p:blipFill>
        <p:spPr>
          <a:xfrm>
            <a:off x="8273143" y="1233066"/>
            <a:ext cx="3308032" cy="50893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58470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0"/>
            <a:ext cx="12192000" cy="1078524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0BF67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932320" y="216096"/>
            <a:ext cx="632735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smtClean="0">
                <a:solidFill>
                  <a:srgbClr val="CC3300"/>
                </a:solidFill>
              </a:rPr>
              <a:t>EL REINO DE DIOS</a:t>
            </a:r>
            <a:endParaRPr lang="es-MX" sz="4400" b="1" dirty="0">
              <a:solidFill>
                <a:srgbClr val="CC3300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555172" y="1704939"/>
            <a:ext cx="5698672" cy="44391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s-MX" sz="2800" dirty="0"/>
              <a:t>En el </a:t>
            </a:r>
            <a:r>
              <a:rPr lang="es-MX" sz="2800" b="1" i="1" dirty="0"/>
              <a:t>Nuevo Testamento </a:t>
            </a:r>
            <a:r>
              <a:rPr lang="es-MX" sz="2800" dirty="0"/>
              <a:t>se menciona </a:t>
            </a:r>
            <a:r>
              <a:rPr lang="es-MX" sz="2800" b="1" dirty="0">
                <a:solidFill>
                  <a:srgbClr val="FF0000"/>
                </a:solidFill>
              </a:rPr>
              <a:t>120 veces </a:t>
            </a:r>
            <a:r>
              <a:rPr lang="es-MX" sz="2800" dirty="0"/>
              <a:t>el Reino de Dios o el Reino de los </a:t>
            </a:r>
            <a:r>
              <a:rPr lang="es-MX" sz="2800" dirty="0" smtClean="0"/>
              <a:t>Cielos.</a:t>
            </a:r>
          </a:p>
          <a:p>
            <a:pPr marR="0" lv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endParaRPr lang="en-US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s-MX" sz="2800" b="1" dirty="0">
                <a:solidFill>
                  <a:srgbClr val="FF0000"/>
                </a:solidFill>
              </a:rPr>
              <a:t>Noventa y nueve veces </a:t>
            </a:r>
            <a:r>
              <a:rPr lang="es-MX" sz="2800" dirty="0"/>
              <a:t>se escribe en los Evangelios, que son los libros de Mateo, Marcos, Lucas y Juan. </a:t>
            </a:r>
            <a:endParaRPr lang="es-MX" sz="2800" dirty="0" smtClean="0"/>
          </a:p>
          <a:p>
            <a:pPr marR="0" lv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endParaRPr lang="en-US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Symbol" panose="05050102010706020507" pitchFamily="18" charset="2"/>
              <a:buChar char=""/>
            </a:pPr>
            <a:r>
              <a:rPr lang="es-MX" sz="2800" b="1" dirty="0">
                <a:solidFill>
                  <a:srgbClr val="FF0000"/>
                </a:solidFill>
              </a:rPr>
              <a:t>Noventa veces </a:t>
            </a:r>
            <a:r>
              <a:rPr lang="es-MX" sz="2800" i="1" dirty="0"/>
              <a:t>Jesús mismo habla de eso</a:t>
            </a:r>
            <a:endParaRPr lang="en-US" sz="2000" i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7" name="Picture 6" descr="How to Preach Like Jesus | Zack Donaldson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06986" y="1942011"/>
            <a:ext cx="4886596" cy="3841436"/>
          </a:xfrm>
          <a:prstGeom prst="rect">
            <a:avLst/>
          </a:prstGeom>
          <a:noFill/>
          <a:ln w="28575">
            <a:solidFill>
              <a:schemeClr val="tx2">
                <a:lumMod val="75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24934632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Free stock photo of blue, clouds, nature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4382"/>
          <a:stretch/>
        </p:blipFill>
        <p:spPr>
          <a:xfrm>
            <a:off x="-34212" y="985537"/>
            <a:ext cx="12226212" cy="5986763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0" y="0"/>
            <a:ext cx="12192000" cy="1074656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0BF67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55074" y="1669002"/>
            <a:ext cx="11532126" cy="49180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4400" b="1" i="1" dirty="0"/>
              <a:t>¿</a:t>
            </a:r>
            <a:r>
              <a:rPr lang="en-US" sz="4400" b="1" i="1" dirty="0" smtClean="0"/>
              <a:t>Quién?</a:t>
            </a:r>
            <a:endParaRPr lang="en-US" sz="4400" b="1" i="1" dirty="0"/>
          </a:p>
          <a:p>
            <a:pPr algn="ctr"/>
            <a:endParaRPr lang="en-US" sz="4400" b="1" i="1" dirty="0"/>
          </a:p>
          <a:p>
            <a:pPr algn="ctr"/>
            <a:r>
              <a:rPr lang="en-US" sz="4400" b="1" i="1" dirty="0"/>
              <a:t> </a:t>
            </a:r>
            <a:r>
              <a:rPr lang="es-MX" sz="4400" b="1" i="1" dirty="0" smtClean="0"/>
              <a:t>¿</a:t>
            </a:r>
            <a:r>
              <a:rPr lang="en-US" sz="4400" b="1" i="1" dirty="0" smtClean="0"/>
              <a:t>Dónde? </a:t>
            </a:r>
            <a:endParaRPr lang="en-US" sz="4400" b="1" i="1" dirty="0"/>
          </a:p>
          <a:p>
            <a:pPr algn="ctr"/>
            <a:endParaRPr lang="en-US" sz="4400" b="1" i="1" dirty="0"/>
          </a:p>
          <a:p>
            <a:pPr algn="ctr"/>
            <a:r>
              <a:rPr lang="es-MX" sz="4400" b="1" i="1" dirty="0" smtClean="0"/>
              <a:t>¿</a:t>
            </a:r>
            <a:r>
              <a:rPr lang="en-US" sz="4400" b="1" i="1" dirty="0" smtClean="0"/>
              <a:t>Qué?</a:t>
            </a:r>
            <a:endParaRPr lang="en-US" sz="4400" b="1" i="1" dirty="0"/>
          </a:p>
          <a:p>
            <a:pPr algn="ctr"/>
            <a:endParaRPr lang="en-US" sz="4400" dirty="0"/>
          </a:p>
          <a:p>
            <a:pPr algn="ctr"/>
            <a:r>
              <a:rPr lang="en-US" sz="4400" b="1" i="1" dirty="0" smtClean="0"/>
              <a:t>..es el Reino de Dios?</a:t>
            </a:r>
            <a:endParaRPr lang="en-US" sz="4400" i="1" dirty="0"/>
          </a:p>
        </p:txBody>
      </p:sp>
      <p:sp>
        <p:nvSpPr>
          <p:cNvPr id="7" name="TextBox 6"/>
          <p:cNvSpPr txBox="1"/>
          <p:nvPr/>
        </p:nvSpPr>
        <p:spPr>
          <a:xfrm>
            <a:off x="2932320" y="216096"/>
            <a:ext cx="632735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 smtClean="0">
                <a:solidFill>
                  <a:srgbClr val="CC3300"/>
                </a:solidFill>
              </a:rPr>
              <a:t>EL REINO DE DIOS</a:t>
            </a:r>
            <a:endParaRPr lang="es-MX" sz="4400" b="1" dirty="0">
              <a:solidFill>
                <a:srgbClr val="CC33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39020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12192000" cy="1074656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0BF67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77735" y="1201633"/>
            <a:ext cx="6621978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3200" dirty="0" smtClean="0">
                <a:solidFill>
                  <a:srgbClr val="FF0000"/>
                </a:solidFill>
              </a:rPr>
              <a:t>“</a:t>
            </a:r>
            <a:r>
              <a:rPr lang="es-MX" sz="3200" dirty="0">
                <a:solidFill>
                  <a:srgbClr val="FF0000"/>
                </a:solidFill>
              </a:rPr>
              <a:t>El Espíritu del Señor sobre mí, porque me ha ungido para anunciar a los pobre la Buena Nueva, me ha enviado a proclamar liberación a los cautivos y la vista a los ciegos, para dar la libertad a los oprimidos y proclamar un año de gracia del Señor”. </a:t>
            </a:r>
            <a:endParaRPr lang="es-MX" sz="3200" dirty="0" smtClean="0">
              <a:solidFill>
                <a:srgbClr val="FF0000"/>
              </a:solidFill>
            </a:endParaRPr>
          </a:p>
          <a:p>
            <a:endParaRPr lang="es-MX" sz="3200" dirty="0" smtClean="0">
              <a:solidFill>
                <a:srgbClr val="FF0000"/>
              </a:solidFill>
            </a:endParaRPr>
          </a:p>
          <a:p>
            <a:r>
              <a:rPr lang="es-MX" sz="3200" dirty="0" smtClean="0"/>
              <a:t>Jesús </a:t>
            </a:r>
            <a:r>
              <a:rPr lang="es-MX" sz="3200" dirty="0"/>
              <a:t>les estaba diciendo que </a:t>
            </a:r>
            <a:r>
              <a:rPr lang="es-MX" sz="3200" b="1" i="1" dirty="0"/>
              <a:t>Él</a:t>
            </a:r>
            <a:r>
              <a:rPr lang="es-MX" sz="3200" dirty="0"/>
              <a:t> es el Reino de Dios.</a:t>
            </a:r>
            <a:endParaRPr lang="en-US" sz="7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932320" y="216096"/>
            <a:ext cx="632735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 smtClean="0"/>
              <a:t>EL REINO DE DIOS</a:t>
            </a:r>
            <a:endParaRPr lang="es-MX" sz="4400" b="1" dirty="0"/>
          </a:p>
        </p:txBody>
      </p:sp>
      <p:pic>
        <p:nvPicPr>
          <p:cNvPr id="8" name="Picture 7" descr="SUBTLE PRETERIST ANALYSIS IN LUKE | Postmillennial Worldview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64630" y="2151886"/>
            <a:ext cx="5127370" cy="348070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5384023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18337</TotalTime>
  <Words>779</Words>
  <Application>Microsoft Office PowerPoint</Application>
  <PresentationFormat>Widescreen</PresentationFormat>
  <Paragraphs>99</Paragraphs>
  <Slides>16</Slides>
  <Notes>0</Notes>
  <HiddenSlides>0</HiddenSlides>
  <MMClips>2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3" baseType="lpstr">
      <vt:lpstr>Antenna Black</vt:lpstr>
      <vt:lpstr>Arial</vt:lpstr>
      <vt:lpstr>Calibri</vt:lpstr>
      <vt:lpstr>Calibri Light</vt:lpstr>
      <vt:lpstr>Symbol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AOA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Monica Oppermann</dc:creator>
  <cp:lastModifiedBy>Patrick Metts</cp:lastModifiedBy>
  <cp:revision>145</cp:revision>
  <dcterms:created xsi:type="dcterms:W3CDTF">2021-11-19T16:04:10Z</dcterms:created>
  <dcterms:modified xsi:type="dcterms:W3CDTF">2022-12-06T16:21:01Z</dcterms:modified>
</cp:coreProperties>
</file>