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2" r:id="rId6"/>
    <p:sldId id="270" r:id="rId7"/>
    <p:sldId id="261" r:id="rId8"/>
    <p:sldId id="266" r:id="rId9"/>
    <p:sldId id="263" r:id="rId10"/>
    <p:sldId id="267" r:id="rId11"/>
    <p:sldId id="269"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4660"/>
  </p:normalViewPr>
  <p:slideViewPr>
    <p:cSldViewPr snapToGrid="0">
      <p:cViewPr varScale="1">
        <p:scale>
          <a:sx n="125" d="100"/>
          <a:sy n="125" d="100"/>
        </p:scale>
        <p:origin x="2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14/02/2022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14/02/2022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14/02/2022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14/02/2022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14/02/2022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14/02/2022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14/02/2022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14/02/2022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14/02/2022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14/02/2022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14/02/2022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14/02/2022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gVuZ5SVBA3U"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487" r="2706"/>
          <a:stretch/>
        </p:blipFill>
        <p:spPr>
          <a:xfrm>
            <a:off x="0" y="0"/>
            <a:ext cx="12192000" cy="68580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8500" y="5644906"/>
            <a:ext cx="3101789" cy="1213094"/>
          </a:xfrm>
          <a:prstGeom prst="rect">
            <a:avLst/>
          </a:prstGeom>
          <a:effectLst>
            <a:outerShdw blurRad="50800" dist="38100" dir="5400000" algn="t" rotWithShape="0">
              <a:prstClr val="black"/>
            </a:outerShdw>
          </a:effectLst>
        </p:spPr>
      </p:pic>
      <p:sp>
        <p:nvSpPr>
          <p:cNvPr id="2" name="Subtitle 1"/>
          <p:cNvSpPr>
            <a:spLocks noGrp="1"/>
          </p:cNvSpPr>
          <p:nvPr>
            <p:ph type="subTitle" idx="1"/>
          </p:nvPr>
        </p:nvSpPr>
        <p:spPr>
          <a:xfrm>
            <a:off x="3731388" y="4389592"/>
            <a:ext cx="4419836" cy="2091930"/>
          </a:xfrm>
          <a:solidFill>
            <a:schemeClr val="bg1">
              <a:lumMod val="65000"/>
              <a:alpha val="78000"/>
            </a:schemeClr>
          </a:solidFill>
        </p:spPr>
        <p:txBody>
          <a:bodyPr>
            <a:noAutofit/>
          </a:bodyPr>
          <a:lstStyle/>
          <a:p>
            <a:r>
              <a:rPr lang="en-US" sz="4400" b="1" dirty="0" smtClean="0"/>
              <a:t>Jesus</a:t>
            </a:r>
            <a:r>
              <a:rPr lang="en-US" sz="4400" b="1" dirty="0"/>
              <a:t>:</a:t>
            </a:r>
            <a:endParaRPr lang="en-US" sz="4400" b="1" dirty="0" smtClean="0"/>
          </a:p>
          <a:p>
            <a:r>
              <a:rPr lang="en-US" sz="4400" b="1" dirty="0" smtClean="0"/>
              <a:t>The New Moses,</a:t>
            </a:r>
          </a:p>
          <a:p>
            <a:r>
              <a:rPr lang="en-US" sz="4400" b="1" dirty="0" smtClean="0"/>
              <a:t>The Rescuer </a:t>
            </a:r>
            <a:endParaRPr lang="en-US" sz="4400" b="1" dirty="0"/>
          </a:p>
        </p:txBody>
      </p:sp>
      <p:sp>
        <p:nvSpPr>
          <p:cNvPr id="4" name="Title 3"/>
          <p:cNvSpPr>
            <a:spLocks noGrp="1"/>
          </p:cNvSpPr>
          <p:nvPr>
            <p:ph type="ctrTitle"/>
          </p:nvPr>
        </p:nvSpPr>
        <p:spPr>
          <a:xfrm>
            <a:off x="60960" y="-176784"/>
            <a:ext cx="12070080" cy="960556"/>
          </a:xfrm>
        </p:spPr>
        <p:txBody>
          <a:bodyPr>
            <a:normAutofit/>
          </a:bodyPr>
          <a:lstStyle/>
          <a:p>
            <a:r>
              <a:rPr lang="en-US" sz="5000" dirty="0" smtClean="0">
                <a:solidFill>
                  <a:schemeClr val="bg1"/>
                </a:solidFill>
                <a:latin typeface="Antenna Black" panose="02000505000000020004" pitchFamily="2" charset="0"/>
              </a:rPr>
              <a:t>FAMILIES FORMING DISCIPLES</a:t>
            </a:r>
            <a:endParaRPr lang="en-US" sz="5000" dirty="0">
              <a:solidFill>
                <a:schemeClr val="bg1"/>
              </a:solidFill>
              <a:latin typeface="Antenna Black" panose="02000505000000020004" pitchFamily="2" charset="0"/>
            </a:endParaRPr>
          </a:p>
        </p:txBody>
      </p:sp>
    </p:spTree>
    <p:extLst>
      <p:ext uri="{BB962C8B-B14F-4D97-AF65-F5344CB8AC3E}">
        <p14:creationId xmlns:p14="http://schemas.microsoft.com/office/powerpoint/2010/main" val="2948220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extBox 1"/>
          <p:cNvSpPr txBox="1"/>
          <p:nvPr/>
        </p:nvSpPr>
        <p:spPr>
          <a:xfrm>
            <a:off x="3789218" y="216096"/>
            <a:ext cx="4613564" cy="646331"/>
          </a:xfrm>
          <a:prstGeom prst="rect">
            <a:avLst/>
          </a:prstGeom>
          <a:noFill/>
        </p:spPr>
        <p:txBody>
          <a:bodyPr wrap="square" rtlCol="0">
            <a:spAutoFit/>
          </a:bodyPr>
          <a:lstStyle/>
          <a:p>
            <a:r>
              <a:rPr lang="en-US" sz="3600" dirty="0" smtClean="0"/>
              <a:t>Family Mission Activity</a:t>
            </a:r>
            <a:endParaRPr lang="es-MX" sz="3600" dirty="0"/>
          </a:p>
        </p:txBody>
      </p:sp>
      <p:sp>
        <p:nvSpPr>
          <p:cNvPr id="5" name="TextBox 4"/>
          <p:cNvSpPr txBox="1"/>
          <p:nvPr/>
        </p:nvSpPr>
        <p:spPr>
          <a:xfrm>
            <a:off x="947737" y="1294620"/>
            <a:ext cx="10715625" cy="3970318"/>
          </a:xfrm>
          <a:prstGeom prst="rect">
            <a:avLst/>
          </a:prstGeom>
          <a:noFill/>
        </p:spPr>
        <p:txBody>
          <a:bodyPr wrap="square" rtlCol="0">
            <a:spAutoFit/>
          </a:bodyPr>
          <a:lstStyle/>
          <a:p>
            <a:r>
              <a:rPr lang="en-US" dirty="0"/>
              <a:t>1. Introduce Mission Activity</a:t>
            </a:r>
          </a:p>
          <a:p>
            <a:endParaRPr lang="en-US" dirty="0" smtClean="0"/>
          </a:p>
          <a:p>
            <a:r>
              <a:rPr lang="en-US" dirty="0" smtClean="0"/>
              <a:t>2</a:t>
            </a:r>
            <a:r>
              <a:rPr lang="en-US" dirty="0"/>
              <a:t>. Explain Activity </a:t>
            </a:r>
          </a:p>
          <a:p>
            <a:r>
              <a:rPr lang="en-US" dirty="0" err="1"/>
              <a:t>i</a:t>
            </a:r>
            <a:r>
              <a:rPr lang="en-US" dirty="0"/>
              <a:t>.  </a:t>
            </a:r>
            <a:r>
              <a:rPr lang="en-US" dirty="0" smtClean="0"/>
              <a:t> Watch </a:t>
            </a:r>
            <a:r>
              <a:rPr lang="en-US" dirty="0"/>
              <a:t>two or more of the videos on Lent and Joshua and the Israelites</a:t>
            </a:r>
          </a:p>
          <a:p>
            <a:r>
              <a:rPr lang="en-US" dirty="0"/>
              <a:t>ii. </a:t>
            </a:r>
            <a:r>
              <a:rPr lang="en-US" dirty="0" smtClean="0"/>
              <a:t> Review </a:t>
            </a:r>
            <a:r>
              <a:rPr lang="en-US" dirty="0"/>
              <a:t>Holy Week At-Home ideas for the days of Holy Week </a:t>
            </a:r>
          </a:p>
          <a:p>
            <a:r>
              <a:rPr lang="en-US" dirty="0"/>
              <a:t>iii. Discuss how your Family Lenten Plan is going and review/renew your practice of the Lenten pillars of praying, </a:t>
            </a:r>
            <a:r>
              <a:rPr lang="en-US" dirty="0" smtClean="0"/>
              <a:t>         fasting </a:t>
            </a:r>
            <a:r>
              <a:rPr lang="en-US" dirty="0"/>
              <a:t>and almsgiving. Encourage each other and stay the course! </a:t>
            </a:r>
          </a:p>
          <a:p>
            <a:r>
              <a:rPr lang="en-US" dirty="0"/>
              <a:t>iv. Color Stations of the Cross Mini Coloring booklet. </a:t>
            </a:r>
          </a:p>
          <a:p>
            <a:r>
              <a:rPr lang="en-US" dirty="0"/>
              <a:t>v</a:t>
            </a:r>
            <a:r>
              <a:rPr lang="en-US" dirty="0" smtClean="0"/>
              <a:t>.  </a:t>
            </a:r>
            <a:r>
              <a:rPr lang="en-US" dirty="0"/>
              <a:t>Gather around your prayer altar as a family. Take a moment to be silent and bring yourselves into God’s presence. Pray and meditate on the Stations of the Cross using your booklet. Place your Stations of the Cross booklet on your home altar/prayer space. </a:t>
            </a:r>
          </a:p>
          <a:p>
            <a:r>
              <a:rPr lang="en-US" dirty="0"/>
              <a:t>vi. Remember to bring your Stations of the Cross booklet to Week 3’s</a:t>
            </a:r>
          </a:p>
          <a:p>
            <a:pPr lvl="0"/>
            <a:endParaRPr lang="en-US" dirty="0" smtClean="0"/>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2782" y="4202456"/>
            <a:ext cx="3537098" cy="2655544"/>
          </a:xfrm>
          <a:prstGeom prst="rect">
            <a:avLst/>
          </a:prstGeom>
        </p:spPr>
      </p:pic>
    </p:spTree>
    <p:extLst>
      <p:ext uri="{BB962C8B-B14F-4D97-AF65-F5344CB8AC3E}">
        <p14:creationId xmlns:p14="http://schemas.microsoft.com/office/powerpoint/2010/main" val="119076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1078524"/>
            <a:ext cx="12191999" cy="5792539"/>
          </a:xfrm>
          <a:prstGeom prst="rect">
            <a:avLst/>
          </a:prstGeom>
        </p:spPr>
      </p:pic>
      <p:sp>
        <p:nvSpPr>
          <p:cNvPr id="2" name="Rectangle 1"/>
          <p:cNvSpPr/>
          <p:nvPr/>
        </p:nvSpPr>
        <p:spPr>
          <a:xfrm>
            <a:off x="775393" y="1241638"/>
            <a:ext cx="8878970" cy="5406608"/>
          </a:xfrm>
          <a:prstGeom prst="rect">
            <a:avLst/>
          </a:prstGeom>
        </p:spPr>
        <p:txBody>
          <a:bodyPr wrap="square">
            <a:spAutoFit/>
          </a:bodyPr>
          <a:lstStyle/>
          <a:p>
            <a:r>
              <a:rPr lang="en-US" sz="2800" i="1" baseline="30000" dirty="0">
                <a:solidFill>
                  <a:schemeClr val="bg1"/>
                </a:solidFill>
              </a:rPr>
              <a:t>Dear Lord, we thank you for the gift of Your Son, Jesus, who calls us to imitate Him by:</a:t>
            </a:r>
            <a:endParaRPr lang="en-US" sz="2800" baseline="30000" dirty="0">
              <a:solidFill>
                <a:schemeClr val="bg1"/>
              </a:solidFill>
            </a:endParaRPr>
          </a:p>
          <a:p>
            <a:r>
              <a:rPr lang="en-US" sz="2800" baseline="30000" dirty="0">
                <a:solidFill>
                  <a:schemeClr val="bg1"/>
                </a:solidFill>
              </a:rPr>
              <a:t>Fasting from judging others; Feasting on Christ dwelling in them.</a:t>
            </a:r>
          </a:p>
          <a:p>
            <a:r>
              <a:rPr lang="en-US" sz="2800" baseline="30000" dirty="0">
                <a:solidFill>
                  <a:schemeClr val="bg1"/>
                </a:solidFill>
              </a:rPr>
              <a:t>Fasting from fear of illness; Feasting on the healing power of God.</a:t>
            </a:r>
          </a:p>
          <a:p>
            <a:r>
              <a:rPr lang="en-US" sz="2800" baseline="30000" dirty="0">
                <a:solidFill>
                  <a:schemeClr val="bg1"/>
                </a:solidFill>
              </a:rPr>
              <a:t>Fasting from words that pollute; Feasting on speech that purifies.</a:t>
            </a:r>
          </a:p>
          <a:p>
            <a:r>
              <a:rPr lang="en-US" sz="2800" baseline="30000" dirty="0">
                <a:solidFill>
                  <a:schemeClr val="bg1"/>
                </a:solidFill>
              </a:rPr>
              <a:t>Fasting from discontent; Feasting on gratitude.</a:t>
            </a:r>
          </a:p>
          <a:p>
            <a:r>
              <a:rPr lang="en-US" sz="2800" baseline="30000" dirty="0">
                <a:solidFill>
                  <a:schemeClr val="bg1"/>
                </a:solidFill>
              </a:rPr>
              <a:t>Fasting from anger; Feasting on patience.</a:t>
            </a:r>
          </a:p>
          <a:p>
            <a:r>
              <a:rPr lang="en-US" sz="2800" baseline="30000" dirty="0">
                <a:solidFill>
                  <a:schemeClr val="bg1"/>
                </a:solidFill>
              </a:rPr>
              <a:t>Fasting from pessimism; Feasting on hope.</a:t>
            </a:r>
          </a:p>
          <a:p>
            <a:r>
              <a:rPr lang="en-US" sz="2800" baseline="30000" dirty="0">
                <a:solidFill>
                  <a:schemeClr val="bg1"/>
                </a:solidFill>
              </a:rPr>
              <a:t>Fasting from negatives; Feasting on encouragement.</a:t>
            </a:r>
          </a:p>
          <a:p>
            <a:r>
              <a:rPr lang="en-US" sz="2800" baseline="30000" dirty="0">
                <a:solidFill>
                  <a:schemeClr val="bg1"/>
                </a:solidFill>
              </a:rPr>
              <a:t>Fasting from bitterness; Feasting on forgiveness.</a:t>
            </a:r>
          </a:p>
          <a:p>
            <a:r>
              <a:rPr lang="en-US" sz="2800" baseline="30000" dirty="0">
                <a:solidFill>
                  <a:schemeClr val="bg1"/>
                </a:solidFill>
              </a:rPr>
              <a:t>Fasting from self-concern; Feasting on compassion.</a:t>
            </a:r>
          </a:p>
          <a:p>
            <a:r>
              <a:rPr lang="en-US" sz="2800" baseline="30000" dirty="0">
                <a:solidFill>
                  <a:schemeClr val="bg1"/>
                </a:solidFill>
              </a:rPr>
              <a:t>Fasting from suspicion; Feasting on truth.</a:t>
            </a:r>
          </a:p>
          <a:p>
            <a:r>
              <a:rPr lang="en-US" sz="2800" baseline="30000" dirty="0">
                <a:solidFill>
                  <a:schemeClr val="bg1"/>
                </a:solidFill>
              </a:rPr>
              <a:t>Fasting from gossip; Feasting on purposeful silence.</a:t>
            </a:r>
          </a:p>
          <a:p>
            <a:r>
              <a:rPr lang="en-US" sz="2800" baseline="30000" dirty="0">
                <a:solidFill>
                  <a:schemeClr val="bg1"/>
                </a:solidFill>
              </a:rPr>
              <a:t>Fasting from problems that overwhelm; Feasting on prayer that sustains.</a:t>
            </a:r>
          </a:p>
          <a:p>
            <a:r>
              <a:rPr lang="en-US" sz="2800" baseline="30000" dirty="0">
                <a:solidFill>
                  <a:schemeClr val="bg1"/>
                </a:solidFill>
              </a:rPr>
              <a:t>Fasting from anxiety; Feasting on faith.</a:t>
            </a:r>
          </a:p>
          <a:p>
            <a:r>
              <a:rPr lang="en-US" sz="2800" i="1" baseline="30000" dirty="0">
                <a:solidFill>
                  <a:schemeClr val="bg1"/>
                </a:solidFill>
              </a:rPr>
              <a:t>This Lent we ask that You pour out your holy grace upon our families, that we may fast and feast in love.  Amen.</a:t>
            </a:r>
          </a:p>
          <a:p>
            <a:endParaRPr lang="en-US" sz="2800" i="1" baseline="30000" dirty="0">
              <a:solidFill>
                <a:schemeClr val="bg1"/>
              </a:solidFill>
            </a:endParaRPr>
          </a:p>
          <a:p>
            <a:r>
              <a:rPr lang="en-US" sz="2800" i="1" baseline="30000" dirty="0">
                <a:solidFill>
                  <a:schemeClr val="bg1"/>
                </a:solidFill>
              </a:rPr>
              <a:t>- Author </a:t>
            </a:r>
            <a:r>
              <a:rPr lang="en-US" sz="2800" i="1" baseline="30000" dirty="0" smtClean="0">
                <a:solidFill>
                  <a:schemeClr val="bg1"/>
                </a:solidFill>
              </a:rPr>
              <a:t>Unknown</a:t>
            </a:r>
            <a:endParaRPr lang="es-MX" sz="4000" dirty="0">
              <a:solidFill>
                <a:schemeClr val="bg1"/>
              </a:solidFill>
            </a:endParaRPr>
          </a:p>
        </p:txBody>
      </p:sp>
      <p:sp>
        <p:nvSpPr>
          <p:cNvPr id="3" name="Rectangle 2"/>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261360" y="314710"/>
            <a:ext cx="5669280" cy="584775"/>
          </a:xfrm>
          <a:prstGeom prst="rect">
            <a:avLst/>
          </a:prstGeom>
          <a:noFill/>
        </p:spPr>
        <p:txBody>
          <a:bodyPr wrap="square" rtlCol="0">
            <a:spAutoFit/>
          </a:bodyPr>
          <a:lstStyle/>
          <a:p>
            <a:pPr algn="ctr"/>
            <a:r>
              <a:rPr lang="en-US" sz="3200" dirty="0" smtClean="0"/>
              <a:t>Closing Prayer</a:t>
            </a:r>
            <a:endParaRPr lang="en-US" sz="3200" dirty="0"/>
          </a:p>
        </p:txBody>
      </p:sp>
    </p:spTree>
    <p:extLst>
      <p:ext uri="{BB962C8B-B14F-4D97-AF65-F5344CB8AC3E}">
        <p14:creationId xmlns:p14="http://schemas.microsoft.com/office/powerpoint/2010/main" val="2464254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9750" y="1271222"/>
            <a:ext cx="8572500" cy="3693319"/>
          </a:xfrm>
          <a:prstGeom prst="rect">
            <a:avLst/>
          </a:prstGeom>
        </p:spPr>
        <p:txBody>
          <a:bodyPr wrap="square">
            <a:spAutoFit/>
          </a:bodyPr>
          <a:lstStyle/>
          <a:p>
            <a:r>
              <a:rPr lang="en-US" sz="2400" dirty="0" smtClean="0"/>
              <a:t>Lord </a:t>
            </a:r>
            <a:r>
              <a:rPr lang="en-US" sz="2400" dirty="0"/>
              <a:t>Jesus Christ, </a:t>
            </a:r>
            <a:endParaRPr lang="en-US" sz="2400" dirty="0" smtClean="0"/>
          </a:p>
          <a:p>
            <a:endParaRPr lang="en-US" sz="2400" dirty="0" smtClean="0"/>
          </a:p>
          <a:p>
            <a:r>
              <a:rPr lang="en-US" sz="2400" dirty="0" smtClean="0"/>
              <a:t>We </a:t>
            </a:r>
            <a:r>
              <a:rPr lang="en-US" sz="2400" dirty="0"/>
              <a:t>entrust our family to You and ask for Your blessing and protection. We love You Lord Jesus with all our hearts and we ask that You help our family become more like the Holy Family. Help us to be kind, loving, and patient with one another. Give us all the grace we need to become saints and Your faithful disciples. </a:t>
            </a:r>
            <a:endParaRPr lang="en-US" sz="2400" dirty="0" smtClean="0"/>
          </a:p>
          <a:p>
            <a:endParaRPr lang="en-US" sz="2400" dirty="0" smtClean="0"/>
          </a:p>
          <a:p>
            <a:r>
              <a:rPr lang="en-US" sz="2400" dirty="0" smtClean="0"/>
              <a:t>Amen.</a:t>
            </a:r>
          </a:p>
          <a:p>
            <a:endParaRPr lang="en-US" dirty="0"/>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smtClean="0">
                <a:latin typeface="Antenna Black" panose="02000505000000020004" pitchFamily="2" charset="0"/>
              </a:rPr>
              <a:t>Opening Prayer</a:t>
            </a:r>
            <a:endParaRPr lang="en-US" cap="all" baseline="30000" dirty="0">
              <a:latin typeface="Antenna Black" panose="02000505000000020004"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4957" y="3963673"/>
            <a:ext cx="2802086" cy="2797416"/>
          </a:xfrm>
          <a:prstGeom prst="rect">
            <a:avLst/>
          </a:prstGeom>
        </p:spPr>
      </p:pic>
    </p:spTree>
    <p:extLst>
      <p:ext uri="{BB962C8B-B14F-4D97-AF65-F5344CB8AC3E}">
        <p14:creationId xmlns:p14="http://schemas.microsoft.com/office/powerpoint/2010/main" val="425599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282586" y="117062"/>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smtClean="0">
                <a:latin typeface="Antenna Black" panose="02000505000000020004" pitchFamily="2" charset="0"/>
              </a:rPr>
              <a:t>Ice Breaker</a:t>
            </a:r>
            <a:endParaRPr lang="en-US" sz="4800" cap="all" baseline="30000" dirty="0">
              <a:latin typeface="Antenna Black" panose="02000505000000020004" pitchFamily="2" charset="0"/>
            </a:endParaRPr>
          </a:p>
        </p:txBody>
      </p:sp>
      <p:sp>
        <p:nvSpPr>
          <p:cNvPr id="3" name="Rectangle 2"/>
          <p:cNvSpPr/>
          <p:nvPr/>
        </p:nvSpPr>
        <p:spPr>
          <a:xfrm>
            <a:off x="-106679" y="993615"/>
            <a:ext cx="12298679" cy="2554545"/>
          </a:xfrm>
          <a:prstGeom prst="rect">
            <a:avLst/>
          </a:prstGeom>
          <a:noFill/>
        </p:spPr>
        <p:txBody>
          <a:bodyPr wrap="square" lIns="91440" tIns="45720" rIns="91440" bIns="45720">
            <a:spAutoFit/>
          </a:bodyPr>
          <a:lstStyle/>
          <a:p>
            <a:pPr algn="ctr"/>
            <a:r>
              <a:rPr lang="en-US" sz="8800" b="1" cap="none" spc="0" dirty="0" smtClean="0">
                <a:ln w="22225">
                  <a:solidFill>
                    <a:schemeClr val="accent2"/>
                  </a:solidFill>
                  <a:prstDash val="solid"/>
                </a:ln>
                <a:solidFill>
                  <a:schemeClr val="accent2">
                    <a:lumMod val="40000"/>
                    <a:lumOff val="60000"/>
                  </a:schemeClr>
                </a:solidFill>
                <a:effectLst/>
              </a:rPr>
              <a:t>Family</a:t>
            </a:r>
          </a:p>
          <a:p>
            <a:pPr algn="ctr"/>
            <a:r>
              <a:rPr lang="en-US" sz="7200" b="1" dirty="0" smtClean="0">
                <a:ln w="22225">
                  <a:solidFill>
                    <a:schemeClr val="accent2"/>
                  </a:solidFill>
                  <a:prstDash val="solid"/>
                </a:ln>
                <a:solidFill>
                  <a:schemeClr val="accent2">
                    <a:lumMod val="40000"/>
                    <a:lumOff val="60000"/>
                  </a:schemeClr>
                </a:solidFill>
              </a:rPr>
              <a:t>ROCK – PAPER </a:t>
            </a:r>
            <a:r>
              <a:rPr lang="en-US" sz="7200" b="1" dirty="0">
                <a:ln w="22225">
                  <a:solidFill>
                    <a:schemeClr val="accent2"/>
                  </a:solidFill>
                  <a:prstDash val="solid"/>
                </a:ln>
                <a:solidFill>
                  <a:schemeClr val="accent2">
                    <a:lumMod val="40000"/>
                    <a:lumOff val="60000"/>
                  </a:schemeClr>
                </a:solidFill>
              </a:rPr>
              <a:t>–</a:t>
            </a:r>
            <a:r>
              <a:rPr lang="en-US" sz="7200" b="1" dirty="0" smtClean="0">
                <a:ln w="22225">
                  <a:solidFill>
                    <a:schemeClr val="accent2"/>
                  </a:solidFill>
                  <a:prstDash val="solid"/>
                </a:ln>
                <a:solidFill>
                  <a:schemeClr val="accent2">
                    <a:lumMod val="40000"/>
                    <a:lumOff val="60000"/>
                  </a:schemeClr>
                </a:solidFill>
              </a:rPr>
              <a:t> SCISSORS</a:t>
            </a:r>
            <a:r>
              <a:rPr lang="en-US" sz="7200" b="1" cap="none" spc="0" dirty="0" smtClean="0">
                <a:ln w="22225">
                  <a:solidFill>
                    <a:schemeClr val="accent2"/>
                  </a:solidFill>
                  <a:prstDash val="solid"/>
                </a:ln>
                <a:solidFill>
                  <a:schemeClr val="accent2">
                    <a:lumMod val="40000"/>
                    <a:lumOff val="60000"/>
                  </a:schemeClr>
                </a:solidFill>
                <a:effectLst/>
              </a:rPr>
              <a:t> </a:t>
            </a:r>
            <a:endParaRPr lang="en-US" sz="7200" b="1" cap="none" spc="0" dirty="0">
              <a:ln w="22225">
                <a:solidFill>
                  <a:schemeClr val="accent2"/>
                </a:solidFill>
                <a:prstDash val="solid"/>
              </a:ln>
              <a:solidFill>
                <a:schemeClr val="accent2">
                  <a:lumMod val="40000"/>
                  <a:lumOff val="60000"/>
                </a:schemeClr>
              </a:solidFill>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6643" y="3548160"/>
            <a:ext cx="3272034" cy="3128658"/>
          </a:xfrm>
          <a:prstGeom prst="rect">
            <a:avLst/>
          </a:prstGeom>
        </p:spPr>
      </p:pic>
    </p:spTree>
    <p:extLst>
      <p:ext uri="{BB962C8B-B14F-4D97-AF65-F5344CB8AC3E}">
        <p14:creationId xmlns:p14="http://schemas.microsoft.com/office/powerpoint/2010/main" val="223058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285359" y="154541"/>
            <a:ext cx="5729710" cy="769441"/>
          </a:xfrm>
          <a:prstGeom prst="rect">
            <a:avLst/>
          </a:prstGeom>
          <a:noFill/>
        </p:spPr>
        <p:txBody>
          <a:bodyPr wrap="none" rtlCol="0">
            <a:spAutoFit/>
          </a:bodyPr>
          <a:lstStyle/>
          <a:p>
            <a:r>
              <a:rPr lang="en-US" sz="4400" b="1" dirty="0" smtClean="0"/>
              <a:t>FAMILY LENTEN PLANS?</a:t>
            </a:r>
            <a:endParaRPr lang="es-MX" sz="8000" b="1" dirty="0"/>
          </a:p>
        </p:txBody>
      </p:sp>
      <p:sp>
        <p:nvSpPr>
          <p:cNvPr id="8" name="TextBox 7"/>
          <p:cNvSpPr txBox="1"/>
          <p:nvPr/>
        </p:nvSpPr>
        <p:spPr>
          <a:xfrm>
            <a:off x="1610810" y="1233065"/>
            <a:ext cx="8366760" cy="3231654"/>
          </a:xfrm>
          <a:prstGeom prst="rect">
            <a:avLst/>
          </a:prstGeom>
          <a:noFill/>
        </p:spPr>
        <p:txBody>
          <a:bodyPr wrap="square" rtlCol="0">
            <a:spAutoFit/>
          </a:bodyPr>
          <a:lstStyle/>
          <a:p>
            <a:pPr lvl="0" algn="ctr"/>
            <a:r>
              <a:rPr lang="en-US" sz="2800" i="1" dirty="0"/>
              <a:t>How are your Family Lenten Plans going</a:t>
            </a:r>
            <a:r>
              <a:rPr lang="en-US" sz="2800" i="1" dirty="0" smtClean="0"/>
              <a:t>?</a:t>
            </a:r>
          </a:p>
          <a:p>
            <a:pPr lvl="0" algn="ctr"/>
            <a:endParaRPr lang="en-US" sz="2800" i="1" dirty="0"/>
          </a:p>
          <a:p>
            <a:pPr lvl="0" algn="ctr"/>
            <a:r>
              <a:rPr lang="en-US" sz="2800" i="1" dirty="0"/>
              <a:t>What traditional Lenten practices of prayer, fasting and almsgiving have you been practicing</a:t>
            </a:r>
            <a:r>
              <a:rPr lang="en-US" sz="2800" i="1" dirty="0" smtClean="0"/>
              <a:t>?</a:t>
            </a:r>
          </a:p>
          <a:p>
            <a:pPr lvl="0" algn="ctr"/>
            <a:endParaRPr lang="en-US" sz="2800" i="1" dirty="0"/>
          </a:p>
          <a:p>
            <a:pPr lvl="0" algn="ctr"/>
            <a:r>
              <a:rPr lang="en-US" sz="2800" i="1" dirty="0"/>
              <a:t>Have those practices and traditions brought you </a:t>
            </a:r>
            <a:r>
              <a:rPr lang="en-US" sz="3200" i="1" dirty="0"/>
              <a:t>closer to God?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102" y="4280053"/>
            <a:ext cx="4267796" cy="2295845"/>
          </a:xfrm>
          <a:prstGeom prst="rect">
            <a:avLst/>
          </a:prstGeom>
        </p:spPr>
      </p:pic>
    </p:spTree>
    <p:extLst>
      <p:ext uri="{BB962C8B-B14F-4D97-AF65-F5344CB8AC3E}">
        <p14:creationId xmlns:p14="http://schemas.microsoft.com/office/powerpoint/2010/main" val="4016339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0" y="216096"/>
            <a:ext cx="12207240" cy="6641904"/>
          </a:xfrm>
          <a:prstGeom prst="rect">
            <a:avLst/>
          </a:prstGeom>
        </p:spPr>
      </p:pic>
      <p:sp>
        <p:nvSpPr>
          <p:cNvPr id="3" name="Rectangle 2"/>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1565336" y="216096"/>
            <a:ext cx="9256445" cy="646331"/>
          </a:xfrm>
          <a:prstGeom prst="rect">
            <a:avLst/>
          </a:prstGeom>
          <a:noFill/>
        </p:spPr>
        <p:txBody>
          <a:bodyPr wrap="none" rtlCol="0">
            <a:spAutoFit/>
          </a:bodyPr>
          <a:lstStyle/>
          <a:p>
            <a:r>
              <a:rPr lang="en-US" sz="3600" b="1" dirty="0" smtClean="0"/>
              <a:t>THE BEGINNING OF ISRAEL AS A GREAT NATION</a:t>
            </a:r>
            <a:endParaRPr lang="es-MX" sz="11500" b="1" dirty="0"/>
          </a:p>
        </p:txBody>
      </p:sp>
    </p:spTree>
    <p:extLst>
      <p:ext uri="{BB962C8B-B14F-4D97-AF65-F5344CB8AC3E}">
        <p14:creationId xmlns:p14="http://schemas.microsoft.com/office/powerpoint/2010/main" val="661144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2312047" y="216096"/>
            <a:ext cx="7736220" cy="646331"/>
          </a:xfrm>
          <a:prstGeom prst="rect">
            <a:avLst/>
          </a:prstGeom>
          <a:noFill/>
        </p:spPr>
        <p:txBody>
          <a:bodyPr wrap="none" rtlCol="0">
            <a:spAutoFit/>
          </a:bodyPr>
          <a:lstStyle/>
          <a:p>
            <a:r>
              <a:rPr lang="en-US" sz="3600" b="1" dirty="0" smtClean="0"/>
              <a:t>PASSOVER &amp; DEATH OF THE FIRSTBORN</a:t>
            </a:r>
            <a:endParaRPr lang="es-MX" sz="115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6563" y="1475630"/>
            <a:ext cx="4409237" cy="5382370"/>
          </a:xfrm>
          <a:prstGeom prst="rect">
            <a:avLst/>
          </a:prstGeom>
        </p:spPr>
      </p:pic>
    </p:spTree>
    <p:extLst>
      <p:ext uri="{BB962C8B-B14F-4D97-AF65-F5344CB8AC3E}">
        <p14:creationId xmlns:p14="http://schemas.microsoft.com/office/powerpoint/2010/main" val="4285847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2296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Rectangle 1"/>
          <p:cNvSpPr/>
          <p:nvPr/>
        </p:nvSpPr>
        <p:spPr>
          <a:xfrm>
            <a:off x="1330239" y="57537"/>
            <a:ext cx="9689576" cy="707886"/>
          </a:xfrm>
          <a:prstGeom prst="rect">
            <a:avLst/>
          </a:prstGeom>
        </p:spPr>
        <p:txBody>
          <a:bodyPr wrap="none">
            <a:spAutoFit/>
          </a:bodyPr>
          <a:lstStyle/>
          <a:p>
            <a:r>
              <a:rPr lang="en-US" sz="4000" b="1" dirty="0" smtClean="0"/>
              <a:t>Watch: </a:t>
            </a:r>
            <a:r>
              <a:rPr lang="en-US" sz="4000" b="1" i="1" dirty="0" smtClean="0"/>
              <a:t>The Prince </a:t>
            </a:r>
            <a:r>
              <a:rPr lang="en-US" sz="4000" b="1" i="1" dirty="0"/>
              <a:t>of Egypt</a:t>
            </a:r>
            <a:r>
              <a:rPr lang="en-US" sz="4000" b="1" dirty="0"/>
              <a:t>, Red Sea Crossing</a:t>
            </a:r>
            <a:endParaRPr lang="es-MX" sz="11500" b="1" i="1" dirty="0"/>
          </a:p>
        </p:txBody>
      </p:sp>
      <p:pic>
        <p:nvPicPr>
          <p:cNvPr id="3" name="gVuZ5SVBA3U"/>
          <p:cNvPicPr>
            <a:picLocks noRot="1" noChangeAspect="1"/>
          </p:cNvPicPr>
          <p:nvPr>
            <a:videoFile r:link="rId1"/>
          </p:nvPr>
        </p:nvPicPr>
        <p:blipFill>
          <a:blip r:embed="rId3"/>
          <a:stretch>
            <a:fillRect/>
          </a:stretch>
        </p:blipFill>
        <p:spPr>
          <a:xfrm>
            <a:off x="1351999" y="880497"/>
            <a:ext cx="9509760" cy="5349240"/>
          </a:xfrm>
          <a:prstGeom prst="rect">
            <a:avLst/>
          </a:prstGeom>
        </p:spPr>
      </p:pic>
      <p:sp>
        <p:nvSpPr>
          <p:cNvPr id="6" name="TextBox 5"/>
          <p:cNvSpPr txBox="1"/>
          <p:nvPr/>
        </p:nvSpPr>
        <p:spPr>
          <a:xfrm>
            <a:off x="4125679" y="6287274"/>
            <a:ext cx="3962400" cy="461665"/>
          </a:xfrm>
          <a:prstGeom prst="rect">
            <a:avLst/>
          </a:prstGeom>
          <a:noFill/>
        </p:spPr>
        <p:txBody>
          <a:bodyPr wrap="square" rtlCol="0">
            <a:spAutoFit/>
          </a:bodyPr>
          <a:lstStyle/>
          <a:p>
            <a:pPr algn="ctr"/>
            <a:r>
              <a:rPr lang="en-US" sz="2400" dirty="0"/>
              <a:t>&amp;/or Read</a:t>
            </a:r>
            <a:r>
              <a:rPr lang="en-US" sz="2400" dirty="0" smtClean="0"/>
              <a:t>: Exodus </a:t>
            </a:r>
            <a:r>
              <a:rPr lang="en-US" sz="2400" dirty="0"/>
              <a:t>14:10-31</a:t>
            </a:r>
          </a:p>
        </p:txBody>
      </p:sp>
    </p:spTree>
    <p:extLst>
      <p:ext uri="{BB962C8B-B14F-4D97-AF65-F5344CB8AC3E}">
        <p14:creationId xmlns:p14="http://schemas.microsoft.com/office/powerpoint/2010/main" val="3363740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4077" y="1980296"/>
            <a:ext cx="7367923" cy="4912538"/>
          </a:xfrm>
          <a:prstGeom prst="rect">
            <a:avLst/>
          </a:prstGeom>
        </p:spPr>
      </p:pic>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3549790" y="185319"/>
            <a:ext cx="5209055" cy="707886"/>
          </a:xfrm>
          <a:prstGeom prst="rect">
            <a:avLst/>
          </a:prstGeom>
          <a:noFill/>
        </p:spPr>
        <p:txBody>
          <a:bodyPr wrap="none" rtlCol="0">
            <a:spAutoFit/>
          </a:bodyPr>
          <a:lstStyle/>
          <a:p>
            <a:r>
              <a:rPr lang="en-US" sz="4000" b="1" dirty="0" smtClean="0"/>
              <a:t>FAMILY CONVERSATION</a:t>
            </a:r>
            <a:endParaRPr lang="es-MX" sz="4000" b="1" dirty="0"/>
          </a:p>
        </p:txBody>
      </p:sp>
      <p:sp>
        <p:nvSpPr>
          <p:cNvPr id="6" name="TextBox 5"/>
          <p:cNvSpPr txBox="1"/>
          <p:nvPr/>
        </p:nvSpPr>
        <p:spPr>
          <a:xfrm>
            <a:off x="287383" y="1195705"/>
            <a:ext cx="11904617" cy="4647426"/>
          </a:xfrm>
          <a:prstGeom prst="rect">
            <a:avLst/>
          </a:prstGeom>
          <a:noFill/>
        </p:spPr>
        <p:txBody>
          <a:bodyPr wrap="square" rtlCol="0">
            <a:spAutoFit/>
          </a:bodyPr>
          <a:lstStyle/>
          <a:p>
            <a:endParaRPr lang="en-US" sz="3600" dirty="0" smtClean="0"/>
          </a:p>
          <a:p>
            <a:r>
              <a:rPr lang="en-US" sz="3200" dirty="0" smtClean="0">
                <a:solidFill>
                  <a:schemeClr val="tx2"/>
                </a:solidFill>
              </a:rPr>
              <a:t>Remember, </a:t>
            </a:r>
            <a:r>
              <a:rPr lang="en-US" sz="3200" dirty="0">
                <a:solidFill>
                  <a:schemeClr val="tx2"/>
                </a:solidFill>
              </a:rPr>
              <a:t>you </a:t>
            </a:r>
            <a:r>
              <a:rPr lang="en-US" sz="3200" dirty="0" smtClean="0">
                <a:solidFill>
                  <a:schemeClr val="tx2"/>
                </a:solidFill>
              </a:rPr>
              <a:t>too are </a:t>
            </a:r>
            <a:r>
              <a:rPr lang="en-US" sz="3200" dirty="0">
                <a:solidFill>
                  <a:schemeClr val="tx2"/>
                </a:solidFill>
              </a:rPr>
              <a:t>adopted sons and daughters of </a:t>
            </a:r>
            <a:r>
              <a:rPr lang="en-US" sz="3200" dirty="0" smtClean="0">
                <a:solidFill>
                  <a:schemeClr val="tx2"/>
                </a:solidFill>
              </a:rPr>
              <a:t>Abraham!  </a:t>
            </a:r>
            <a:r>
              <a:rPr lang="en-US" sz="3200" dirty="0">
                <a:solidFill>
                  <a:schemeClr val="tx2"/>
                </a:solidFill>
              </a:rPr>
              <a:t>Your </a:t>
            </a:r>
            <a:r>
              <a:rPr lang="en-US" sz="3200" dirty="0" smtClean="0">
                <a:solidFill>
                  <a:schemeClr val="tx2"/>
                </a:solidFill>
              </a:rPr>
              <a:t>family, </a:t>
            </a:r>
            <a:r>
              <a:rPr lang="en-US" sz="3200" dirty="0">
                <a:solidFill>
                  <a:schemeClr val="tx2"/>
                </a:solidFill>
              </a:rPr>
              <a:t>and </a:t>
            </a:r>
            <a:r>
              <a:rPr lang="en-US" sz="3200" dirty="0" smtClean="0">
                <a:solidFill>
                  <a:schemeClr val="tx2"/>
                </a:solidFill>
              </a:rPr>
              <a:t>each </a:t>
            </a:r>
            <a:r>
              <a:rPr lang="en-US" sz="3200" dirty="0">
                <a:solidFill>
                  <a:schemeClr val="tx2"/>
                </a:solidFill>
              </a:rPr>
              <a:t>one of </a:t>
            </a:r>
            <a:r>
              <a:rPr lang="en-US" sz="3200" dirty="0" smtClean="0">
                <a:solidFill>
                  <a:schemeClr val="tx2"/>
                </a:solidFill>
              </a:rPr>
              <a:t>you,</a:t>
            </a:r>
          </a:p>
          <a:p>
            <a:r>
              <a:rPr lang="en-US" sz="3200" dirty="0" smtClean="0">
                <a:solidFill>
                  <a:schemeClr val="tx2"/>
                </a:solidFill>
              </a:rPr>
              <a:t>are </a:t>
            </a:r>
            <a:r>
              <a:rPr lang="en-US" sz="3200" dirty="0">
                <a:solidFill>
                  <a:schemeClr val="tx2"/>
                </a:solidFill>
              </a:rPr>
              <a:t>also God’s special</a:t>
            </a:r>
            <a:r>
              <a:rPr lang="en-US" sz="3200" dirty="0" smtClean="0">
                <a:solidFill>
                  <a:schemeClr val="tx2"/>
                </a:solidFill>
              </a:rPr>
              <a:t>,</a:t>
            </a:r>
          </a:p>
          <a:p>
            <a:r>
              <a:rPr lang="en-US" sz="3200" dirty="0" smtClean="0">
                <a:solidFill>
                  <a:schemeClr val="tx2"/>
                </a:solidFill>
              </a:rPr>
              <a:t>chosen people! </a:t>
            </a:r>
          </a:p>
          <a:p>
            <a:endParaRPr lang="en-US" sz="3600" dirty="0" smtClean="0">
              <a:solidFill>
                <a:schemeClr val="tx2"/>
              </a:solidFill>
            </a:endParaRPr>
          </a:p>
          <a:p>
            <a:r>
              <a:rPr lang="en-US" sz="3200" i="1" dirty="0" smtClean="0">
                <a:solidFill>
                  <a:schemeClr val="tx2"/>
                </a:solidFill>
              </a:rPr>
              <a:t>Share </a:t>
            </a:r>
            <a:r>
              <a:rPr lang="en-US" sz="3200" i="1" dirty="0">
                <a:solidFill>
                  <a:schemeClr val="tx2"/>
                </a:solidFill>
              </a:rPr>
              <a:t>about a time when </a:t>
            </a:r>
            <a:r>
              <a:rPr lang="en-US" sz="3200" i="1" dirty="0" smtClean="0">
                <a:solidFill>
                  <a:schemeClr val="tx2"/>
                </a:solidFill>
              </a:rPr>
              <a:t>God</a:t>
            </a:r>
          </a:p>
          <a:p>
            <a:r>
              <a:rPr lang="en-US" sz="3200" i="1" dirty="0" smtClean="0">
                <a:solidFill>
                  <a:schemeClr val="tx2"/>
                </a:solidFill>
              </a:rPr>
              <a:t>answered </a:t>
            </a:r>
            <a:r>
              <a:rPr lang="en-US" sz="3200" i="1" dirty="0">
                <a:solidFill>
                  <a:schemeClr val="tx2"/>
                </a:solidFill>
              </a:rPr>
              <a:t>your prayers.  </a:t>
            </a:r>
            <a:endParaRPr lang="en-US" sz="3200" i="1" dirty="0" smtClean="0">
              <a:solidFill>
                <a:schemeClr val="tx2"/>
              </a:solidFill>
            </a:endParaRPr>
          </a:p>
          <a:p>
            <a:r>
              <a:rPr lang="en-US" sz="3200" i="1" dirty="0" smtClean="0">
                <a:solidFill>
                  <a:schemeClr val="tx2"/>
                </a:solidFill>
              </a:rPr>
              <a:t>How </a:t>
            </a:r>
            <a:r>
              <a:rPr lang="en-US" sz="3200" i="1" dirty="0">
                <a:solidFill>
                  <a:schemeClr val="tx2"/>
                </a:solidFill>
              </a:rPr>
              <a:t>did you feel?</a:t>
            </a:r>
          </a:p>
        </p:txBody>
      </p:sp>
    </p:spTree>
    <p:extLst>
      <p:ext uri="{BB962C8B-B14F-4D97-AF65-F5344CB8AC3E}">
        <p14:creationId xmlns:p14="http://schemas.microsoft.com/office/powerpoint/2010/main" val="1149951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4657"/>
            <a:ext cx="12192000" cy="6106886"/>
          </a:xfrm>
          <a:prstGeom prst="rect">
            <a:avLst/>
          </a:prstGeom>
        </p:spPr>
      </p:pic>
      <p:sp>
        <p:nvSpPr>
          <p:cNvPr id="2" name="TextBox 1"/>
          <p:cNvSpPr txBox="1"/>
          <p:nvPr/>
        </p:nvSpPr>
        <p:spPr>
          <a:xfrm>
            <a:off x="4270664" y="301336"/>
            <a:ext cx="3087577" cy="523220"/>
          </a:xfrm>
          <a:prstGeom prst="rect">
            <a:avLst/>
          </a:prstGeom>
          <a:noFill/>
        </p:spPr>
        <p:txBody>
          <a:bodyPr wrap="none" rtlCol="0">
            <a:spAutoFit/>
          </a:bodyPr>
          <a:lstStyle/>
          <a:p>
            <a:r>
              <a:rPr lang="en-US" sz="2800" dirty="0" smtClean="0"/>
              <a:t>Let’s read the Bible!</a:t>
            </a:r>
            <a:endParaRPr lang="es-MX" sz="2800" dirty="0"/>
          </a:p>
        </p:txBody>
      </p:sp>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3917038" y="301336"/>
            <a:ext cx="4431662" cy="646331"/>
          </a:xfrm>
          <a:prstGeom prst="rect">
            <a:avLst/>
          </a:prstGeom>
          <a:noFill/>
        </p:spPr>
        <p:txBody>
          <a:bodyPr wrap="none" rtlCol="0">
            <a:spAutoFit/>
          </a:bodyPr>
          <a:lstStyle/>
          <a:p>
            <a:r>
              <a:rPr lang="en-US" sz="3600" b="1" dirty="0" smtClean="0"/>
              <a:t>PROMISES FULLFILLED</a:t>
            </a:r>
            <a:endParaRPr lang="es-MX" sz="6600" b="1" dirty="0"/>
          </a:p>
        </p:txBody>
      </p:sp>
      <p:sp>
        <p:nvSpPr>
          <p:cNvPr id="3" name="TextBox 2"/>
          <p:cNvSpPr txBox="1"/>
          <p:nvPr/>
        </p:nvSpPr>
        <p:spPr>
          <a:xfrm>
            <a:off x="566057" y="1737360"/>
            <a:ext cx="5849983" cy="3046988"/>
          </a:xfrm>
          <a:prstGeom prst="rect">
            <a:avLst/>
          </a:prstGeom>
          <a:noFill/>
        </p:spPr>
        <p:txBody>
          <a:bodyPr wrap="square" rtlCol="0">
            <a:spAutoFit/>
          </a:bodyPr>
          <a:lstStyle/>
          <a:p>
            <a:pPr algn="ctr"/>
            <a:endParaRPr lang="en-US" sz="3200" dirty="0" smtClean="0">
              <a:solidFill>
                <a:schemeClr val="bg1"/>
              </a:solidFill>
            </a:endParaRPr>
          </a:p>
          <a:p>
            <a:pPr algn="ctr"/>
            <a:r>
              <a:rPr lang="en-US" sz="3200" dirty="0" smtClean="0">
                <a:solidFill>
                  <a:schemeClr val="bg1"/>
                </a:solidFill>
              </a:rPr>
              <a:t>This would </a:t>
            </a:r>
            <a:r>
              <a:rPr lang="en-US" sz="3200" dirty="0">
                <a:solidFill>
                  <a:schemeClr val="bg1"/>
                </a:solidFill>
              </a:rPr>
              <a:t>fulfill the promise </a:t>
            </a:r>
            <a:r>
              <a:rPr lang="en-US" sz="3200" dirty="0" smtClean="0">
                <a:solidFill>
                  <a:schemeClr val="bg1"/>
                </a:solidFill>
              </a:rPr>
              <a:t>God </a:t>
            </a:r>
            <a:r>
              <a:rPr lang="en-US" sz="3200" dirty="0">
                <a:solidFill>
                  <a:schemeClr val="bg1"/>
                </a:solidFill>
              </a:rPr>
              <a:t>made to Abraham all those centuries </a:t>
            </a:r>
            <a:r>
              <a:rPr lang="en-US" sz="3200" dirty="0" smtClean="0">
                <a:solidFill>
                  <a:schemeClr val="bg1"/>
                </a:solidFill>
              </a:rPr>
              <a:t>ago, </a:t>
            </a:r>
          </a:p>
          <a:p>
            <a:pPr algn="ctr"/>
            <a:r>
              <a:rPr lang="en-US" sz="3200" dirty="0" smtClean="0">
                <a:solidFill>
                  <a:schemeClr val="bg1"/>
                </a:solidFill>
              </a:rPr>
              <a:t>“</a:t>
            </a:r>
            <a:r>
              <a:rPr lang="en-US" sz="3200" b="1" i="1" dirty="0">
                <a:solidFill>
                  <a:schemeClr val="bg1"/>
                </a:solidFill>
              </a:rPr>
              <a:t>I will make of you a great nation and I will bless you</a:t>
            </a:r>
            <a:r>
              <a:rPr lang="en-US" sz="3200" dirty="0" smtClean="0">
                <a:solidFill>
                  <a:schemeClr val="bg1"/>
                </a:solidFill>
              </a:rPr>
              <a:t>” Gen. 12:2.</a:t>
            </a:r>
            <a:endParaRPr lang="en-US" sz="3200" dirty="0">
              <a:solidFill>
                <a:schemeClr val="bg1"/>
              </a:solidFill>
            </a:endParaRPr>
          </a:p>
        </p:txBody>
      </p:sp>
    </p:spTree>
    <p:extLst>
      <p:ext uri="{BB962C8B-B14F-4D97-AF65-F5344CB8AC3E}">
        <p14:creationId xmlns:p14="http://schemas.microsoft.com/office/powerpoint/2010/main" val="2276731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3127</TotalTime>
  <Words>574</Words>
  <Application>Microsoft Office PowerPoint</Application>
  <PresentationFormat>Widescreen</PresentationFormat>
  <Paragraphs>65</Paragraphs>
  <Slides>11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Antenna Black</vt:lpstr>
      <vt:lpstr>Arial</vt:lpstr>
      <vt:lpstr>Calibri</vt:lpstr>
      <vt:lpstr>Calibri Light</vt:lpstr>
      <vt:lpstr>Office Theme</vt:lpstr>
      <vt:lpstr>FAMILIES FORMING DISCIPLES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cp:lastModifiedBy>
  <cp:revision>46</cp:revision>
  <dcterms:created xsi:type="dcterms:W3CDTF">2021-11-19T16:04:10Z</dcterms:created>
  <dcterms:modified xsi:type="dcterms:W3CDTF">2022-02-14T20:56:11Z</dcterms:modified>
</cp:coreProperties>
</file>