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0" r:id="rId6"/>
    <p:sldId id="262" r:id="rId7"/>
    <p:sldId id="261" r:id="rId8"/>
    <p:sldId id="263" r:id="rId9"/>
    <p:sldId id="271" r:id="rId10"/>
    <p:sldId id="264" r:id="rId11"/>
    <p:sldId id="272" r:id="rId12"/>
    <p:sldId id="269"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21/01/2022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21/01/2022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21/01/2022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21/01/2022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21/01/2022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21/01/2022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21/01/2022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21/01/2022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21/01/2022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GqDMBlRaJJM" TargetMode="External"/><Relationship Id="rId4" Type="http://schemas.openxmlformats.org/officeDocument/2006/relationships/hyperlink" Target="https://www.youtube.com/watch?v=GqDMBlRaJJ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332" y="-7621"/>
            <a:ext cx="12446419" cy="7084339"/>
          </a:xfrm>
          <a:prstGeom prst="rect">
            <a:avLst/>
          </a:prstGeom>
        </p:spPr>
      </p:pic>
      <p:sp>
        <p:nvSpPr>
          <p:cNvPr id="6" name="Title 1"/>
          <p:cNvSpPr>
            <a:spLocks noGrp="1"/>
          </p:cNvSpPr>
          <p:nvPr>
            <p:ph type="ctrTitle"/>
          </p:nvPr>
        </p:nvSpPr>
        <p:spPr>
          <a:xfrm>
            <a:off x="355752" y="747130"/>
            <a:ext cx="11508204" cy="1863065"/>
          </a:xfrm>
        </p:spPr>
        <p:txBody>
          <a:bodyPr>
            <a:normAutofit fontScale="90000"/>
          </a:bodyPr>
          <a:lstStyle/>
          <a:p>
            <a:r>
              <a:rPr lang="en-US" sz="8000" b="1" cap="all" baseline="30000" dirty="0">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7" name="Subtitle 2"/>
          <p:cNvSpPr>
            <a:spLocks noGrp="1"/>
          </p:cNvSpPr>
          <p:nvPr>
            <p:ph type="subTitle" idx="1"/>
          </p:nvPr>
        </p:nvSpPr>
        <p:spPr>
          <a:xfrm>
            <a:off x="3220746" y="4309693"/>
            <a:ext cx="5750508" cy="424404"/>
          </a:xfrm>
          <a:solidFill>
            <a:schemeClr val="bg1">
              <a:lumMod val="65000"/>
            </a:schemeClr>
          </a:solidFill>
        </p:spPr>
        <p:txBody>
          <a:bodyPr>
            <a:noAutofit/>
          </a:bodyPr>
          <a:lstStyle/>
          <a:p>
            <a:r>
              <a:rPr lang="es-MX" sz="2800" dirty="0">
                <a:solidFill>
                  <a:schemeClr val="bg1"/>
                </a:solidFill>
              </a:rPr>
              <a:t>GOD’S COVENANT WITH </a:t>
            </a:r>
            <a:r>
              <a:rPr lang="es-MX" sz="2800" dirty="0" smtClean="0">
                <a:solidFill>
                  <a:schemeClr val="bg1"/>
                </a:solidFill>
              </a:rPr>
              <a:t>MOSES </a:t>
            </a:r>
            <a:endParaRPr lang="es-MX" sz="2800" dirty="0">
              <a:solidFill>
                <a:schemeClr val="bg1"/>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9" y="5859379"/>
            <a:ext cx="2657226" cy="998449"/>
          </a:xfrm>
          <a:prstGeom prst="rect">
            <a:avLst/>
          </a:prstGeom>
        </p:spPr>
      </p:pic>
    </p:spTree>
    <p:extLst>
      <p:ext uri="{BB962C8B-B14F-4D97-AF65-F5344CB8AC3E}">
        <p14:creationId xmlns:p14="http://schemas.microsoft.com/office/powerpoint/2010/main" val="294822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9778" b="7915"/>
          <a:stretch/>
        </p:blipFill>
        <p:spPr>
          <a:xfrm>
            <a:off x="0" y="972588"/>
            <a:ext cx="12192000" cy="5877099"/>
          </a:xfrm>
          <a:prstGeom prst="rect">
            <a:avLst/>
          </a:prstGeom>
        </p:spPr>
      </p:pic>
      <p:sp>
        <p:nvSpPr>
          <p:cNvPr id="3" name="Rectangle 2"/>
          <p:cNvSpPr/>
          <p:nvPr/>
        </p:nvSpPr>
        <p:spPr>
          <a:xfrm>
            <a:off x="967471" y="2525979"/>
            <a:ext cx="5433752" cy="2246769"/>
          </a:xfrm>
          <a:prstGeom prst="rect">
            <a:avLst/>
          </a:prstGeom>
          <a:solidFill>
            <a:schemeClr val="accent1"/>
          </a:solidFill>
        </p:spPr>
        <p:txBody>
          <a:bodyPr wrap="square">
            <a:spAutoFit/>
          </a:bodyPr>
          <a:lstStyle/>
          <a:p>
            <a:r>
              <a:rPr lang="en-US" sz="2800" dirty="0"/>
              <a:t>Do you see any clues from this Passover story that point to Jesus?  What are they?  Are there any clues that remind you of the Eucharist or the Holy Sacrifice of the Mass?</a:t>
            </a:r>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852020" y="185319"/>
            <a:ext cx="4487960" cy="707886"/>
          </a:xfrm>
          <a:prstGeom prst="rect">
            <a:avLst/>
          </a:prstGeom>
          <a:noFill/>
        </p:spPr>
        <p:txBody>
          <a:bodyPr wrap="none" rtlCol="0">
            <a:spAutoFit/>
          </a:bodyPr>
          <a:lstStyle/>
          <a:p>
            <a:r>
              <a:rPr lang="en-US" sz="4000" dirty="0" smtClean="0"/>
              <a:t>Family Conversation</a:t>
            </a:r>
            <a:endParaRPr lang="es-MX" sz="4000" dirty="0"/>
          </a:p>
        </p:txBody>
      </p:sp>
    </p:spTree>
    <p:extLst>
      <p:ext uri="{BB962C8B-B14F-4D97-AF65-F5344CB8AC3E}">
        <p14:creationId xmlns:p14="http://schemas.microsoft.com/office/powerpoint/2010/main" val="238426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78524"/>
            <a:ext cx="12192000" cy="5796101"/>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3650362" y="251821"/>
            <a:ext cx="4891275" cy="707886"/>
          </a:xfrm>
          <a:prstGeom prst="rect">
            <a:avLst/>
          </a:prstGeom>
          <a:noFill/>
        </p:spPr>
        <p:txBody>
          <a:bodyPr wrap="none" rtlCol="0">
            <a:spAutoFit/>
          </a:bodyPr>
          <a:lstStyle/>
          <a:p>
            <a:r>
              <a:rPr lang="en-US" sz="4000" dirty="0" smtClean="0"/>
              <a:t>Read Possible Answers</a:t>
            </a:r>
            <a:endParaRPr lang="es-MX" sz="4000" dirty="0"/>
          </a:p>
        </p:txBody>
      </p:sp>
    </p:spTree>
    <p:extLst>
      <p:ext uri="{BB962C8B-B14F-4D97-AF65-F5344CB8AC3E}">
        <p14:creationId xmlns:p14="http://schemas.microsoft.com/office/powerpoint/2010/main" val="78730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425" y="1152106"/>
            <a:ext cx="6291695" cy="5632311"/>
          </a:xfrm>
          <a:prstGeom prst="rect">
            <a:avLst/>
          </a:prstGeom>
        </p:spPr>
        <p:txBody>
          <a:bodyPr wrap="square">
            <a:spAutoFit/>
          </a:bodyPr>
          <a:lstStyle/>
          <a:p>
            <a:r>
              <a:rPr lang="en-US" sz="2400" dirty="0"/>
              <a:t>Dear God, Holy One, </a:t>
            </a:r>
            <a:endParaRPr lang="en-US" sz="2400" dirty="0" smtClean="0"/>
          </a:p>
          <a:p>
            <a:endParaRPr lang="en-US" sz="2400" dirty="0"/>
          </a:p>
          <a:p>
            <a:r>
              <a:rPr lang="en-US" sz="2400" dirty="0" smtClean="0"/>
              <a:t>We </a:t>
            </a:r>
            <a:r>
              <a:rPr lang="en-US" sz="2400" dirty="0"/>
              <a:t>ask You to help each member of our family here to be completely humble and gentle in all their interactions; and to be patient, bearing with one another's faults in love – even when we're tired, frustrated, angry, or hurt. Thank You for sending Your Son who gave His life to save us from our sins and for the gift of the Holy Eucharist. Give us Your grace and help us to make every effort to remain united in the Holy Spirit within our homes.</a:t>
            </a:r>
            <a:br>
              <a:rPr lang="en-US" sz="2400" dirty="0"/>
            </a:br>
            <a:r>
              <a:rPr lang="en-US" sz="2400" dirty="0"/>
              <a:t>Please bind us together in peace</a:t>
            </a:r>
            <a:r>
              <a:rPr lang="en-US" sz="2400" dirty="0" smtClean="0"/>
              <a:t>.</a:t>
            </a:r>
          </a:p>
          <a:p>
            <a:r>
              <a:rPr lang="en-US" sz="2400" dirty="0" smtClean="0"/>
              <a:t> </a:t>
            </a:r>
          </a:p>
          <a:p>
            <a:r>
              <a:rPr lang="en-US" sz="2400" dirty="0" smtClean="0"/>
              <a:t>Amen</a:t>
            </a:r>
            <a:r>
              <a:rPr lang="en-US" sz="2400" dirty="0"/>
              <a:t>.</a:t>
            </a:r>
            <a:endParaRPr lang="es-MX" sz="4800" dirty="0"/>
          </a:p>
        </p:txBody>
      </p:sp>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261360" y="314710"/>
            <a:ext cx="5669280" cy="584775"/>
          </a:xfrm>
          <a:prstGeom prst="rect">
            <a:avLst/>
          </a:prstGeom>
          <a:noFill/>
        </p:spPr>
        <p:txBody>
          <a:bodyPr wrap="square" rtlCol="0">
            <a:spAutoFit/>
          </a:bodyPr>
          <a:lstStyle/>
          <a:p>
            <a:pPr algn="ctr"/>
            <a:r>
              <a:rPr lang="en-US" sz="3200" dirty="0" smtClean="0"/>
              <a:t>Closing Prayer</a:t>
            </a:r>
            <a:endParaRPr lang="en-US" sz="32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5897" y="1214195"/>
            <a:ext cx="3973483" cy="5336234"/>
          </a:xfrm>
          <a:prstGeom prst="rect">
            <a:avLst/>
          </a:prstGeom>
        </p:spPr>
      </p:pic>
    </p:spTree>
    <p:extLst>
      <p:ext uri="{BB962C8B-B14F-4D97-AF65-F5344CB8AC3E}">
        <p14:creationId xmlns:p14="http://schemas.microsoft.com/office/powerpoint/2010/main" val="246425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8494" y="1309254"/>
            <a:ext cx="6307281" cy="5262979"/>
          </a:xfrm>
          <a:prstGeom prst="rect">
            <a:avLst/>
          </a:prstGeom>
        </p:spPr>
        <p:txBody>
          <a:bodyPr wrap="square">
            <a:spAutoFit/>
          </a:bodyPr>
          <a:lstStyle/>
          <a:p>
            <a:r>
              <a:rPr lang="en-US" sz="2800" dirty="0" smtClean="0"/>
              <a:t>Lord </a:t>
            </a:r>
            <a:r>
              <a:rPr lang="en-US" sz="2800" dirty="0"/>
              <a:t>Jesus Christ</a:t>
            </a:r>
            <a:r>
              <a:rPr lang="en-US" sz="2800" dirty="0" smtClean="0"/>
              <a:t>,</a:t>
            </a:r>
          </a:p>
          <a:p>
            <a:endParaRPr lang="en-US" sz="2800" dirty="0"/>
          </a:p>
          <a:p>
            <a:r>
              <a:rPr lang="en-US" sz="2800" dirty="0"/>
              <a:t>We entrust our family to You and ask for Your blessing and protection. We </a:t>
            </a:r>
            <a:r>
              <a:rPr lang="en-US" sz="2800" dirty="0" smtClean="0"/>
              <a:t>love You </a:t>
            </a:r>
            <a:r>
              <a:rPr lang="en-US" sz="2800" dirty="0"/>
              <a:t>Lord Jesus with all our hearts and we ask that You help our family </a:t>
            </a:r>
            <a:r>
              <a:rPr lang="en-US" sz="2800" dirty="0" smtClean="0"/>
              <a:t>become more </a:t>
            </a:r>
            <a:r>
              <a:rPr lang="en-US" sz="2800" dirty="0"/>
              <a:t>like the Holy Family. Help us to be kind, loving, and patient with </a:t>
            </a:r>
            <a:r>
              <a:rPr lang="en-US" sz="2800" dirty="0" smtClean="0"/>
              <a:t>one another</a:t>
            </a:r>
            <a:r>
              <a:rPr lang="en-US" sz="2800" dirty="0"/>
              <a:t>. Give us all the grace we need to become saints and Your faithful disciples.</a:t>
            </a:r>
          </a:p>
          <a:p>
            <a:endParaRPr lang="en-US" sz="2800" dirty="0" smtClean="0"/>
          </a:p>
          <a:p>
            <a:r>
              <a:rPr lang="en-US" sz="2800" dirty="0" smtClean="0"/>
              <a:t>Amen</a:t>
            </a:r>
            <a:r>
              <a:rPr lang="en-US" sz="2800" dirty="0"/>
              <a:t>.</a:t>
            </a:r>
            <a:endParaRPr lang="es-MX" sz="2000" i="1"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02423" y="1936864"/>
            <a:ext cx="2940109" cy="4555375"/>
          </a:xfrm>
          <a:prstGeom prst="rect">
            <a:avLst/>
          </a:pr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t="27143" b="7754"/>
          <a:stretch/>
        </p:blipFill>
        <p:spPr>
          <a:xfrm>
            <a:off x="0" y="839585"/>
            <a:ext cx="12291936" cy="6001790"/>
          </a:xfrm>
          <a:prstGeom prst="rect">
            <a:avLst/>
          </a:prstGeom>
        </p:spPr>
      </p:pic>
      <p:sp>
        <p:nvSpPr>
          <p:cNvPr id="2" name="Rectangle 1"/>
          <p:cNvSpPr/>
          <p:nvPr/>
        </p:nvSpPr>
        <p:spPr>
          <a:xfrm>
            <a:off x="7253505" y="1447103"/>
            <a:ext cx="4729821" cy="707886"/>
          </a:xfrm>
          <a:prstGeom prst="rect">
            <a:avLst/>
          </a:prstGeom>
        </p:spPr>
        <p:txBody>
          <a:bodyPr wrap="none">
            <a:spAutoFit/>
          </a:bodyPr>
          <a:lstStyle/>
          <a:p>
            <a:r>
              <a:rPr lang="en-US" sz="4000" i="1" dirty="0" smtClean="0"/>
              <a:t>Build a Leaning Tower</a:t>
            </a:r>
            <a:endParaRPr lang="es-MX" sz="8800" dirty="0"/>
          </a:p>
        </p:txBody>
      </p:sp>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6749" y="539262"/>
            <a:ext cx="4572000" cy="6858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p:cNvSpPr/>
          <p:nvPr/>
        </p:nvSpPr>
        <p:spPr>
          <a:xfrm>
            <a:off x="1079140" y="1380222"/>
            <a:ext cx="5895237" cy="5016758"/>
          </a:xfrm>
          <a:prstGeom prst="rect">
            <a:avLst/>
          </a:prstGeom>
        </p:spPr>
        <p:txBody>
          <a:bodyPr wrap="square">
            <a:spAutoFit/>
          </a:bodyPr>
          <a:lstStyle/>
          <a:p>
            <a:pPr lvl="0"/>
            <a:r>
              <a:rPr lang="en-US" sz="3200" dirty="0"/>
              <a:t>Each family shares about their Family Lenten Plan and how it relates to the three Lenten Pillars of Prayer, Fasting and Almsgiving</a:t>
            </a:r>
            <a:r>
              <a:rPr lang="en-US" sz="3200" dirty="0" smtClean="0"/>
              <a:t>.</a:t>
            </a:r>
          </a:p>
          <a:p>
            <a:pPr lvl="0"/>
            <a:endParaRPr lang="en-US" sz="3200" dirty="0"/>
          </a:p>
          <a:p>
            <a:pPr lvl="0"/>
            <a:r>
              <a:rPr lang="en-US" sz="3200" dirty="0"/>
              <a:t>Families that brought in a sacramental or a picture of their home altar, please share those items and talk about why they are important to your family.</a:t>
            </a:r>
          </a:p>
        </p:txBody>
      </p:sp>
      <p:sp>
        <p:nvSpPr>
          <p:cNvPr id="4" name="TextBox 3"/>
          <p:cNvSpPr txBox="1"/>
          <p:nvPr/>
        </p:nvSpPr>
        <p:spPr>
          <a:xfrm>
            <a:off x="3546456" y="185319"/>
            <a:ext cx="5099088" cy="707886"/>
          </a:xfrm>
          <a:prstGeom prst="rect">
            <a:avLst/>
          </a:prstGeom>
          <a:noFill/>
        </p:spPr>
        <p:txBody>
          <a:bodyPr wrap="none" rtlCol="0">
            <a:spAutoFit/>
          </a:bodyPr>
          <a:lstStyle/>
          <a:p>
            <a:r>
              <a:rPr lang="en-US" sz="4000" dirty="0" smtClean="0">
                <a:latin typeface="Antenna Black" panose="02000505000000020004" pitchFamily="2" charset="0"/>
              </a:rPr>
              <a:t>FAMILY SHARING</a:t>
            </a:r>
            <a:endParaRPr lang="es-MX" sz="4000" dirty="0">
              <a:latin typeface="Antenna Black" panose="02000505000000020004" pitchFamily="2" charset="0"/>
            </a:endParaRPr>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p:cNvSpPr/>
          <p:nvPr/>
        </p:nvSpPr>
        <p:spPr>
          <a:xfrm>
            <a:off x="1744677" y="1263843"/>
            <a:ext cx="9084036" cy="523220"/>
          </a:xfrm>
          <a:prstGeom prst="rect">
            <a:avLst/>
          </a:prstGeom>
        </p:spPr>
        <p:txBody>
          <a:bodyPr wrap="square">
            <a:spAutoFit/>
          </a:bodyPr>
          <a:lstStyle/>
          <a:p>
            <a:r>
              <a:rPr lang="en-US" sz="2800" dirty="0"/>
              <a:t>Baby Moses foreshadowed the Baby Jesus’ escape into Egypt</a:t>
            </a:r>
            <a:r>
              <a:rPr lang="en-US" dirty="0"/>
              <a:t>.</a:t>
            </a:r>
            <a:endParaRPr lang="en-US" b="0" i="0" dirty="0">
              <a:effectLst/>
              <a:latin typeface="Roboto"/>
            </a:endParaRPr>
          </a:p>
        </p:txBody>
      </p:sp>
      <p:sp>
        <p:nvSpPr>
          <p:cNvPr id="4" name="TextBox 3"/>
          <p:cNvSpPr txBox="1"/>
          <p:nvPr/>
        </p:nvSpPr>
        <p:spPr>
          <a:xfrm>
            <a:off x="2578436" y="185319"/>
            <a:ext cx="7055906" cy="707886"/>
          </a:xfrm>
          <a:prstGeom prst="rect">
            <a:avLst/>
          </a:prstGeom>
          <a:noFill/>
        </p:spPr>
        <p:txBody>
          <a:bodyPr wrap="none" rtlCol="0">
            <a:spAutoFit/>
          </a:bodyPr>
          <a:lstStyle/>
          <a:p>
            <a:r>
              <a:rPr lang="en-US" sz="4000" dirty="0" smtClean="0">
                <a:latin typeface="Antenna Black" panose="02000505000000020004" pitchFamily="2" charset="0"/>
              </a:rPr>
              <a:t>REVIEW MAIN CONCEPT</a:t>
            </a:r>
            <a:endParaRPr lang="es-MX" sz="4000" dirty="0">
              <a:latin typeface="Antenna Black" panose="02000505000000020004" pitchFamily="2"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0695" y="1972382"/>
            <a:ext cx="5669778" cy="457200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66945" y="1972382"/>
            <a:ext cx="5611696" cy="4572000"/>
          </a:xfrm>
          <a:prstGeom prst="rect">
            <a:avLst/>
          </a:prstGeom>
        </p:spPr>
      </p:pic>
    </p:spTree>
    <p:extLst>
      <p:ext uri="{BB962C8B-B14F-4D97-AF65-F5344CB8AC3E}">
        <p14:creationId xmlns:p14="http://schemas.microsoft.com/office/powerpoint/2010/main" val="355410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a:ext>
            </a:extLst>
          </a:blip>
          <a:stretch>
            <a:fillRect/>
          </a:stretch>
        </p:blipFill>
        <p:spPr>
          <a:xfrm>
            <a:off x="9018" y="-5080"/>
            <a:ext cx="12182982" cy="6863080"/>
          </a:xfrm>
          <a:prstGeom prst="rect">
            <a:avLst/>
          </a:prstGeom>
        </p:spPr>
      </p:pic>
      <p:sp>
        <p:nvSpPr>
          <p:cNvPr id="2" name="Rectangle 1"/>
          <p:cNvSpPr/>
          <p:nvPr/>
        </p:nvSpPr>
        <p:spPr>
          <a:xfrm>
            <a:off x="490664" y="1668250"/>
            <a:ext cx="11210672" cy="707886"/>
          </a:xfrm>
          <a:prstGeom prst="rect">
            <a:avLst/>
          </a:prstGeom>
        </p:spPr>
        <p:txBody>
          <a:bodyPr wrap="square">
            <a:spAutoFit/>
          </a:bodyPr>
          <a:lstStyle/>
          <a:p>
            <a:pPr algn="ctr"/>
            <a:r>
              <a:rPr lang="en-US" sz="4000" dirty="0"/>
              <a:t>Exodus 2</a:t>
            </a:r>
            <a:endParaRPr lang="es-MX" sz="8800" dirty="0">
              <a:solidFill>
                <a:schemeClr val="accent4">
                  <a:lumMod val="75000"/>
                </a:schemeClr>
              </a:solidFill>
            </a:endParaRPr>
          </a:p>
        </p:txBody>
      </p:sp>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606618" y="196071"/>
            <a:ext cx="2978764" cy="707886"/>
          </a:xfrm>
          <a:prstGeom prst="rect">
            <a:avLst/>
          </a:prstGeom>
          <a:noFill/>
        </p:spPr>
        <p:txBody>
          <a:bodyPr wrap="none" rtlCol="0">
            <a:spAutoFit/>
          </a:bodyPr>
          <a:lstStyle/>
          <a:p>
            <a:r>
              <a:rPr lang="en-US" sz="4000" dirty="0" smtClean="0">
                <a:latin typeface="Antenna Black" panose="02000505000000020004" pitchFamily="2" charset="0"/>
              </a:rPr>
              <a:t>CONTENT</a:t>
            </a:r>
          </a:p>
        </p:txBody>
      </p:sp>
    </p:spTree>
    <p:extLst>
      <p:ext uri="{BB962C8B-B14F-4D97-AF65-F5344CB8AC3E}">
        <p14:creationId xmlns:p14="http://schemas.microsoft.com/office/powerpoint/2010/main" val="66114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Rectangle 1"/>
          <p:cNvSpPr/>
          <p:nvPr/>
        </p:nvSpPr>
        <p:spPr>
          <a:xfrm>
            <a:off x="3264872" y="119092"/>
            <a:ext cx="5662256" cy="584775"/>
          </a:xfrm>
          <a:prstGeom prst="rect">
            <a:avLst/>
          </a:prstGeom>
        </p:spPr>
        <p:txBody>
          <a:bodyPr wrap="none">
            <a:spAutoFit/>
          </a:bodyPr>
          <a:lstStyle/>
          <a:p>
            <a:r>
              <a:rPr lang="en-US" sz="3200" dirty="0" smtClean="0">
                <a:latin typeface="Antenna Black" panose="02000505000000020004" pitchFamily="2" charset="0"/>
              </a:rPr>
              <a:t>FAMILY CONVERSATION</a:t>
            </a:r>
            <a:endParaRPr lang="es-MX" sz="3200" dirty="0">
              <a:latin typeface="Antenna Black" panose="02000505000000020004" pitchFamily="2" charset="0"/>
            </a:endParaRPr>
          </a:p>
        </p:txBody>
      </p:sp>
      <p:sp>
        <p:nvSpPr>
          <p:cNvPr id="3" name="TextBox 2"/>
          <p:cNvSpPr txBox="1"/>
          <p:nvPr/>
        </p:nvSpPr>
        <p:spPr>
          <a:xfrm>
            <a:off x="2987892" y="761775"/>
            <a:ext cx="6216213" cy="369332"/>
          </a:xfrm>
          <a:prstGeom prst="rect">
            <a:avLst/>
          </a:prstGeom>
          <a:noFill/>
        </p:spPr>
        <p:txBody>
          <a:bodyPr wrap="square" rtlCol="0">
            <a:spAutoFit/>
          </a:bodyPr>
          <a:lstStyle/>
          <a:p>
            <a:r>
              <a:rPr lang="en-US" i="1" dirty="0"/>
              <a:t>The Prince </a:t>
            </a:r>
            <a:r>
              <a:rPr lang="en-US" i="1" dirty="0" smtClean="0"/>
              <a:t>of </a:t>
            </a:r>
            <a:r>
              <a:rPr lang="en-US" i="1" dirty="0"/>
              <a:t>Egypt (1998) Scene: "I am that I am"/Burning bush</a:t>
            </a:r>
            <a:endParaRPr lang="es-MX" sz="2800" dirty="0">
              <a:solidFill>
                <a:schemeClr val="bg1"/>
              </a:solidFill>
            </a:endParaRPr>
          </a:p>
        </p:txBody>
      </p:sp>
      <p:pic>
        <p:nvPicPr>
          <p:cNvPr id="5" name="GqDMBlRaJJM"/>
          <p:cNvPicPr>
            <a:picLocks noRot="1" noChangeAspect="1"/>
          </p:cNvPicPr>
          <p:nvPr>
            <a:videoFile r:link="rId1"/>
          </p:nvPr>
        </p:nvPicPr>
        <p:blipFill>
          <a:blip r:embed="rId3"/>
          <a:stretch>
            <a:fillRect/>
          </a:stretch>
        </p:blipFill>
        <p:spPr>
          <a:xfrm>
            <a:off x="1382681" y="1131107"/>
            <a:ext cx="9426633" cy="5302481"/>
          </a:xfrm>
          <a:prstGeom prst="rect">
            <a:avLst/>
          </a:prstGeom>
        </p:spPr>
      </p:pic>
      <p:sp>
        <p:nvSpPr>
          <p:cNvPr id="7" name="TextBox 6"/>
          <p:cNvSpPr txBox="1"/>
          <p:nvPr/>
        </p:nvSpPr>
        <p:spPr>
          <a:xfrm>
            <a:off x="3541221" y="6433588"/>
            <a:ext cx="5119899" cy="369332"/>
          </a:xfrm>
          <a:prstGeom prst="rect">
            <a:avLst/>
          </a:prstGeom>
          <a:noFill/>
        </p:spPr>
        <p:txBody>
          <a:bodyPr wrap="square" rtlCol="0">
            <a:spAutoFit/>
          </a:bodyPr>
          <a:lstStyle/>
          <a:p>
            <a:r>
              <a:rPr lang="en-US" u="sng" dirty="0">
                <a:hlinkClick r:id="rId4"/>
              </a:rPr>
              <a:t>https://www.youtube.com/watch?v=GqDMBlRaJJM</a:t>
            </a:r>
            <a:endParaRPr lang="en-US" dirty="0"/>
          </a:p>
        </p:txBody>
      </p:sp>
    </p:spTree>
    <p:extLst>
      <p:ext uri="{BB962C8B-B14F-4D97-AF65-F5344CB8AC3E}">
        <p14:creationId xmlns:p14="http://schemas.microsoft.com/office/powerpoint/2010/main" val="336374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0664" y="301336"/>
            <a:ext cx="3087577" cy="523220"/>
          </a:xfrm>
          <a:prstGeom prst="rect">
            <a:avLst/>
          </a:prstGeom>
          <a:noFill/>
        </p:spPr>
        <p:txBody>
          <a:bodyPr wrap="none" rtlCol="0">
            <a:spAutoFit/>
          </a:bodyPr>
          <a:lstStyle/>
          <a:p>
            <a:r>
              <a:rPr lang="en-US" sz="2800" dirty="0" smtClean="0"/>
              <a:t>Let’s read the Bible!</a:t>
            </a:r>
            <a:endParaRPr lang="es-MX" sz="2800"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091399" y="209003"/>
            <a:ext cx="5446106" cy="707886"/>
          </a:xfrm>
          <a:prstGeom prst="rect">
            <a:avLst/>
          </a:prstGeom>
          <a:noFill/>
        </p:spPr>
        <p:txBody>
          <a:bodyPr wrap="none" rtlCol="0">
            <a:spAutoFit/>
          </a:bodyPr>
          <a:lstStyle/>
          <a:p>
            <a:r>
              <a:rPr lang="en-US" sz="4000" dirty="0" smtClean="0">
                <a:latin typeface="Antenna Black" panose="02000505000000020004" pitchFamily="2" charset="0"/>
              </a:rPr>
              <a:t>THE TEN PLAGUES</a:t>
            </a:r>
            <a:endParaRPr lang="es-MX" sz="4000" dirty="0">
              <a:latin typeface="Antenna Black" panose="02000505000000020004" pitchFamily="2"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5202" y="1170857"/>
            <a:ext cx="6995053" cy="5626646"/>
          </a:xfrm>
          <a:prstGeom prst="rect">
            <a:avLst/>
          </a:prstGeom>
        </p:spPr>
      </p:pic>
    </p:spTree>
    <p:extLst>
      <p:ext uri="{BB962C8B-B14F-4D97-AF65-F5344CB8AC3E}">
        <p14:creationId xmlns:p14="http://schemas.microsoft.com/office/powerpoint/2010/main" val="227673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4553847" y="155194"/>
            <a:ext cx="3084306" cy="923330"/>
          </a:xfrm>
          <a:prstGeom prst="rect">
            <a:avLst/>
          </a:prstGeom>
          <a:noFill/>
        </p:spPr>
        <p:txBody>
          <a:bodyPr wrap="none" rtlCol="0">
            <a:spAutoFit/>
          </a:bodyPr>
          <a:lstStyle/>
          <a:p>
            <a:r>
              <a:rPr lang="en-US" sz="5400" dirty="0" smtClean="0"/>
              <a:t>PASSOVER</a:t>
            </a:r>
            <a:endParaRPr lang="es-MX" sz="54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56838" y="1078524"/>
            <a:ext cx="4678323" cy="5710844"/>
          </a:xfrm>
          <a:prstGeom prst="rect">
            <a:avLst/>
          </a:prstGeom>
        </p:spPr>
      </p:pic>
    </p:spTree>
    <p:extLst>
      <p:ext uri="{BB962C8B-B14F-4D97-AF65-F5344CB8AC3E}">
        <p14:creationId xmlns:p14="http://schemas.microsoft.com/office/powerpoint/2010/main" val="283254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347</Words>
  <Application>Microsoft Office PowerPoint</Application>
  <PresentationFormat>Widescreen</PresentationFormat>
  <Paragraphs>33</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Antenna Black</vt:lpstr>
      <vt:lpstr>Arial</vt:lpstr>
      <vt:lpstr>Calibri</vt:lpstr>
      <vt:lpstr>Calibri Light</vt:lpstr>
      <vt:lpstr>Roboto</vt:lpstr>
      <vt:lpstr>Office Theme</vt:lpstr>
      <vt:lpstr>Families Forming Disciples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27</cp:revision>
  <dcterms:created xsi:type="dcterms:W3CDTF">2021-11-19T16:04:10Z</dcterms:created>
  <dcterms:modified xsi:type="dcterms:W3CDTF">2022-01-21T16:39:18Z</dcterms:modified>
</cp:coreProperties>
</file>