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9" r:id="rId3"/>
    <p:sldId id="258" r:id="rId4"/>
    <p:sldId id="260" r:id="rId5"/>
    <p:sldId id="262" r:id="rId6"/>
    <p:sldId id="263" r:id="rId7"/>
    <p:sldId id="265" r:id="rId8"/>
    <p:sldId id="269" r:id="rId9"/>
    <p:sldId id="275" r:id="rId10"/>
    <p:sldId id="274" r:id="rId11"/>
    <p:sldId id="266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9B"/>
    <a:srgbClr val="BDB9D0"/>
    <a:srgbClr val="F1C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6D76-1243-A146-9D25-A1633450B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060B6-C59E-8C46-A609-B086C2F61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B056-C0E9-8444-BF63-6F1B63A8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F227B-692B-AB4D-B195-E6C0C0CF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40473-D842-3D46-A1BD-D1B668B7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9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AC83-497B-3F4C-8529-5C4B84B5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EC95D-0187-A840-96C4-5E08F7883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C2A2-A06C-934D-BE12-DBA394D3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F5006-88E4-3947-A176-E6B909DC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E2464-DDF7-A74B-ABBF-6B11B5B1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9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7B101F-C9FD-4646-8042-C2FF40E75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30EA6-985B-2743-A932-31B58592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C4698-17F4-BF49-81E4-935B609D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5EC41-13E6-D842-B8DE-685366F8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A0687-1DAF-1A4A-8509-7491420F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4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8D1E-791A-2540-B413-1855BD3F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53302-7C47-2E47-9D55-87B9BA73C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C0BCF-EBD3-5C4E-8884-14E03AC2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2D73-39CD-7548-B6AD-2E6A52BC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9F5C1-6A47-D24E-A29E-417112E8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5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132F4-94A6-B449-A484-296E9DD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D2B90-5653-254A-A7B1-34973886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38745-1FC2-AB4A-B531-D0BB31F0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C055D-932E-2641-B6CB-91823B59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A445F-82A7-C74F-891E-A18C1124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8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2647-1C32-574D-AF5E-09AA9DDF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F3526-BA5C-4F4D-8C6F-B6EEE86D5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06F61-3A82-FF44-A2B6-41A03E56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2E0AE-9BD1-F948-A1A9-40A12719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69F60-12F1-3948-A839-70E37289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462A2-95C9-A24D-97A1-D976D32E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3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534D-6433-D84B-BC76-8410B36F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533C3-95A2-CF4B-A13E-E11F0F88C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CF2E7-D6EB-B94F-A2C1-03EF6276B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D5F79-C20E-8C41-B9E0-F6E41638A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68F26-B72A-154A-AD91-9B09412A6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F9AAF-027E-6D4F-BDAD-D635F9BF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DA64C-92A6-5040-B9C3-1AB21975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181ED-0C3E-624A-841A-9B1C49C5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2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F4E8-731E-2E4F-8B95-F29B7F95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D17B4-1400-EA47-9F14-0DF7CA0A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67CBC-F969-5341-9A51-6D6ED8EC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42510-2068-4F45-A972-02B2DF2B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7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6D228-7A7D-1C46-9AE8-A6A9A0FD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E90F2-C0D6-5840-8064-A0A5CE07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419A-3FF3-1143-A73E-F0587551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0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057B-AA82-AF47-B950-C4F2C7AB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1CFDF-5D3E-3F48-944D-FD3C8233B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BC54A-0DC0-A641-886A-0ACCA0F2D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18A33-222E-E248-926B-B8CAD81C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F212D-CC80-F148-A34D-68713BB0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A765A-C3FA-8E43-97B0-84D48E55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DA4F-C9D3-6D4C-BB44-EA9A3E0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C3C22F-406C-6C40-B7F5-28B939C58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0854E-1909-6D4E-8340-9986E8217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9FC37-084B-C749-8973-FFC86804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C95CE-E307-E540-B65C-FB116770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F4D72-B7CC-C54F-9AA5-E8FCBD6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8EE2B-82C8-A744-A3D4-6B3628BC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CC14-20A0-C040-AF8B-59EC8AF9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B12A-8FDC-2C42-BCDC-D1294C393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8355-841A-F546-83D7-1F944305AFBF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6F4EB-92FA-1D45-B292-F15666E9F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C3601-EED7-DD4B-B809-FA44A9164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2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yXjQxsTb1E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yXjQxsTb1E?feature=oembed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n-Dn0DCeYQ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52" y="-8313"/>
            <a:ext cx="12242162" cy="68621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5781" y="136843"/>
            <a:ext cx="9911254" cy="893445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3423" y="2678838"/>
            <a:ext cx="536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baseline="30000" dirty="0">
                <a:solidFill>
                  <a:schemeClr val="bg1"/>
                </a:solidFill>
              </a:rPr>
              <a:t>Lección 8 – Semana 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7397" y="0"/>
            <a:ext cx="10573406" cy="11084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FAMILIAS FORMANDO DISC</a:t>
            </a:r>
            <a:r>
              <a:rPr lang="en-US" sz="5400" b="1" cap="all" dirty="0"/>
              <a:t>í</a:t>
            </a:r>
            <a:r>
              <a:rPr lang="en-US" sz="5400" b="1" dirty="0"/>
              <a:t>PULOS</a:t>
            </a:r>
          </a:p>
        </p:txBody>
      </p:sp>
    </p:spTree>
    <p:extLst>
      <p:ext uri="{BB962C8B-B14F-4D97-AF65-F5344CB8AC3E}">
        <p14:creationId xmlns:p14="http://schemas.microsoft.com/office/powerpoint/2010/main" val="283766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216396"/>
            <a:ext cx="12268200" cy="1117601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398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Video</a:t>
            </a:r>
            <a:endParaRPr lang="en-US" sz="36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" y="934523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Mostrar</a:t>
            </a:r>
            <a:r>
              <a:rPr lang="en-US" sz="3200" dirty="0"/>
              <a:t> el video ¿Qué es la Pascua? (</a:t>
            </a:r>
            <a:r>
              <a:rPr lang="en-US" sz="3200" dirty="0" err="1"/>
              <a:t>Adolescentes</a:t>
            </a:r>
            <a:r>
              <a:rPr lang="en-US" sz="32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2235" y="6249551"/>
            <a:ext cx="483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https://youtu.be/wyXjQxsTb1E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Online Media 5" descr="¿Qué es la Pascua?">
            <a:hlinkClick r:id="" action="ppaction://media"/>
            <a:extLst>
              <a:ext uri="{FF2B5EF4-FFF2-40B4-BE49-F238E27FC236}">
                <a16:creationId xmlns:a16="http://schemas.microsoft.com/office/drawing/2014/main" id="{40C5170E-7452-6749-B9FB-A9F69857F8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9503" y="1926625"/>
            <a:ext cx="6746789" cy="3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96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1664" y="4890666"/>
            <a:ext cx="9428671" cy="160782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CAAEB-64BF-2143-BE63-DD34C0891117}"/>
              </a:ext>
            </a:extLst>
          </p:cNvPr>
          <p:cNvSpPr txBox="1"/>
          <p:nvPr/>
        </p:nvSpPr>
        <p:spPr>
          <a:xfrm>
            <a:off x="1381664" y="5076844"/>
            <a:ext cx="9193203" cy="140551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200" baseline="30000"/>
              <a:t>Consideren cómo celebrarán la Octava de Pascua y los 50 días de la temporada de Pascua. ¿Qué podemos hacer para mantener a Jesús Resucitado en el centro de nuestros hogares durante este tiempo? ¿Cómo podemos celebrar durante 50 días? ¿Cuál será nuestro plan familiar  </a:t>
            </a:r>
            <a:r>
              <a:rPr lang="es-ES_tradnl" sz="3200" i="1" baseline="30000"/>
              <a:t>Viviendo  la  temporada de Pascua</a:t>
            </a:r>
            <a:r>
              <a:rPr lang="es-ES_tradnl" sz="3200" baseline="3000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42B98-0D6F-7D4C-966C-E1CCE6410B34}"/>
              </a:ext>
            </a:extLst>
          </p:cNvPr>
          <p:cNvSpPr txBox="1"/>
          <p:nvPr/>
        </p:nvSpPr>
        <p:spPr>
          <a:xfrm>
            <a:off x="2405270" y="331967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69025" y="395503"/>
            <a:ext cx="10453947" cy="1695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>
                <a:solidFill>
                  <a:schemeClr val="bg1"/>
                </a:solidFill>
                <a:latin typeface="Antenna Black" panose="02000505000000020004" pitchFamily="2" charset="0"/>
              </a:rPr>
              <a:t>Compartiendo en Familia </a:t>
            </a:r>
            <a:endParaRPr lang="es-ES_tradnl" sz="3600">
              <a:solidFill>
                <a:schemeClr val="bg1"/>
              </a:solidFill>
              <a:latin typeface="Antenna Black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9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687535-5563-4646-A9A7-55C18023A2E7}"/>
              </a:ext>
            </a:extLst>
          </p:cNvPr>
          <p:cNvSpPr txBox="1"/>
          <p:nvPr/>
        </p:nvSpPr>
        <p:spPr>
          <a:xfrm>
            <a:off x="876300" y="2083995"/>
            <a:ext cx="10515600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4000" i="1" baseline="30000" dirty="0"/>
              <a:t>Hacer Figurines de la Resurrección </a:t>
            </a:r>
            <a:r>
              <a:rPr lang="es-ES_tradnl" sz="4000" baseline="30000" dirty="0"/>
              <a:t>para su </a:t>
            </a:r>
            <a:r>
              <a:rPr lang="es-ES_tradnl" sz="4000" baseline="30000" dirty="0" err="1"/>
              <a:t>ricon</a:t>
            </a:r>
            <a:r>
              <a:rPr lang="es-ES_tradnl" sz="4000" baseline="30000" dirty="0"/>
              <a:t> de oración familiar 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_tradnl" sz="8000" baseline="30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4000" baseline="30000" dirty="0"/>
              <a:t> Hacer su plan familiar  </a:t>
            </a:r>
            <a:r>
              <a:rPr lang="es-ES_tradnl" sz="4000" i="1" baseline="30000" dirty="0"/>
              <a:t>Viviendo la temporada de Pascua</a:t>
            </a:r>
            <a:r>
              <a:rPr lang="es-ES_tradnl" sz="4000" baseline="30000" dirty="0"/>
              <a:t>. </a:t>
            </a:r>
          </a:p>
          <a:p>
            <a:endParaRPr lang="es-ES_tradnl" sz="4000" baseline="30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4000" baseline="30000" dirty="0"/>
              <a:t>Completar la Encuesta de Familias Formando Discípulos. </a:t>
            </a:r>
          </a:p>
          <a:p>
            <a:r>
              <a:rPr lang="es-ES_tradnl" sz="4000" baseline="30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_tradnl" sz="40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268200" cy="1117601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1039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Misión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724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44" y="0"/>
            <a:ext cx="12268200" cy="1117601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1039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Oración</a:t>
            </a:r>
            <a:endParaRPr lang="en-US" sz="36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0888" y="2213428"/>
            <a:ext cx="6164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/>
              <a:t>Utilice los folletos / folletos del Rosario para niños para guiar a las familias en  una década  del rosario juntos en la que mediten sobre El Misterio Glorioso de la Resurrección.</a:t>
            </a:r>
            <a:endParaRPr lang="es-ES_tradnl" sz="5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269" y="-91686"/>
            <a:ext cx="4258335" cy="68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1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75040"/>
            <a:ext cx="10058400" cy="6706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30B41-B0FF-7944-9C52-1DEFBE8F6834}"/>
              </a:ext>
            </a:extLst>
          </p:cNvPr>
          <p:cNvSpPr/>
          <p:nvPr/>
        </p:nvSpPr>
        <p:spPr>
          <a:xfrm>
            <a:off x="586740" y="1646396"/>
            <a:ext cx="11155680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aseline="30000"/>
              <a:t>Amado Señor Jesucristo, por Tu radiante y magnífica Resurrección, rompiste los lazos de la muerte y resucitaste de la tumba como un vencedor. Reconciliaste el cielo y la tierra. Nuestra vida no tenía esperanza de felicidad eterna antes de que nos redimieras. Tu Resurrección lavó nuestros pecados, restauró nuestra inocencia y nos trajo el verdadero gozo. ¡Cuán inestimable es la ternura de Tu amor! (Papa San Gregorio Magno)</a:t>
            </a:r>
          </a:p>
          <a:p>
            <a:r>
              <a:rPr lang="es-ES_tradnl" sz="4400" baseline="30000"/>
              <a:t>¡Cristo ha resucitado! ¡Aleluya!</a:t>
            </a:r>
          </a:p>
          <a:p>
            <a:r>
              <a:rPr lang="es-ES_tradnl" sz="4400" baseline="30000"/>
              <a:t>Gloria….</a:t>
            </a:r>
            <a:r>
              <a:rPr lang="es-ES_tradnl"/>
              <a:t/>
            </a:r>
            <a:br>
              <a:rPr lang="es-ES_tradnl"/>
            </a:br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BF67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83497" y="175040"/>
            <a:ext cx="6537082" cy="136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baseline="30000" dirty="0"/>
              <a:t>Oración Inicial</a:t>
            </a:r>
          </a:p>
        </p:txBody>
      </p:sp>
    </p:spTree>
    <p:extLst>
      <p:ext uri="{BB962C8B-B14F-4D97-AF65-F5344CB8AC3E}">
        <p14:creationId xmlns:p14="http://schemas.microsoft.com/office/powerpoint/2010/main" val="355251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2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latin typeface="+mn-lt"/>
              </a:rPr>
              <a:t>Metas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12D71-EFDE-CF44-BEFD-72F0C8FAC6D3}"/>
              </a:ext>
            </a:extLst>
          </p:cNvPr>
          <p:cNvSpPr/>
          <p:nvPr/>
        </p:nvSpPr>
        <p:spPr>
          <a:xfrm>
            <a:off x="1159475" y="2255637"/>
            <a:ext cx="98730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aseline="30000"/>
              <a:t>• Las familias reflexionarán sobre la Buena Nueva (Evangelio) del Misterio Pascual de Jesús.</a:t>
            </a:r>
          </a:p>
          <a:p>
            <a:endParaRPr lang="es-ES_tradnl" sz="5400" baseline="30000"/>
          </a:p>
          <a:p>
            <a:r>
              <a:rPr lang="es-ES_tradnl" sz="5400" baseline="30000"/>
              <a:t>• Las familias harán sus planes familiares </a:t>
            </a:r>
            <a:r>
              <a:rPr lang="es-ES_tradnl" sz="5400" i="1" baseline="30000"/>
              <a:t>Viviendo la temporada de Pascua</a:t>
            </a:r>
            <a:endParaRPr lang="es-ES_tradnl" sz="7200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2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6F3A0F-14A7-794D-ABA7-D957D7E8C505}"/>
              </a:ext>
            </a:extLst>
          </p:cNvPr>
          <p:cNvSpPr/>
          <p:nvPr/>
        </p:nvSpPr>
        <p:spPr>
          <a:xfrm>
            <a:off x="81606" y="2563840"/>
            <a:ext cx="8861397" cy="2075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Dibuja a un miembro de tu familia…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_tradnl" sz="3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Adivina ¿quién es?</a:t>
            </a:r>
            <a:endParaRPr lang="es-ES_tradnl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9817" y="0"/>
            <a:ext cx="12268200" cy="1078524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>
                <a:latin typeface="+mn-lt"/>
              </a:rPr>
              <a:t>Rompehielos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878" y="1473844"/>
            <a:ext cx="11205038" cy="56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727" b="19125"/>
          <a:stretch/>
        </p:blipFill>
        <p:spPr>
          <a:xfrm>
            <a:off x="0" y="-31263"/>
            <a:ext cx="12192000" cy="6908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C84949-FF17-2744-B4C9-0DEC17DA331F}"/>
              </a:ext>
            </a:extLst>
          </p:cNvPr>
          <p:cNvSpPr/>
          <p:nvPr/>
        </p:nvSpPr>
        <p:spPr>
          <a:xfrm>
            <a:off x="539262" y="451728"/>
            <a:ext cx="113064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000" b="1" baseline="30000" dirty="0">
                <a:solidFill>
                  <a:schemeClr val="bg1"/>
                </a:solidFill>
              </a:rPr>
              <a:t>¿Qué actividades de Semana Santa en Familia hicieron durante la Semana Santa y la Pascua?</a:t>
            </a:r>
          </a:p>
          <a:p>
            <a:pPr algn="ctr"/>
            <a:r>
              <a:rPr lang="es-ES_tradnl" sz="6000" b="1" baseline="30000" dirty="0">
                <a:solidFill>
                  <a:schemeClr val="bg1"/>
                </a:solidFill>
              </a:rPr>
              <a:t> Describan cómo estas experiencias impactaron a su familia. </a:t>
            </a:r>
          </a:p>
          <a:p>
            <a:pPr algn="ctr"/>
            <a:r>
              <a:rPr lang="es-ES_tradnl" sz="6000" b="1" baseline="30000" dirty="0">
                <a:solidFill>
                  <a:schemeClr val="bg1"/>
                </a:solidFill>
              </a:rPr>
              <a:t>¿Se acercaron más a Dios o el uno al otro?</a:t>
            </a:r>
          </a:p>
          <a:p>
            <a:pPr algn="ctr"/>
            <a:endParaRPr lang="es-ES_tradnl" sz="6000" b="1" baseline="30000" dirty="0">
              <a:solidFill>
                <a:schemeClr val="bg1"/>
              </a:solidFill>
            </a:endParaRPr>
          </a:p>
          <a:p>
            <a:pPr algn="ctr"/>
            <a:r>
              <a:rPr lang="es-ES_tradnl" sz="6000" b="1" baseline="30000" dirty="0">
                <a:solidFill>
                  <a:schemeClr val="bg1"/>
                </a:solidFill>
              </a:rPr>
              <a:t> ¿Haría de estas actividades una tradición familiar para Semana Santa y Domingo de Resurrección en el futuro?</a:t>
            </a:r>
            <a:endParaRPr lang="es-ES_tradnl" sz="60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958"/>
          <a:stretch/>
        </p:blipFill>
        <p:spPr>
          <a:xfrm>
            <a:off x="3254011" y="216444"/>
            <a:ext cx="5050403" cy="6633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DE95F2-6676-D840-88A6-FDD60B160EE5}"/>
              </a:ext>
            </a:extLst>
          </p:cNvPr>
          <p:cNvSpPr/>
          <p:nvPr/>
        </p:nvSpPr>
        <p:spPr>
          <a:xfrm>
            <a:off x="363415" y="1581664"/>
            <a:ext cx="114651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baseline="30000" dirty="0"/>
              <a:t>Hoy </a:t>
            </a:r>
            <a:r>
              <a:rPr lang="en-US" sz="4800" b="1" baseline="30000" dirty="0" err="1"/>
              <a:t>vamos</a:t>
            </a:r>
            <a:r>
              <a:rPr lang="en-US" sz="4800" b="1" baseline="30000" dirty="0"/>
              <a:t> a </a:t>
            </a:r>
            <a:r>
              <a:rPr lang="en-US" sz="4800" b="1" baseline="30000" dirty="0" err="1"/>
              <a:t>explorar</a:t>
            </a:r>
            <a:r>
              <a:rPr lang="en-US" sz="4800" b="1" baseline="30000" dirty="0"/>
              <a:t> lo que </a:t>
            </a:r>
            <a:r>
              <a:rPr lang="en-US" sz="4800" b="1" baseline="30000" dirty="0" err="1"/>
              <a:t>realmente</a:t>
            </a:r>
            <a:r>
              <a:rPr lang="en-US" sz="4800" b="1" baseline="30000" dirty="0"/>
              <a:t> </a:t>
            </a:r>
            <a:r>
              <a:rPr lang="en-US" sz="4800" b="1" baseline="30000" dirty="0" err="1"/>
              <a:t>significa</a:t>
            </a:r>
            <a:r>
              <a:rPr lang="en-US" sz="4800" b="1" baseline="30000" dirty="0"/>
              <a:t> la Pascua y </a:t>
            </a:r>
            <a:r>
              <a:rPr lang="en-US" sz="4800" b="1" baseline="30000" dirty="0" err="1"/>
              <a:t>cómo</a:t>
            </a:r>
            <a:r>
              <a:rPr lang="en-US" sz="4800" b="1" baseline="30000" dirty="0"/>
              <a:t> </a:t>
            </a:r>
            <a:r>
              <a:rPr lang="en-US" sz="4800" b="1" baseline="30000" dirty="0" err="1"/>
              <a:t>podemos</a:t>
            </a:r>
            <a:r>
              <a:rPr lang="en-US" sz="4800" b="1" baseline="30000" dirty="0"/>
              <a:t> </a:t>
            </a:r>
            <a:r>
              <a:rPr lang="en-US" sz="4800" b="1" baseline="30000" dirty="0" err="1"/>
              <a:t>vivir</a:t>
            </a:r>
            <a:r>
              <a:rPr lang="en-US" sz="4800" b="1" baseline="30000" dirty="0"/>
              <a:t> la </a:t>
            </a:r>
            <a:r>
              <a:rPr lang="en-US" sz="4800" b="1" baseline="30000" dirty="0" err="1"/>
              <a:t>alegría</a:t>
            </a:r>
            <a:r>
              <a:rPr lang="en-US" sz="4800" b="1" baseline="30000" dirty="0"/>
              <a:t> de la Semana Santa </a:t>
            </a:r>
            <a:r>
              <a:rPr lang="en-US" sz="4800" b="1" baseline="30000" dirty="0" err="1"/>
              <a:t>en</a:t>
            </a:r>
            <a:r>
              <a:rPr lang="en-US" sz="4800" b="1" baseline="30000" dirty="0"/>
              <a:t> </a:t>
            </a:r>
            <a:r>
              <a:rPr lang="en-US" sz="4800" b="1" baseline="30000" dirty="0" err="1"/>
              <a:t>nuestras</a:t>
            </a:r>
            <a:r>
              <a:rPr lang="en-US" sz="4800" b="1" baseline="30000" dirty="0"/>
              <a:t> familias.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817" y="-1"/>
            <a:ext cx="12268200" cy="1203569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C06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>
                <a:latin typeface="+mn-lt"/>
              </a:rPr>
              <a:t>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3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100" y="-398785"/>
            <a:ext cx="12268200" cy="1117601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398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Contenido</a:t>
            </a:r>
            <a:endParaRPr lang="en-US" sz="36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8030" y="6029927"/>
            <a:ext cx="561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/ln-Dn0DCeYQ</a:t>
            </a:r>
          </a:p>
        </p:txBody>
      </p:sp>
      <p:pic>
        <p:nvPicPr>
          <p:cNvPr id="5" name="Online Media 4" descr="La Pascua contada por los niños">
            <a:hlinkClick r:id="" action="ppaction://media"/>
            <a:extLst>
              <a:ext uri="{FF2B5EF4-FFF2-40B4-BE49-F238E27FC236}">
                <a16:creationId xmlns:a16="http://schemas.microsoft.com/office/drawing/2014/main" id="{F5D6B80D-B5D7-BE4C-9F41-0DAC796F89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7708" y="1554209"/>
            <a:ext cx="7278270" cy="41122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8FFDD2-5A77-5143-BEA8-173EEC3D990A}"/>
              </a:ext>
            </a:extLst>
          </p:cNvPr>
          <p:cNvSpPr/>
          <p:nvPr/>
        </p:nvSpPr>
        <p:spPr>
          <a:xfrm>
            <a:off x="4368232" y="920942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oboto"/>
              </a:rPr>
              <a:t>La Pascua </a:t>
            </a:r>
            <a:r>
              <a:rPr lang="en-US" dirty="0" err="1">
                <a:latin typeface="Roboto"/>
              </a:rPr>
              <a:t>contada</a:t>
            </a:r>
            <a:r>
              <a:rPr lang="en-US" dirty="0">
                <a:latin typeface="Roboto"/>
              </a:rPr>
              <a:t> por los </a:t>
            </a:r>
            <a:r>
              <a:rPr lang="en-US" dirty="0" err="1">
                <a:latin typeface="Roboto"/>
              </a:rPr>
              <a:t>niños</a:t>
            </a:r>
            <a:endParaRPr lang="en-US" b="0" i="0" u="none" strike="noStrike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7306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216396"/>
            <a:ext cx="12268200" cy="1117601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398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Contenido</a:t>
            </a:r>
            <a:endParaRPr lang="en-US" sz="36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534" y="1992321"/>
            <a:ext cx="1143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aseline="30000"/>
              <a:t>San Juan Pablo II dijo que “Somos un pueblo de Resurrección y el aleluya es nuestra canción”.  En Pascua celebramos la alegría de la Resurrección de Jesús y de la invitación de Dios a vivir con Él en el cielo para siempre.                                                                                 </a:t>
            </a:r>
          </a:p>
          <a:p>
            <a:endParaRPr lang="es-ES_tradnl" sz="3600" baseline="30000"/>
          </a:p>
          <a:p>
            <a:r>
              <a:rPr lang="es-ES_tradnl" sz="3600" baseline="30000"/>
              <a:t>¡Pero la Pascua es más que un día! De hecho, es la temporada litúrgica más larga que tenemos en la Iglesia. La temporada de Pascua dura cincuenta días y comienza oficialmente en la Vigilia Pascual (la noche anterior al Domingo de Pascua).</a:t>
            </a:r>
            <a:endParaRPr lang="es-ES_tradnl" sz="2800" i="1"/>
          </a:p>
          <a:p>
            <a:endParaRPr lang="es-ES_tradnl" sz="2800"/>
          </a:p>
        </p:txBody>
      </p:sp>
    </p:spTree>
    <p:extLst>
      <p:ext uri="{BB962C8B-B14F-4D97-AF65-F5344CB8AC3E}">
        <p14:creationId xmlns:p14="http://schemas.microsoft.com/office/powerpoint/2010/main" val="313101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216396"/>
            <a:ext cx="12268200" cy="1117601"/>
          </a:xfrm>
          <a:prstGeom prst="rect">
            <a:avLst/>
          </a:prstGeom>
          <a:solidFill>
            <a:srgbClr val="FFE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398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Content</a:t>
            </a:r>
            <a:endParaRPr lang="en-US" sz="36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" y="1386840"/>
            <a:ext cx="1143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aseline="30000"/>
              <a:t>¿Por qué la Pascua es la temporada más larga?</a:t>
            </a:r>
          </a:p>
          <a:p>
            <a:pPr algn="ctr"/>
            <a:endParaRPr lang="es-ES_tradnl" sz="6000" baseline="30000"/>
          </a:p>
          <a:p>
            <a:pPr algn="ctr"/>
            <a:r>
              <a:rPr lang="es-ES_tradnl" sz="6000" baseline="30000"/>
              <a:t>¿Qué significa la palabra “Evangelio”?</a:t>
            </a:r>
          </a:p>
          <a:p>
            <a:pPr algn="ctr"/>
            <a:endParaRPr lang="es-ES_tradnl" sz="6000" baseline="30000"/>
          </a:p>
          <a:p>
            <a:pPr algn="ctr"/>
            <a:r>
              <a:rPr lang="es-ES_tradnl" sz="6000" baseline="30000"/>
              <a:t>¿Cuáles creen que son las buenas noticias? </a:t>
            </a:r>
          </a:p>
          <a:p>
            <a:pPr algn="ctr"/>
            <a:r>
              <a:rPr lang="es-ES_tradnl" sz="6000" baseline="30000"/>
              <a:t>(pista: está escrito en nuestro Credo)</a:t>
            </a:r>
          </a:p>
          <a:p>
            <a:endParaRPr lang="es-ES_tradnl" sz="6000" baseline="30000"/>
          </a:p>
          <a:p>
            <a:endParaRPr lang="es-ES_tradnl" sz="2800" i="1"/>
          </a:p>
          <a:p>
            <a:endParaRPr lang="es-ES_tradnl" sz="2800"/>
          </a:p>
        </p:txBody>
      </p:sp>
    </p:spTree>
    <p:extLst>
      <p:ext uri="{BB962C8B-B14F-4D97-AF65-F5344CB8AC3E}">
        <p14:creationId xmlns:p14="http://schemas.microsoft.com/office/powerpoint/2010/main" val="3792962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513</Words>
  <Application>Microsoft Office PowerPoint</Application>
  <PresentationFormat>Widescreen</PresentationFormat>
  <Paragraphs>51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Antenna Black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Metas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</dc:title>
  <dc:creator>Monica Oppermann</dc:creator>
  <cp:lastModifiedBy>Patrick Metts</cp:lastModifiedBy>
  <cp:revision>49</cp:revision>
  <dcterms:created xsi:type="dcterms:W3CDTF">2020-12-01T16:41:27Z</dcterms:created>
  <dcterms:modified xsi:type="dcterms:W3CDTF">2021-03-19T18:41:11Z</dcterms:modified>
</cp:coreProperties>
</file>