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71" r:id="rId6"/>
    <p:sldId id="282" r:id="rId7"/>
    <p:sldId id="283" r:id="rId8"/>
    <p:sldId id="262" r:id="rId9"/>
    <p:sldId id="270" r:id="rId10"/>
    <p:sldId id="277" r:id="rId11"/>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FF505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7" autoAdjust="0"/>
    <p:restoredTop sz="94660"/>
  </p:normalViewPr>
  <p:slideViewPr>
    <p:cSldViewPr snapToGrid="0">
      <p:cViewPr varScale="1">
        <p:scale>
          <a:sx n="63" d="100"/>
          <a:sy n="63" d="100"/>
        </p:scale>
        <p:origin x="72" y="5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s-MX"/>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s-MX"/>
          </a:p>
        </p:txBody>
      </p:sp>
      <p:sp>
        <p:nvSpPr>
          <p:cNvPr id="4" name="Date Placeholder 3"/>
          <p:cNvSpPr>
            <a:spLocks noGrp="1"/>
          </p:cNvSpPr>
          <p:nvPr>
            <p:ph type="dt" sz="half" idx="10"/>
          </p:nvPr>
        </p:nvSpPr>
        <p:spPr/>
        <p:txBody>
          <a:bodyPr/>
          <a:lstStyle/>
          <a:p>
            <a:fld id="{F98ECF60-19F8-4C88-A195-93F06459BF74}" type="datetimeFigureOut">
              <a:rPr lang="es-MX" smtClean="0"/>
              <a:t>15/09/2022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40178380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MX"/>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Date Placeholder 3"/>
          <p:cNvSpPr>
            <a:spLocks noGrp="1"/>
          </p:cNvSpPr>
          <p:nvPr>
            <p:ph type="dt" sz="half" idx="10"/>
          </p:nvPr>
        </p:nvSpPr>
        <p:spPr/>
        <p:txBody>
          <a:bodyPr/>
          <a:lstStyle/>
          <a:p>
            <a:fld id="{F98ECF60-19F8-4C88-A195-93F06459BF74}" type="datetimeFigureOut">
              <a:rPr lang="es-MX" smtClean="0"/>
              <a:t>15/09/2022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3792608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s-MX"/>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Date Placeholder 3"/>
          <p:cNvSpPr>
            <a:spLocks noGrp="1"/>
          </p:cNvSpPr>
          <p:nvPr>
            <p:ph type="dt" sz="half" idx="10"/>
          </p:nvPr>
        </p:nvSpPr>
        <p:spPr/>
        <p:txBody>
          <a:bodyPr/>
          <a:lstStyle/>
          <a:p>
            <a:fld id="{F98ECF60-19F8-4C88-A195-93F06459BF74}" type="datetimeFigureOut">
              <a:rPr lang="es-MX" smtClean="0"/>
              <a:t>15/09/2022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1092700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MX"/>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Date Placeholder 3"/>
          <p:cNvSpPr>
            <a:spLocks noGrp="1"/>
          </p:cNvSpPr>
          <p:nvPr>
            <p:ph type="dt" sz="half" idx="10"/>
          </p:nvPr>
        </p:nvSpPr>
        <p:spPr/>
        <p:txBody>
          <a:bodyPr/>
          <a:lstStyle/>
          <a:p>
            <a:fld id="{F98ECF60-19F8-4C88-A195-93F06459BF74}" type="datetimeFigureOut">
              <a:rPr lang="es-MX" smtClean="0"/>
              <a:t>15/09/2022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1357951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s-MX"/>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98ECF60-19F8-4C88-A195-93F06459BF74}" type="datetimeFigureOut">
              <a:rPr lang="es-MX" smtClean="0"/>
              <a:t>15/09/2022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3472579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MX"/>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5" name="Date Placeholder 4"/>
          <p:cNvSpPr>
            <a:spLocks noGrp="1"/>
          </p:cNvSpPr>
          <p:nvPr>
            <p:ph type="dt" sz="half" idx="10"/>
          </p:nvPr>
        </p:nvSpPr>
        <p:spPr/>
        <p:txBody>
          <a:bodyPr/>
          <a:lstStyle/>
          <a:p>
            <a:fld id="{F98ECF60-19F8-4C88-A195-93F06459BF74}" type="datetimeFigureOut">
              <a:rPr lang="es-MX" smtClean="0"/>
              <a:t>15/09/2022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2342968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s-MX"/>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7" name="Date Placeholder 6"/>
          <p:cNvSpPr>
            <a:spLocks noGrp="1"/>
          </p:cNvSpPr>
          <p:nvPr>
            <p:ph type="dt" sz="half" idx="10"/>
          </p:nvPr>
        </p:nvSpPr>
        <p:spPr/>
        <p:txBody>
          <a:bodyPr/>
          <a:lstStyle/>
          <a:p>
            <a:fld id="{F98ECF60-19F8-4C88-A195-93F06459BF74}" type="datetimeFigureOut">
              <a:rPr lang="es-MX" smtClean="0"/>
              <a:t>15/09/2022</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2036402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MX"/>
          </a:p>
        </p:txBody>
      </p:sp>
      <p:sp>
        <p:nvSpPr>
          <p:cNvPr id="3" name="Date Placeholder 2"/>
          <p:cNvSpPr>
            <a:spLocks noGrp="1"/>
          </p:cNvSpPr>
          <p:nvPr>
            <p:ph type="dt" sz="half" idx="10"/>
          </p:nvPr>
        </p:nvSpPr>
        <p:spPr/>
        <p:txBody>
          <a:bodyPr/>
          <a:lstStyle/>
          <a:p>
            <a:fld id="{F98ECF60-19F8-4C88-A195-93F06459BF74}" type="datetimeFigureOut">
              <a:rPr lang="es-MX" smtClean="0"/>
              <a:t>15/09/2022</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604845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8ECF60-19F8-4C88-A195-93F06459BF74}" type="datetimeFigureOut">
              <a:rPr lang="es-MX" smtClean="0"/>
              <a:t>15/09/2022</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1423937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s-MX"/>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98ECF60-19F8-4C88-A195-93F06459BF74}" type="datetimeFigureOut">
              <a:rPr lang="es-MX" smtClean="0"/>
              <a:t>15/09/2022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2743780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s-MX"/>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98ECF60-19F8-4C88-A195-93F06459BF74}" type="datetimeFigureOut">
              <a:rPr lang="es-MX" smtClean="0"/>
              <a:t>15/09/2022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3577016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s-MX"/>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8ECF60-19F8-4C88-A195-93F06459BF74}" type="datetimeFigureOut">
              <a:rPr lang="es-MX" smtClean="0"/>
              <a:t>15/09/2022</a:t>
            </a:fld>
            <a:endParaRPr lang="es-MX"/>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58947A-2726-4768-8CC2-C638D98E3F45}" type="slidenum">
              <a:rPr lang="es-MX" smtClean="0"/>
              <a:t>‹#›</a:t>
            </a:fld>
            <a:endParaRPr lang="es-MX"/>
          </a:p>
        </p:txBody>
      </p:sp>
    </p:spTree>
    <p:extLst>
      <p:ext uri="{BB962C8B-B14F-4D97-AF65-F5344CB8AC3E}">
        <p14:creationId xmlns:p14="http://schemas.microsoft.com/office/powerpoint/2010/main" val="15256724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7.xml"/><Relationship Id="rId1" Type="http://schemas.openxmlformats.org/officeDocument/2006/relationships/video" Target="https://www.youtube.com/embed/nD88q3vGNR4" TargetMode="External"/><Relationship Id="rId4" Type="http://schemas.openxmlformats.org/officeDocument/2006/relationships/hyperlink" Target="https://youtu.be/nD88q3vGNR4"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le:Bartolome murillo-bodas.jpg - Wikimedia Commons"/>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8313"/>
            <a:ext cx="12192000" cy="6866313"/>
          </a:xfrm>
          <a:prstGeom prst="rect">
            <a:avLst/>
          </a:prstGeom>
        </p:spPr>
      </p:pic>
      <p:sp>
        <p:nvSpPr>
          <p:cNvPr id="2" name="Subtitle 1"/>
          <p:cNvSpPr>
            <a:spLocks noGrp="1"/>
          </p:cNvSpPr>
          <p:nvPr>
            <p:ph type="subTitle" idx="1"/>
          </p:nvPr>
        </p:nvSpPr>
        <p:spPr>
          <a:xfrm>
            <a:off x="966651" y="5497350"/>
            <a:ext cx="10236257" cy="448888"/>
          </a:xfrm>
          <a:solidFill>
            <a:schemeClr val="bg1">
              <a:lumMod val="65000"/>
              <a:alpha val="78000"/>
            </a:schemeClr>
          </a:solidFill>
        </p:spPr>
        <p:txBody>
          <a:bodyPr>
            <a:noAutofit/>
          </a:bodyPr>
          <a:lstStyle/>
          <a:p>
            <a:r>
              <a:rPr lang="en-US" sz="2800" dirty="0" smtClean="0">
                <a:latin typeface="Antenna Black" panose="02000505000000020004" pitchFamily="2" charset="0"/>
              </a:rPr>
              <a:t>THE LIFE OF CHRIST: THE LUMINOUS MYSTERIES</a:t>
            </a:r>
            <a:endParaRPr lang="en-US" sz="2800" dirty="0">
              <a:latin typeface="Antenna Black" panose="02000505000000020004" pitchFamily="2"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8712" y="-748146"/>
            <a:ext cx="8894574" cy="3342123"/>
          </a:xfrm>
          <a:prstGeom prst="rect">
            <a:avLst/>
          </a:prstGeom>
        </p:spPr>
      </p:pic>
      <p:sp>
        <p:nvSpPr>
          <p:cNvPr id="8" name="Subtitle 1"/>
          <p:cNvSpPr txBox="1">
            <a:spLocks/>
          </p:cNvSpPr>
          <p:nvPr/>
        </p:nvSpPr>
        <p:spPr>
          <a:xfrm>
            <a:off x="3796937" y="6196094"/>
            <a:ext cx="4208679" cy="481666"/>
          </a:xfrm>
          <a:prstGeom prst="rect">
            <a:avLst/>
          </a:prstGeom>
          <a:solidFill>
            <a:schemeClr val="bg1">
              <a:lumMod val="65000"/>
              <a:alpha val="78000"/>
            </a:schemeClr>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800" dirty="0" smtClean="0"/>
              <a:t>THE WEDDING AT CANA</a:t>
            </a:r>
            <a:endParaRPr lang="en-US" sz="2800" dirty="0"/>
          </a:p>
        </p:txBody>
      </p:sp>
    </p:spTree>
    <p:extLst>
      <p:ext uri="{BB962C8B-B14F-4D97-AF65-F5344CB8AC3E}">
        <p14:creationId xmlns:p14="http://schemas.microsoft.com/office/powerpoint/2010/main" val="29482205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706581"/>
            <a:ext cx="12192000" cy="6151419"/>
          </a:xfrm>
          <a:prstGeom prst="rect">
            <a:avLst/>
          </a:prstGeom>
        </p:spPr>
      </p:pic>
      <p:sp>
        <p:nvSpPr>
          <p:cNvPr id="3" name="TextBox 2"/>
          <p:cNvSpPr txBox="1"/>
          <p:nvPr/>
        </p:nvSpPr>
        <p:spPr>
          <a:xfrm>
            <a:off x="7968342" y="1233065"/>
            <a:ext cx="4084321" cy="5293757"/>
          </a:xfrm>
          <a:prstGeom prst="rect">
            <a:avLst/>
          </a:prstGeom>
          <a:solidFill>
            <a:schemeClr val="accent4">
              <a:lumMod val="40000"/>
              <a:lumOff val="60000"/>
            </a:schemeClr>
          </a:solidFill>
          <a:ln w="57150">
            <a:solidFill>
              <a:schemeClr val="accent1"/>
            </a:solidFill>
          </a:ln>
        </p:spPr>
        <p:txBody>
          <a:bodyPr wrap="square" rtlCol="0">
            <a:spAutoFit/>
          </a:bodyPr>
          <a:lstStyle/>
          <a:p>
            <a:endParaRPr lang="en-US" sz="2000" b="1" dirty="0"/>
          </a:p>
          <a:p>
            <a:r>
              <a:rPr lang="en-US" sz="2000" b="1" dirty="0" smtClean="0"/>
              <a:t>When </a:t>
            </a:r>
            <a:r>
              <a:rPr lang="en-US" sz="2000" b="1" dirty="0"/>
              <a:t>we say each </a:t>
            </a:r>
            <a:r>
              <a:rPr lang="en-US" sz="2000" b="1" dirty="0" smtClean="0"/>
              <a:t>prayer of the Rosary, we </a:t>
            </a:r>
            <a:r>
              <a:rPr lang="en-US" sz="2000" b="1" dirty="0"/>
              <a:t>are also thinking about the life that Jesus and Mary lived together on earth. </a:t>
            </a:r>
            <a:endParaRPr lang="en-US" sz="2000" b="1" dirty="0" smtClean="0"/>
          </a:p>
          <a:p>
            <a:endParaRPr lang="en-US" sz="2000" b="1" dirty="0" smtClean="0"/>
          </a:p>
          <a:p>
            <a:r>
              <a:rPr lang="en-US" sz="2000" b="1" dirty="0" smtClean="0"/>
              <a:t>Those </a:t>
            </a:r>
            <a:r>
              <a:rPr lang="en-US" sz="2000" b="1" dirty="0"/>
              <a:t>moments are called </a:t>
            </a:r>
            <a:r>
              <a:rPr lang="en-US" sz="2000" b="1" i="1" dirty="0"/>
              <a:t>mysteries</a:t>
            </a:r>
            <a:r>
              <a:rPr lang="en-US" sz="2000" b="1" dirty="0"/>
              <a:t>, and in our hearts we put ourselves there with Jesus and </a:t>
            </a:r>
            <a:r>
              <a:rPr lang="en-US" sz="2000" b="1" dirty="0" smtClean="0"/>
              <a:t>Mary. </a:t>
            </a:r>
          </a:p>
          <a:p>
            <a:endParaRPr lang="en-US" sz="2000" b="1" dirty="0" smtClean="0"/>
          </a:p>
          <a:p>
            <a:r>
              <a:rPr lang="en-US" sz="2000" b="1" dirty="0" smtClean="0"/>
              <a:t>Today</a:t>
            </a:r>
            <a:r>
              <a:rPr lang="en-US" sz="2000" b="1" dirty="0"/>
              <a:t>, we will think about the story of the </a:t>
            </a:r>
            <a:r>
              <a:rPr lang="en-US" sz="2000" b="1" i="1" dirty="0"/>
              <a:t>Wedding at </a:t>
            </a:r>
            <a:r>
              <a:rPr lang="en-US" sz="2000" b="1" i="1" dirty="0" smtClean="0"/>
              <a:t>Cana, </a:t>
            </a:r>
            <a:r>
              <a:rPr lang="en-US" sz="2000" b="1" dirty="0"/>
              <a:t>and </a:t>
            </a:r>
            <a:r>
              <a:rPr lang="en-US" sz="2000" b="1" dirty="0" smtClean="0"/>
              <a:t>unite </a:t>
            </a:r>
            <a:r>
              <a:rPr lang="en-US" sz="2000" b="1" dirty="0"/>
              <a:t>ourselves there with </a:t>
            </a:r>
            <a:r>
              <a:rPr lang="en-US" sz="2000" b="1" dirty="0" smtClean="0"/>
              <a:t>them </a:t>
            </a:r>
            <a:r>
              <a:rPr lang="en-US" sz="2000" b="1" dirty="0"/>
              <a:t>in that mysterious </a:t>
            </a:r>
            <a:r>
              <a:rPr lang="en-US" sz="2000" b="1" dirty="0" smtClean="0"/>
              <a:t>moment,</a:t>
            </a:r>
          </a:p>
          <a:p>
            <a:r>
              <a:rPr lang="en-US" sz="2000" b="1" dirty="0" smtClean="0"/>
              <a:t>as </a:t>
            </a:r>
            <a:r>
              <a:rPr lang="en-US" sz="2000" b="1" dirty="0"/>
              <a:t>we </a:t>
            </a:r>
            <a:r>
              <a:rPr lang="en-US" sz="2000" b="1" dirty="0" smtClean="0"/>
              <a:t>pray</a:t>
            </a:r>
            <a:r>
              <a:rPr lang="en-US" sz="2000" b="1" dirty="0"/>
              <a:t> </a:t>
            </a:r>
            <a:r>
              <a:rPr lang="en-US" sz="2000" b="1" dirty="0" smtClean="0"/>
              <a:t>a decade of the </a:t>
            </a:r>
          </a:p>
          <a:p>
            <a:r>
              <a:rPr lang="en-US" sz="2000" b="1" dirty="0" smtClean="0"/>
              <a:t>Rosary together.</a:t>
            </a:r>
            <a:endParaRPr lang="en-US" sz="2000" dirty="0" smtClean="0"/>
          </a:p>
          <a:p>
            <a:endParaRPr lang="en-US" b="1" dirty="0"/>
          </a:p>
        </p:txBody>
      </p:sp>
      <p:sp>
        <p:nvSpPr>
          <p:cNvPr id="4" name="Rectangle 3"/>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5" name="TextBox 4"/>
          <p:cNvSpPr txBox="1"/>
          <p:nvPr/>
        </p:nvSpPr>
        <p:spPr>
          <a:xfrm>
            <a:off x="2354580" y="154541"/>
            <a:ext cx="7482840" cy="769441"/>
          </a:xfrm>
          <a:prstGeom prst="rect">
            <a:avLst/>
          </a:prstGeom>
          <a:noFill/>
        </p:spPr>
        <p:txBody>
          <a:bodyPr wrap="square" rtlCol="0">
            <a:spAutoFit/>
          </a:bodyPr>
          <a:lstStyle/>
          <a:p>
            <a:pPr algn="ctr"/>
            <a:r>
              <a:rPr lang="en-US" sz="4400" b="1" dirty="0" smtClean="0"/>
              <a:t>CLOSING PRAYER</a:t>
            </a:r>
            <a:endParaRPr lang="en-US" sz="4400" b="1" dirty="0"/>
          </a:p>
        </p:txBody>
      </p:sp>
    </p:spTree>
    <p:extLst>
      <p:ext uri="{BB962C8B-B14F-4D97-AF65-F5344CB8AC3E}">
        <p14:creationId xmlns:p14="http://schemas.microsoft.com/office/powerpoint/2010/main" val="38825699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09750" y="1434145"/>
            <a:ext cx="8572500" cy="3539430"/>
          </a:xfrm>
          <a:prstGeom prst="rect">
            <a:avLst/>
          </a:prstGeom>
        </p:spPr>
        <p:txBody>
          <a:bodyPr wrap="square">
            <a:spAutoFit/>
          </a:bodyPr>
          <a:lstStyle/>
          <a:p>
            <a:r>
              <a:rPr lang="en-US" sz="2800" dirty="0" smtClean="0"/>
              <a:t>Lord </a:t>
            </a:r>
            <a:r>
              <a:rPr lang="en-US" sz="2800" dirty="0"/>
              <a:t>Jesus Christ, we entrust our family to You and ask for Your blessing and protection. We love You Lord Jesus with all our hearts and we ask that You help our family become more like the Holy Family. Help us to be kind, loving, and patient with one another. Give us all the grace we need to become saints and Your faithful disciples. </a:t>
            </a:r>
            <a:endParaRPr lang="en-US" sz="2800" dirty="0" smtClean="0"/>
          </a:p>
          <a:p>
            <a:endParaRPr lang="en-US" sz="2800" dirty="0"/>
          </a:p>
          <a:p>
            <a:r>
              <a:rPr lang="en-US" sz="2800" dirty="0" smtClean="0"/>
              <a:t>Amen</a:t>
            </a:r>
            <a:r>
              <a:rPr lang="en-US" sz="2800" dirty="0"/>
              <a:t>.</a:t>
            </a:r>
            <a:endParaRPr lang="en-US" sz="3600" dirty="0"/>
          </a:p>
        </p:txBody>
      </p:sp>
      <p:sp>
        <p:nvSpPr>
          <p:cNvPr id="5" name="Rectangle 4"/>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6" name="Title 1"/>
          <p:cNvSpPr txBox="1">
            <a:spLocks/>
          </p:cNvSpPr>
          <p:nvPr/>
        </p:nvSpPr>
        <p:spPr>
          <a:xfrm>
            <a:off x="2783497" y="40298"/>
            <a:ext cx="6537082" cy="14988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cap="all" baseline="30000" dirty="0" smtClean="0">
                <a:latin typeface="+mn-lt"/>
              </a:rPr>
              <a:t>Opening Prayer</a:t>
            </a:r>
            <a:endParaRPr lang="en-US" cap="all" baseline="30000" dirty="0">
              <a:latin typeface="+mn-lt"/>
            </a:endParaRPr>
          </a:p>
        </p:txBody>
      </p:sp>
      <p:pic>
        <p:nvPicPr>
          <p:cNvPr id="2" name="Picture 1" descr="Public Domain Clip Art Image | Praying hands | ID: 13528798811637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43074" y="3807229"/>
            <a:ext cx="2155010" cy="2649898"/>
          </a:xfrm>
          <a:prstGeom prst="rect">
            <a:avLst/>
          </a:prstGeom>
        </p:spPr>
      </p:pic>
    </p:spTree>
    <p:extLst>
      <p:ext uri="{BB962C8B-B14F-4D97-AF65-F5344CB8AC3E}">
        <p14:creationId xmlns:p14="http://schemas.microsoft.com/office/powerpoint/2010/main" val="42559924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983" y="0"/>
            <a:ext cx="12192000" cy="1078523"/>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4282586" y="117062"/>
            <a:ext cx="3626828" cy="149884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cap="all" baseline="30000" dirty="0" smtClean="0">
                <a:latin typeface="+mn-lt"/>
              </a:rPr>
              <a:t>Ice Breaker</a:t>
            </a:r>
            <a:endParaRPr lang="en-US" sz="5400" cap="all" baseline="30000" dirty="0">
              <a:latin typeface="+mn-lt"/>
            </a:endParaRPr>
          </a:p>
        </p:txBody>
      </p:sp>
      <p:sp>
        <p:nvSpPr>
          <p:cNvPr id="3" name="Rectangle 2"/>
          <p:cNvSpPr/>
          <p:nvPr/>
        </p:nvSpPr>
        <p:spPr>
          <a:xfrm>
            <a:off x="-106679" y="993615"/>
            <a:ext cx="12298679" cy="923330"/>
          </a:xfrm>
          <a:prstGeom prst="rect">
            <a:avLst/>
          </a:prstGeom>
          <a:noFill/>
        </p:spPr>
        <p:txBody>
          <a:bodyPr wrap="square" lIns="91440" tIns="45720" rIns="91440" bIns="45720">
            <a:spAutoFit/>
          </a:bodyPr>
          <a:lstStyle/>
          <a:p>
            <a:pPr algn="ctr"/>
            <a:r>
              <a:rPr lang="en-US" sz="5400" b="1" cap="none" spc="0" dirty="0" smtClean="0">
                <a:ln w="22225">
                  <a:solidFill>
                    <a:schemeClr val="accent2"/>
                  </a:solidFill>
                  <a:prstDash val="solid"/>
                </a:ln>
                <a:solidFill>
                  <a:schemeClr val="accent2">
                    <a:lumMod val="40000"/>
                    <a:lumOff val="60000"/>
                  </a:schemeClr>
                </a:solidFill>
                <a:effectLst/>
              </a:rPr>
              <a:t>THANKFUL GAME</a:t>
            </a:r>
            <a:endParaRPr lang="en-US" sz="4400" b="1" cap="none" spc="0" dirty="0">
              <a:ln w="22225">
                <a:solidFill>
                  <a:schemeClr val="accent2"/>
                </a:solidFill>
                <a:prstDash val="solid"/>
              </a:ln>
              <a:solidFill>
                <a:schemeClr val="accent2">
                  <a:lumMod val="40000"/>
                  <a:lumOff val="60000"/>
                </a:schemeClr>
              </a:solidFill>
              <a:effectLst/>
            </a:endParaRPr>
          </a:p>
        </p:txBody>
      </p:sp>
      <p:sp>
        <p:nvSpPr>
          <p:cNvPr id="7" name="TextBox 6"/>
          <p:cNvSpPr txBox="1"/>
          <p:nvPr/>
        </p:nvSpPr>
        <p:spPr>
          <a:xfrm>
            <a:off x="2299063" y="2043905"/>
            <a:ext cx="7547908" cy="3139321"/>
          </a:xfrm>
          <a:prstGeom prst="rect">
            <a:avLst/>
          </a:prstGeom>
          <a:noFill/>
        </p:spPr>
        <p:txBody>
          <a:bodyPr wrap="square" rtlCol="0">
            <a:spAutoFit/>
          </a:bodyPr>
          <a:lstStyle/>
          <a:p>
            <a:pPr marL="342900" lvl="0" indent="-342900">
              <a:buFont typeface="+mj-lt"/>
              <a:buAutoNum type="arabicPeriod"/>
            </a:pPr>
            <a:r>
              <a:rPr lang="en-US" dirty="0"/>
              <a:t>Gather everyone in your family around a table </a:t>
            </a:r>
          </a:p>
          <a:p>
            <a:pPr marL="342900" lvl="0" indent="-342900">
              <a:buFont typeface="+mj-lt"/>
              <a:buAutoNum type="arabicPeriod"/>
            </a:pPr>
            <a:r>
              <a:rPr lang="en-US" dirty="0"/>
              <a:t>Pass out one notecard to each person. </a:t>
            </a:r>
          </a:p>
          <a:p>
            <a:pPr marL="342900" lvl="0" indent="-342900">
              <a:buFont typeface="+mj-lt"/>
              <a:buAutoNum type="arabicPeriod"/>
            </a:pPr>
            <a:r>
              <a:rPr lang="en-US" dirty="0"/>
              <a:t>On separate notecards, write down each person’s name, shuffle, and place in a bowl. Then have each person draw a name. If anyone draws themselves they should redraw. </a:t>
            </a:r>
          </a:p>
          <a:p>
            <a:pPr marL="342900" lvl="0" indent="-342900">
              <a:buFont typeface="+mj-lt"/>
              <a:buAutoNum type="arabicPeriod"/>
            </a:pPr>
            <a:r>
              <a:rPr lang="en-US" dirty="0"/>
              <a:t>On the blank notecards, have everyone write three things he/she are grateful for about the person they drew. </a:t>
            </a:r>
          </a:p>
          <a:p>
            <a:pPr marL="342900" lvl="0" indent="-342900">
              <a:buFont typeface="+mj-lt"/>
              <a:buAutoNum type="arabicPeriod"/>
            </a:pPr>
            <a:r>
              <a:rPr lang="en-US" dirty="0"/>
              <a:t>One person reads their card out loud. Then have the rest of the family guess who the card is about. </a:t>
            </a:r>
          </a:p>
          <a:p>
            <a:pPr marL="342900" lvl="0" indent="-342900">
              <a:buFont typeface="+mj-lt"/>
              <a:buAutoNum type="arabicPeriod"/>
            </a:pPr>
            <a:r>
              <a:rPr lang="en-US" dirty="0"/>
              <a:t>Smile and remember to focus on love, not only during Thanksgiving and Christmas but each and every day.</a:t>
            </a:r>
          </a:p>
        </p:txBody>
      </p:sp>
      <p:pic>
        <p:nvPicPr>
          <p:cNvPr id="9" name="Picture 8" descr="Kurves: Thankfu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460" y="5438602"/>
            <a:ext cx="10058400" cy="1169289"/>
          </a:xfrm>
          <a:prstGeom prst="rect">
            <a:avLst/>
          </a:prstGeom>
        </p:spPr>
      </p:pic>
    </p:spTree>
    <p:extLst>
      <p:ext uri="{BB962C8B-B14F-4D97-AF65-F5344CB8AC3E}">
        <p14:creationId xmlns:p14="http://schemas.microsoft.com/office/powerpoint/2010/main" val="22305888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7417"/>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4" name="TextBox 3"/>
          <p:cNvSpPr txBox="1"/>
          <p:nvPr/>
        </p:nvSpPr>
        <p:spPr>
          <a:xfrm>
            <a:off x="4129468" y="137124"/>
            <a:ext cx="3933064" cy="769441"/>
          </a:xfrm>
          <a:prstGeom prst="rect">
            <a:avLst/>
          </a:prstGeom>
          <a:noFill/>
        </p:spPr>
        <p:txBody>
          <a:bodyPr wrap="none" rtlCol="0">
            <a:spAutoFit/>
          </a:bodyPr>
          <a:lstStyle/>
          <a:p>
            <a:r>
              <a:rPr lang="en-US" sz="4400" dirty="0" smtClean="0"/>
              <a:t>MAIN CONCEPT</a:t>
            </a:r>
            <a:endParaRPr lang="es-MX" sz="4400" b="1" dirty="0"/>
          </a:p>
        </p:txBody>
      </p:sp>
      <p:sp>
        <p:nvSpPr>
          <p:cNvPr id="2" name="TextBox 1"/>
          <p:cNvSpPr txBox="1"/>
          <p:nvPr/>
        </p:nvSpPr>
        <p:spPr>
          <a:xfrm>
            <a:off x="139337" y="2238102"/>
            <a:ext cx="6392092" cy="3231654"/>
          </a:xfrm>
          <a:prstGeom prst="rect">
            <a:avLst/>
          </a:prstGeom>
          <a:noFill/>
        </p:spPr>
        <p:txBody>
          <a:bodyPr wrap="square" rtlCol="0">
            <a:spAutoFit/>
          </a:bodyPr>
          <a:lstStyle/>
          <a:p>
            <a:pPr algn="ctr"/>
            <a:r>
              <a:rPr lang="en-US" sz="4800" dirty="0" smtClean="0">
                <a:solidFill>
                  <a:schemeClr val="tx2">
                    <a:lumMod val="75000"/>
                  </a:schemeClr>
                </a:solidFill>
              </a:rPr>
              <a:t>Today, </a:t>
            </a:r>
          </a:p>
          <a:p>
            <a:pPr algn="ctr"/>
            <a:r>
              <a:rPr lang="en-US" sz="4800" dirty="0" smtClean="0">
                <a:solidFill>
                  <a:schemeClr val="tx2">
                    <a:lumMod val="75000"/>
                  </a:schemeClr>
                </a:solidFill>
              </a:rPr>
              <a:t>we’re </a:t>
            </a:r>
            <a:r>
              <a:rPr lang="en-US" sz="4800" dirty="0">
                <a:solidFill>
                  <a:schemeClr val="tx2">
                    <a:lumMod val="75000"/>
                  </a:schemeClr>
                </a:solidFill>
              </a:rPr>
              <a:t>going to learn </a:t>
            </a:r>
            <a:endParaRPr lang="en-US" sz="4800" dirty="0" smtClean="0">
              <a:solidFill>
                <a:schemeClr val="tx2">
                  <a:lumMod val="75000"/>
                </a:schemeClr>
              </a:solidFill>
            </a:endParaRPr>
          </a:p>
          <a:p>
            <a:pPr algn="ctr"/>
            <a:r>
              <a:rPr lang="en-US" sz="4800" dirty="0" smtClean="0">
                <a:solidFill>
                  <a:schemeClr val="tx2">
                    <a:lumMod val="75000"/>
                  </a:schemeClr>
                </a:solidFill>
              </a:rPr>
              <a:t>about </a:t>
            </a:r>
            <a:r>
              <a:rPr lang="en-US" sz="4800" dirty="0">
                <a:solidFill>
                  <a:schemeClr val="tx2">
                    <a:lumMod val="75000"/>
                  </a:schemeClr>
                </a:solidFill>
              </a:rPr>
              <a:t>the </a:t>
            </a:r>
            <a:endParaRPr lang="en-US" sz="4800" dirty="0" smtClean="0">
              <a:solidFill>
                <a:schemeClr val="tx2">
                  <a:lumMod val="75000"/>
                </a:schemeClr>
              </a:solidFill>
            </a:endParaRPr>
          </a:p>
          <a:p>
            <a:pPr algn="ctr"/>
            <a:r>
              <a:rPr lang="en-US" sz="6000" b="1" i="1" dirty="0" smtClean="0">
                <a:solidFill>
                  <a:srgbClr val="FF0000"/>
                </a:solidFill>
              </a:rPr>
              <a:t>Wedding </a:t>
            </a:r>
            <a:r>
              <a:rPr lang="en-US" sz="6000" b="1" i="1" dirty="0">
                <a:solidFill>
                  <a:srgbClr val="FF0000"/>
                </a:solidFill>
              </a:rPr>
              <a:t>at </a:t>
            </a:r>
            <a:r>
              <a:rPr lang="en-US" sz="6000" b="1" i="1" dirty="0" smtClean="0">
                <a:solidFill>
                  <a:srgbClr val="FF0000"/>
                </a:solidFill>
              </a:rPr>
              <a:t>Cana!</a:t>
            </a:r>
            <a:endParaRPr lang="en-US" sz="6000" b="1" i="1" dirty="0">
              <a:solidFill>
                <a:srgbClr val="FF0000"/>
              </a:solidFill>
            </a:endParaRPr>
          </a:p>
        </p:txBody>
      </p:sp>
      <p:pic>
        <p:nvPicPr>
          <p:cNvPr id="8" name="Picture 7" descr="Rosa Rubicondior: Why Believe The Holy Book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3872" y="1513204"/>
            <a:ext cx="4501438" cy="5020600"/>
          </a:xfrm>
          <a:prstGeom prst="rect">
            <a:avLst/>
          </a:prstGeom>
        </p:spPr>
      </p:pic>
    </p:spTree>
    <p:extLst>
      <p:ext uri="{BB962C8B-B14F-4D97-AF65-F5344CB8AC3E}">
        <p14:creationId xmlns:p14="http://schemas.microsoft.com/office/powerpoint/2010/main" val="40163391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989215"/>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5" name="TextBox 4"/>
          <p:cNvSpPr txBox="1"/>
          <p:nvPr/>
        </p:nvSpPr>
        <p:spPr>
          <a:xfrm>
            <a:off x="1532710" y="154541"/>
            <a:ext cx="8900160" cy="769441"/>
          </a:xfrm>
          <a:prstGeom prst="rect">
            <a:avLst/>
          </a:prstGeom>
          <a:noFill/>
        </p:spPr>
        <p:txBody>
          <a:bodyPr wrap="square" rtlCol="0">
            <a:spAutoFit/>
          </a:bodyPr>
          <a:lstStyle/>
          <a:p>
            <a:pPr algn="ctr"/>
            <a:r>
              <a:rPr lang="en-US" sz="4400" dirty="0" smtClean="0"/>
              <a:t>FAMILY SHARING (large group)</a:t>
            </a:r>
            <a:endParaRPr lang="es-MX" sz="16600" b="1" dirty="0"/>
          </a:p>
        </p:txBody>
      </p:sp>
      <p:pic>
        <p:nvPicPr>
          <p:cNvPr id="9" name="Picture 8" descr="April 11, 2020: Holy Rosary Live &amp; On-Demand | The Rosary Network"/>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989215"/>
            <a:ext cx="9775767" cy="5876827"/>
          </a:xfrm>
          <a:prstGeom prst="rect">
            <a:avLst/>
          </a:prstGeom>
        </p:spPr>
      </p:pic>
      <p:sp>
        <p:nvSpPr>
          <p:cNvPr id="3" name="TextBox 2"/>
          <p:cNvSpPr txBox="1"/>
          <p:nvPr/>
        </p:nvSpPr>
        <p:spPr>
          <a:xfrm>
            <a:off x="7056120" y="1265361"/>
            <a:ext cx="4983480" cy="5324535"/>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w="12700">
            <a:solidFill>
              <a:schemeClr val="accent1"/>
            </a:solidFill>
          </a:ln>
        </p:spPr>
        <p:txBody>
          <a:bodyPr wrap="square" rtlCol="0">
            <a:spAutoFit/>
          </a:bodyPr>
          <a:lstStyle/>
          <a:p>
            <a:r>
              <a:rPr lang="en-US" sz="2000" dirty="0" smtClean="0"/>
              <a:t>This month, </a:t>
            </a:r>
            <a:r>
              <a:rPr lang="en-US" sz="2000" dirty="0"/>
              <a:t>during Week </a:t>
            </a:r>
            <a:r>
              <a:rPr lang="en-US" sz="2000" dirty="0" smtClean="0"/>
              <a:t>2, </a:t>
            </a:r>
            <a:r>
              <a:rPr lang="en-US" sz="2000" dirty="0"/>
              <a:t>you reached out to a grandparent(s) or senior adult(s) in your family/ community and shared about how the </a:t>
            </a:r>
            <a:r>
              <a:rPr lang="en-US" sz="2000" i="1" dirty="0"/>
              <a:t>Joyful Mysteries of the Rosary a</a:t>
            </a:r>
            <a:r>
              <a:rPr lang="en-US" sz="2000" dirty="0"/>
              <a:t>re about Jesus’ birth and childhood. </a:t>
            </a:r>
            <a:endParaRPr lang="en-US" sz="2000" dirty="0" smtClean="0"/>
          </a:p>
          <a:p>
            <a:pPr algn="ctr"/>
            <a:endParaRPr lang="en-US" sz="2000" dirty="0"/>
          </a:p>
          <a:p>
            <a:pPr marL="285750" indent="-285750">
              <a:buFont typeface="Wingdings" panose="05000000000000000000" pitchFamily="2" charset="2"/>
              <a:buChar char="Ø"/>
            </a:pPr>
            <a:r>
              <a:rPr lang="en-US" sz="2000" dirty="0" smtClean="0"/>
              <a:t>To </a:t>
            </a:r>
            <a:r>
              <a:rPr lang="en-US" sz="2000" dirty="0"/>
              <a:t>whom did you reach out? </a:t>
            </a:r>
            <a:endParaRPr lang="en-US" sz="2000" dirty="0" smtClean="0"/>
          </a:p>
          <a:p>
            <a:r>
              <a:rPr lang="en-US" sz="2000" dirty="0" smtClean="0"/>
              <a:t> </a:t>
            </a:r>
          </a:p>
          <a:p>
            <a:pPr marL="285750" indent="-285750">
              <a:buFont typeface="Wingdings" panose="05000000000000000000" pitchFamily="2" charset="2"/>
              <a:buChar char="Ø"/>
            </a:pPr>
            <a:r>
              <a:rPr lang="en-US" sz="2000" dirty="0" smtClean="0"/>
              <a:t>Which </a:t>
            </a:r>
            <a:r>
              <a:rPr lang="en-US" sz="2000" dirty="0"/>
              <a:t>Joyful Mystery is his/her favorite and why?  </a:t>
            </a:r>
            <a:endParaRPr lang="en-US" sz="2000" dirty="0" smtClean="0"/>
          </a:p>
          <a:p>
            <a:endParaRPr lang="en-US" sz="2000" dirty="0" smtClean="0"/>
          </a:p>
          <a:p>
            <a:pPr marL="285750" indent="-285750">
              <a:buFont typeface="Wingdings" panose="05000000000000000000" pitchFamily="2" charset="2"/>
              <a:buChar char="Ø"/>
            </a:pPr>
            <a:r>
              <a:rPr lang="en-US" sz="2000" dirty="0" smtClean="0"/>
              <a:t>Did </a:t>
            </a:r>
            <a:r>
              <a:rPr lang="en-US" sz="2000" dirty="0"/>
              <a:t>he/she ever pray the Rosary or read the Bible either as a child or as an adult? </a:t>
            </a:r>
            <a:endParaRPr lang="en-US" sz="2000" dirty="0" smtClean="0"/>
          </a:p>
          <a:p>
            <a:r>
              <a:rPr lang="en-US" sz="2000" dirty="0" smtClean="0"/>
              <a:t> </a:t>
            </a:r>
          </a:p>
          <a:p>
            <a:pPr marL="285750" indent="-285750">
              <a:buFont typeface="Wingdings" panose="05000000000000000000" pitchFamily="2" charset="2"/>
              <a:buChar char="Ø"/>
            </a:pPr>
            <a:r>
              <a:rPr lang="en-US" sz="2000" dirty="0" smtClean="0"/>
              <a:t>What </a:t>
            </a:r>
            <a:r>
              <a:rPr lang="en-US" sz="2000" dirty="0"/>
              <a:t>wisdom did your grandparent or senior share with you about living your faith?</a:t>
            </a:r>
          </a:p>
        </p:txBody>
      </p:sp>
    </p:spTree>
    <p:extLst>
      <p:ext uri="{BB962C8B-B14F-4D97-AF65-F5344CB8AC3E}">
        <p14:creationId xmlns:p14="http://schemas.microsoft.com/office/powerpoint/2010/main" val="15651427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989215"/>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5" name="TextBox 4"/>
          <p:cNvSpPr txBox="1"/>
          <p:nvPr/>
        </p:nvSpPr>
        <p:spPr>
          <a:xfrm>
            <a:off x="2757752" y="154541"/>
            <a:ext cx="6327359" cy="769441"/>
          </a:xfrm>
          <a:prstGeom prst="rect">
            <a:avLst/>
          </a:prstGeom>
          <a:noFill/>
        </p:spPr>
        <p:txBody>
          <a:bodyPr wrap="square" rtlCol="0">
            <a:spAutoFit/>
          </a:bodyPr>
          <a:lstStyle/>
          <a:p>
            <a:pPr algn="ctr"/>
            <a:r>
              <a:rPr lang="en-US" sz="4400" dirty="0" smtClean="0"/>
              <a:t>JESUS’ BAPTISM</a:t>
            </a:r>
            <a:endParaRPr lang="es-MX" sz="16600" b="1"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724886"/>
            <a:ext cx="9707110" cy="6149740"/>
          </a:xfrm>
          <a:prstGeom prst="rect">
            <a:avLst/>
          </a:prstGeom>
        </p:spPr>
      </p:pic>
      <p:sp>
        <p:nvSpPr>
          <p:cNvPr id="3" name="TextBox 2"/>
          <p:cNvSpPr txBox="1"/>
          <p:nvPr/>
        </p:nvSpPr>
        <p:spPr>
          <a:xfrm>
            <a:off x="8002538" y="2081107"/>
            <a:ext cx="3618654" cy="3170099"/>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w="38100">
            <a:solidFill>
              <a:schemeClr val="accent1"/>
            </a:solidFill>
          </a:ln>
        </p:spPr>
        <p:txBody>
          <a:bodyPr wrap="square" rtlCol="0">
            <a:spAutoFit/>
          </a:bodyPr>
          <a:lstStyle/>
          <a:p>
            <a:pPr algn="ctr"/>
            <a:r>
              <a:rPr lang="en-US" sz="4000" dirty="0" smtClean="0"/>
              <a:t>Do </a:t>
            </a:r>
            <a:r>
              <a:rPr lang="en-US" sz="4000" dirty="0"/>
              <a:t>you remember </a:t>
            </a:r>
            <a:endParaRPr lang="en-US" sz="4000" dirty="0" smtClean="0"/>
          </a:p>
          <a:p>
            <a:pPr algn="ctr"/>
            <a:r>
              <a:rPr lang="en-US" sz="4000" dirty="0" smtClean="0"/>
              <a:t>what </a:t>
            </a:r>
            <a:r>
              <a:rPr lang="en-US" sz="4000" dirty="0"/>
              <a:t>happened at </a:t>
            </a:r>
            <a:endParaRPr lang="en-US" sz="4000" dirty="0" smtClean="0"/>
          </a:p>
          <a:p>
            <a:pPr algn="ctr"/>
            <a:r>
              <a:rPr lang="en-US" sz="4000" dirty="0" smtClean="0"/>
              <a:t>Jesus</a:t>
            </a:r>
            <a:r>
              <a:rPr lang="en-US" sz="4000" dirty="0"/>
              <a:t>’ baptism?</a:t>
            </a:r>
            <a:endParaRPr lang="en-US" sz="5400" dirty="0"/>
          </a:p>
        </p:txBody>
      </p:sp>
    </p:spTree>
    <p:extLst>
      <p:ext uri="{BB962C8B-B14F-4D97-AF65-F5344CB8AC3E}">
        <p14:creationId xmlns:p14="http://schemas.microsoft.com/office/powerpoint/2010/main" val="36995321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 y="989215"/>
            <a:ext cx="12191999" cy="6053238"/>
          </a:xfrm>
          <a:prstGeom prst="rect">
            <a:avLst/>
          </a:prstGeom>
        </p:spPr>
      </p:pic>
      <p:sp>
        <p:nvSpPr>
          <p:cNvPr id="2" name="Rectangle 1"/>
          <p:cNvSpPr/>
          <p:nvPr/>
        </p:nvSpPr>
        <p:spPr>
          <a:xfrm>
            <a:off x="0" y="0"/>
            <a:ext cx="12192000" cy="989215"/>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5" name="TextBox 4"/>
          <p:cNvSpPr txBox="1"/>
          <p:nvPr/>
        </p:nvSpPr>
        <p:spPr>
          <a:xfrm>
            <a:off x="2757752" y="154541"/>
            <a:ext cx="6327359" cy="769441"/>
          </a:xfrm>
          <a:prstGeom prst="rect">
            <a:avLst/>
          </a:prstGeom>
          <a:noFill/>
        </p:spPr>
        <p:txBody>
          <a:bodyPr wrap="square" rtlCol="0">
            <a:spAutoFit/>
          </a:bodyPr>
          <a:lstStyle/>
          <a:p>
            <a:pPr algn="ctr"/>
            <a:r>
              <a:rPr lang="en-US" sz="4400" dirty="0" smtClean="0"/>
              <a:t>Led by the Spirit…</a:t>
            </a:r>
            <a:endParaRPr lang="es-MX" sz="16600" b="1" dirty="0"/>
          </a:p>
        </p:txBody>
      </p:sp>
      <p:sp>
        <p:nvSpPr>
          <p:cNvPr id="3" name="TextBox 2"/>
          <p:cNvSpPr txBox="1"/>
          <p:nvPr/>
        </p:nvSpPr>
        <p:spPr>
          <a:xfrm>
            <a:off x="731520" y="3709851"/>
            <a:ext cx="4258491" cy="2554545"/>
          </a:xfrm>
          <a:prstGeom prst="rect">
            <a:avLst/>
          </a:prstGeom>
          <a:solidFill>
            <a:srgbClr val="0070C0"/>
          </a:solidFill>
          <a:ln w="57150">
            <a:solidFill>
              <a:schemeClr val="accent1"/>
            </a:solidFill>
          </a:ln>
        </p:spPr>
        <p:txBody>
          <a:bodyPr wrap="square" rtlCol="0">
            <a:spAutoFit/>
          </a:bodyPr>
          <a:lstStyle/>
          <a:p>
            <a:pPr algn="ctr"/>
            <a:r>
              <a:rPr lang="en-US" sz="3200" dirty="0">
                <a:solidFill>
                  <a:schemeClr val="accent4">
                    <a:lumMod val="40000"/>
                    <a:lumOff val="60000"/>
                  </a:schemeClr>
                </a:solidFill>
              </a:rPr>
              <a:t>Does anyone know where the </a:t>
            </a:r>
            <a:endParaRPr lang="en-US" sz="3200" dirty="0" smtClean="0">
              <a:solidFill>
                <a:schemeClr val="accent4">
                  <a:lumMod val="40000"/>
                  <a:lumOff val="60000"/>
                </a:schemeClr>
              </a:solidFill>
            </a:endParaRPr>
          </a:p>
          <a:p>
            <a:pPr algn="ctr"/>
            <a:r>
              <a:rPr lang="en-US" sz="3200" dirty="0" smtClean="0">
                <a:solidFill>
                  <a:schemeClr val="accent4">
                    <a:lumMod val="40000"/>
                    <a:lumOff val="60000"/>
                  </a:schemeClr>
                </a:solidFill>
              </a:rPr>
              <a:t>Holy </a:t>
            </a:r>
            <a:r>
              <a:rPr lang="en-US" sz="3200" dirty="0">
                <a:solidFill>
                  <a:schemeClr val="accent4">
                    <a:lumMod val="40000"/>
                    <a:lumOff val="60000"/>
                  </a:schemeClr>
                </a:solidFill>
              </a:rPr>
              <a:t>Spirit </a:t>
            </a:r>
            <a:r>
              <a:rPr lang="en-US" sz="3200" dirty="0" smtClean="0">
                <a:solidFill>
                  <a:schemeClr val="accent4">
                    <a:lumMod val="40000"/>
                    <a:lumOff val="60000"/>
                  </a:schemeClr>
                </a:solidFill>
              </a:rPr>
              <a:t>led </a:t>
            </a:r>
            <a:r>
              <a:rPr lang="en-US" sz="3200" dirty="0">
                <a:solidFill>
                  <a:schemeClr val="accent4">
                    <a:lumMod val="40000"/>
                    <a:lumOff val="60000"/>
                  </a:schemeClr>
                </a:solidFill>
              </a:rPr>
              <a:t>Jesus </a:t>
            </a:r>
            <a:r>
              <a:rPr lang="en-US" sz="3200" dirty="0" smtClean="0">
                <a:solidFill>
                  <a:schemeClr val="accent4">
                    <a:lumMod val="40000"/>
                    <a:lumOff val="60000"/>
                  </a:schemeClr>
                </a:solidFill>
              </a:rPr>
              <a:t>right </a:t>
            </a:r>
            <a:r>
              <a:rPr lang="en-US" sz="3200" dirty="0">
                <a:solidFill>
                  <a:schemeClr val="accent4">
                    <a:lumMod val="40000"/>
                    <a:lumOff val="60000"/>
                  </a:schemeClr>
                </a:solidFill>
              </a:rPr>
              <a:t>after </a:t>
            </a:r>
            <a:endParaRPr lang="en-US" sz="3200" dirty="0" smtClean="0">
              <a:solidFill>
                <a:schemeClr val="accent4">
                  <a:lumMod val="40000"/>
                  <a:lumOff val="60000"/>
                </a:schemeClr>
              </a:solidFill>
            </a:endParaRPr>
          </a:p>
          <a:p>
            <a:pPr algn="ctr"/>
            <a:r>
              <a:rPr lang="en-US" sz="3200" dirty="0" smtClean="0">
                <a:solidFill>
                  <a:schemeClr val="accent4">
                    <a:lumMod val="40000"/>
                    <a:lumOff val="60000"/>
                  </a:schemeClr>
                </a:solidFill>
              </a:rPr>
              <a:t>Jesus </a:t>
            </a:r>
            <a:r>
              <a:rPr lang="en-US" sz="3200" dirty="0">
                <a:solidFill>
                  <a:schemeClr val="accent4">
                    <a:lumMod val="40000"/>
                    <a:lumOff val="60000"/>
                  </a:schemeClr>
                </a:solidFill>
              </a:rPr>
              <a:t>was baptized?</a:t>
            </a:r>
            <a:endParaRPr lang="en-US" sz="8000" dirty="0">
              <a:solidFill>
                <a:schemeClr val="accent4">
                  <a:lumMod val="40000"/>
                  <a:lumOff val="60000"/>
                </a:schemeClr>
              </a:solidFill>
            </a:endParaRPr>
          </a:p>
        </p:txBody>
      </p:sp>
    </p:spTree>
    <p:extLst>
      <p:ext uri="{BB962C8B-B14F-4D97-AF65-F5344CB8AC3E}">
        <p14:creationId xmlns:p14="http://schemas.microsoft.com/office/powerpoint/2010/main" val="32012063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nD88q3vGNR4"/>
          <p:cNvPicPr>
            <a:picLocks noRot="1" noChangeAspect="1"/>
          </p:cNvPicPr>
          <p:nvPr>
            <a:videoFile r:link="rId1"/>
          </p:nvPr>
        </p:nvPicPr>
        <p:blipFill>
          <a:blip r:embed="rId3"/>
          <a:stretch>
            <a:fillRect/>
          </a:stretch>
        </p:blipFill>
        <p:spPr>
          <a:xfrm>
            <a:off x="0" y="0"/>
            <a:ext cx="12192000" cy="6858000"/>
          </a:xfrm>
          <a:prstGeom prst="rect">
            <a:avLst/>
          </a:prstGeom>
        </p:spPr>
      </p:pic>
      <p:sp>
        <p:nvSpPr>
          <p:cNvPr id="7" name="TextBox 6"/>
          <p:cNvSpPr txBox="1"/>
          <p:nvPr/>
        </p:nvSpPr>
        <p:spPr>
          <a:xfrm>
            <a:off x="2282857" y="6017252"/>
            <a:ext cx="7626285" cy="646331"/>
          </a:xfrm>
          <a:prstGeom prst="rect">
            <a:avLst/>
          </a:prstGeom>
          <a:noFill/>
        </p:spPr>
        <p:txBody>
          <a:bodyPr wrap="square" rtlCol="0">
            <a:spAutoFit/>
          </a:bodyPr>
          <a:lstStyle/>
          <a:p>
            <a:pPr algn="ctr"/>
            <a:r>
              <a:rPr lang="en-US" b="1" dirty="0">
                <a:solidFill>
                  <a:schemeClr val="bg1"/>
                </a:solidFill>
              </a:rPr>
              <a:t>Wedding at </a:t>
            </a:r>
            <a:r>
              <a:rPr lang="en-US" b="1" dirty="0" smtClean="0">
                <a:solidFill>
                  <a:schemeClr val="bg1"/>
                </a:solidFill>
              </a:rPr>
              <a:t>Cana</a:t>
            </a:r>
          </a:p>
          <a:p>
            <a:pPr algn="ctr"/>
            <a:r>
              <a:rPr lang="en-US" b="1" u="sng" dirty="0" smtClean="0">
                <a:hlinkClick r:id="rId4"/>
              </a:rPr>
              <a:t>https</a:t>
            </a:r>
            <a:r>
              <a:rPr lang="en-US" b="1" u="sng" dirty="0">
                <a:hlinkClick r:id="rId4"/>
              </a:rPr>
              <a:t>://youtu.be/nD88q3vGNR4</a:t>
            </a:r>
            <a:endParaRPr lang="en-US" sz="4800" b="1" dirty="0">
              <a:solidFill>
                <a:schemeClr val="bg1"/>
              </a:solidFill>
              <a:latin typeface="Bahnschrift SemiBold" panose="020B0502040204020203" pitchFamily="34" charset="0"/>
            </a:endParaRPr>
          </a:p>
        </p:txBody>
      </p:sp>
    </p:spTree>
    <p:extLst>
      <p:ext uri="{BB962C8B-B14F-4D97-AF65-F5344CB8AC3E}">
        <p14:creationId xmlns:p14="http://schemas.microsoft.com/office/powerpoint/2010/main" val="6611440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4" name="TextBox 3"/>
          <p:cNvSpPr txBox="1"/>
          <p:nvPr/>
        </p:nvSpPr>
        <p:spPr>
          <a:xfrm>
            <a:off x="2969623" y="176629"/>
            <a:ext cx="6327359" cy="769441"/>
          </a:xfrm>
          <a:prstGeom prst="rect">
            <a:avLst/>
          </a:prstGeom>
          <a:noFill/>
        </p:spPr>
        <p:txBody>
          <a:bodyPr wrap="square" rtlCol="0">
            <a:spAutoFit/>
          </a:bodyPr>
          <a:lstStyle/>
          <a:p>
            <a:pPr algn="ctr"/>
            <a:r>
              <a:rPr lang="en-US" sz="4400" dirty="0" smtClean="0"/>
              <a:t>FAMILY ACTIVITY</a:t>
            </a:r>
            <a:endParaRPr lang="es-MX" sz="4400" b="1" dirty="0"/>
          </a:p>
        </p:txBody>
      </p:sp>
      <p:sp>
        <p:nvSpPr>
          <p:cNvPr id="7" name="TextBox 6"/>
          <p:cNvSpPr txBox="1"/>
          <p:nvPr/>
        </p:nvSpPr>
        <p:spPr>
          <a:xfrm>
            <a:off x="627017" y="1255153"/>
            <a:ext cx="8090263" cy="5878532"/>
          </a:xfrm>
          <a:prstGeom prst="rect">
            <a:avLst/>
          </a:prstGeom>
          <a:noFill/>
        </p:spPr>
        <p:txBody>
          <a:bodyPr wrap="square" rtlCol="0">
            <a:spAutoFit/>
          </a:bodyPr>
          <a:lstStyle/>
          <a:p>
            <a:endParaRPr lang="en-US" sz="2800" i="1" dirty="0">
              <a:solidFill>
                <a:srgbClr val="FF0000"/>
              </a:solidFill>
            </a:endParaRPr>
          </a:p>
          <a:p>
            <a:r>
              <a:rPr lang="en-US" sz="2800" i="1" dirty="0" smtClean="0">
                <a:solidFill>
                  <a:srgbClr val="FF0000"/>
                </a:solidFill>
              </a:rPr>
              <a:t>The </a:t>
            </a:r>
            <a:r>
              <a:rPr lang="en-US" sz="2800" i="1" dirty="0">
                <a:solidFill>
                  <a:srgbClr val="FF0000"/>
                </a:solidFill>
              </a:rPr>
              <a:t>Holy Spirit is active in every moment of our lives, </a:t>
            </a:r>
            <a:endParaRPr lang="en-US" sz="2800" i="1" dirty="0" smtClean="0">
              <a:solidFill>
                <a:srgbClr val="FF0000"/>
              </a:solidFill>
            </a:endParaRPr>
          </a:p>
          <a:p>
            <a:r>
              <a:rPr lang="en-US" sz="2800" i="1" dirty="0" smtClean="0">
                <a:solidFill>
                  <a:srgbClr val="FF0000"/>
                </a:solidFill>
              </a:rPr>
              <a:t>just </a:t>
            </a:r>
            <a:r>
              <a:rPr lang="en-US" sz="2800" i="1" dirty="0">
                <a:solidFill>
                  <a:srgbClr val="FF0000"/>
                </a:solidFill>
              </a:rPr>
              <a:t>as He was in Jesus’ life.  </a:t>
            </a:r>
            <a:endParaRPr lang="en-US" sz="2800" i="1" dirty="0" smtClean="0">
              <a:solidFill>
                <a:srgbClr val="FF0000"/>
              </a:solidFill>
            </a:endParaRPr>
          </a:p>
          <a:p>
            <a:r>
              <a:rPr lang="en-US" sz="2800" i="1" dirty="0" smtClean="0">
                <a:solidFill>
                  <a:srgbClr val="FF0000"/>
                </a:solidFill>
              </a:rPr>
              <a:t>The </a:t>
            </a:r>
            <a:r>
              <a:rPr lang="en-US" sz="2800" i="1" dirty="0">
                <a:solidFill>
                  <a:srgbClr val="FF0000"/>
                </a:solidFill>
              </a:rPr>
              <a:t>Holy Spirit was at Jesus’ baptism. </a:t>
            </a:r>
            <a:endParaRPr lang="en-US" sz="2800" i="1" dirty="0" smtClean="0">
              <a:solidFill>
                <a:srgbClr val="FF0000"/>
              </a:solidFill>
            </a:endParaRPr>
          </a:p>
          <a:p>
            <a:r>
              <a:rPr lang="en-US" sz="2800" i="1" dirty="0" smtClean="0">
                <a:solidFill>
                  <a:srgbClr val="FF0000"/>
                </a:solidFill>
              </a:rPr>
              <a:t>The </a:t>
            </a:r>
            <a:r>
              <a:rPr lang="en-US" sz="2800" i="1" dirty="0">
                <a:solidFill>
                  <a:srgbClr val="FF0000"/>
                </a:solidFill>
              </a:rPr>
              <a:t>Holy Spirit led Jesus into the </a:t>
            </a:r>
            <a:r>
              <a:rPr lang="en-US" sz="2800" i="1" dirty="0" smtClean="0">
                <a:solidFill>
                  <a:srgbClr val="FF0000"/>
                </a:solidFill>
              </a:rPr>
              <a:t>desert, </a:t>
            </a:r>
            <a:r>
              <a:rPr lang="en-US" sz="2800" i="1" dirty="0">
                <a:solidFill>
                  <a:srgbClr val="FF0000"/>
                </a:solidFill>
              </a:rPr>
              <a:t>and </a:t>
            </a:r>
            <a:endParaRPr lang="en-US" sz="2800" i="1" dirty="0" smtClean="0">
              <a:solidFill>
                <a:srgbClr val="FF0000"/>
              </a:solidFill>
            </a:endParaRPr>
          </a:p>
          <a:p>
            <a:r>
              <a:rPr lang="en-US" sz="2800" i="1" dirty="0" smtClean="0">
                <a:solidFill>
                  <a:srgbClr val="FF0000"/>
                </a:solidFill>
              </a:rPr>
              <a:t>the </a:t>
            </a:r>
            <a:r>
              <a:rPr lang="en-US" sz="2800" i="1" dirty="0">
                <a:solidFill>
                  <a:srgbClr val="FF0000"/>
                </a:solidFill>
              </a:rPr>
              <a:t>Holy Spirit led Mary throughout her life. </a:t>
            </a:r>
            <a:endParaRPr lang="en-US" sz="2800" i="1" dirty="0" smtClean="0">
              <a:solidFill>
                <a:srgbClr val="FF0000"/>
              </a:solidFill>
            </a:endParaRPr>
          </a:p>
          <a:p>
            <a:endParaRPr lang="en-US" sz="2800" dirty="0"/>
          </a:p>
          <a:p>
            <a:r>
              <a:rPr lang="en-US" sz="2800" dirty="0" smtClean="0"/>
              <a:t> </a:t>
            </a:r>
            <a:endParaRPr lang="en-US" sz="2800" dirty="0"/>
          </a:p>
          <a:p>
            <a:pPr algn="ctr"/>
            <a:r>
              <a:rPr lang="en-US" sz="2800" b="1" i="1" dirty="0" smtClean="0">
                <a:solidFill>
                  <a:srgbClr val="FF0000"/>
                </a:solidFill>
              </a:rPr>
              <a:t>Think </a:t>
            </a:r>
            <a:r>
              <a:rPr lang="en-US" sz="2800" b="1" i="1" dirty="0">
                <a:solidFill>
                  <a:srgbClr val="FF0000"/>
                </a:solidFill>
              </a:rPr>
              <a:t>about how the Holy Spirit is with you and </a:t>
            </a:r>
            <a:endParaRPr lang="en-US" sz="2800" b="1" i="1" dirty="0" smtClean="0">
              <a:solidFill>
                <a:srgbClr val="FF0000"/>
              </a:solidFill>
            </a:endParaRPr>
          </a:p>
          <a:p>
            <a:pPr algn="ctr"/>
            <a:r>
              <a:rPr lang="en-US" sz="2800" b="1" i="1" dirty="0" smtClean="0">
                <a:solidFill>
                  <a:srgbClr val="FF0000"/>
                </a:solidFill>
              </a:rPr>
              <a:t>your </a:t>
            </a:r>
            <a:r>
              <a:rPr lang="en-US" sz="2800" b="1" i="1" dirty="0">
                <a:solidFill>
                  <a:srgbClr val="FF0000"/>
                </a:solidFill>
              </a:rPr>
              <a:t>family </a:t>
            </a:r>
            <a:endParaRPr lang="en-US" sz="2800" b="1" i="1" dirty="0" smtClean="0">
              <a:solidFill>
                <a:srgbClr val="FF0000"/>
              </a:solidFill>
            </a:endParaRPr>
          </a:p>
          <a:p>
            <a:pPr algn="ctr"/>
            <a:r>
              <a:rPr lang="en-US" sz="2800" b="1" i="1" dirty="0" smtClean="0">
                <a:solidFill>
                  <a:srgbClr val="FF0000"/>
                </a:solidFill>
              </a:rPr>
              <a:t>as </a:t>
            </a:r>
            <a:r>
              <a:rPr lang="en-US" sz="2800" b="1" i="1" dirty="0">
                <a:solidFill>
                  <a:srgbClr val="FF0000"/>
                </a:solidFill>
              </a:rPr>
              <a:t>you create the Holy Spirit Dove </a:t>
            </a:r>
            <a:r>
              <a:rPr lang="en-US" sz="2800" b="1" i="1" dirty="0" smtClean="0">
                <a:solidFill>
                  <a:srgbClr val="FF0000"/>
                </a:solidFill>
              </a:rPr>
              <a:t>Craft. </a:t>
            </a:r>
          </a:p>
          <a:p>
            <a:pPr algn="ctr"/>
            <a:endParaRPr lang="en-US" sz="2000" i="1" smtClean="0">
              <a:solidFill>
                <a:srgbClr val="FF0000"/>
              </a:solidFill>
            </a:endParaRPr>
          </a:p>
          <a:p>
            <a:pPr algn="ctr"/>
            <a:r>
              <a:rPr lang="en-US" sz="2000" i="1" smtClean="0">
                <a:solidFill>
                  <a:srgbClr val="FF0000"/>
                </a:solidFill>
              </a:rPr>
              <a:t>(</a:t>
            </a:r>
            <a:r>
              <a:rPr lang="en-US" sz="2000" i="1" dirty="0" smtClean="0">
                <a:solidFill>
                  <a:srgbClr val="FF0000"/>
                </a:solidFill>
              </a:rPr>
              <a:t>by </a:t>
            </a:r>
            <a:r>
              <a:rPr lang="en-US" sz="2000" i="1" dirty="0">
                <a:solidFill>
                  <a:srgbClr val="FF0000"/>
                </a:solidFill>
              </a:rPr>
              <a:t>Catholic </a:t>
            </a:r>
            <a:r>
              <a:rPr lang="en-US" sz="2000" i="1" dirty="0" err="1">
                <a:solidFill>
                  <a:srgbClr val="FF0000"/>
                </a:solidFill>
              </a:rPr>
              <a:t>Icing:https</a:t>
            </a:r>
            <a:r>
              <a:rPr lang="en-US" sz="2000" i="1" dirty="0">
                <a:solidFill>
                  <a:srgbClr val="FF0000"/>
                </a:solidFill>
              </a:rPr>
              <a:t>://www.catholicicing.com</a:t>
            </a:r>
            <a:r>
              <a:rPr lang="en-US" sz="2000" i="1" dirty="0" smtClean="0">
                <a:solidFill>
                  <a:srgbClr val="FF0000"/>
                </a:solidFill>
              </a:rPr>
              <a:t>/)</a:t>
            </a:r>
          </a:p>
          <a:p>
            <a:endParaRPr lang="en-US" sz="2800" i="1"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37887" y="2341194"/>
            <a:ext cx="3396764" cy="3702555"/>
          </a:xfrm>
          <a:prstGeom prst="rect">
            <a:avLst/>
          </a:prstGeom>
        </p:spPr>
      </p:pic>
    </p:spTree>
    <p:extLst>
      <p:ext uri="{BB962C8B-B14F-4D97-AF65-F5344CB8AC3E}">
        <p14:creationId xmlns:p14="http://schemas.microsoft.com/office/powerpoint/2010/main" val="428584706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18059</TotalTime>
  <Words>516</Words>
  <Application>Microsoft Office PowerPoint</Application>
  <PresentationFormat>Widescreen</PresentationFormat>
  <Paragraphs>62</Paragraphs>
  <Slides>10</Slides>
  <Notes>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Antenna Black</vt:lpstr>
      <vt:lpstr>Arial</vt:lpstr>
      <vt:lpstr>Bahnschrift SemiBold</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AOA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Monica Oppermann</dc:creator>
  <cp:lastModifiedBy>Patrick Metts</cp:lastModifiedBy>
  <cp:revision>122</cp:revision>
  <dcterms:created xsi:type="dcterms:W3CDTF">2021-11-19T16:04:10Z</dcterms:created>
  <dcterms:modified xsi:type="dcterms:W3CDTF">2022-09-15T15:35:00Z</dcterms:modified>
</cp:coreProperties>
</file>