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59" r:id="rId4"/>
    <p:sldId id="260" r:id="rId5"/>
    <p:sldId id="286" r:id="rId6"/>
    <p:sldId id="271" r:id="rId7"/>
    <p:sldId id="288" r:id="rId8"/>
    <p:sldId id="284" r:id="rId9"/>
    <p:sldId id="289" r:id="rId10"/>
    <p:sldId id="287" r:id="rId11"/>
    <p:sldId id="285" r:id="rId12"/>
    <p:sldId id="27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F6557-F412-C9E1-A98D-AC834C27739C}" v="625" dt="2023-01-20T19:23:4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2274B-18C8-4C16-B660-FDBF1CA6CCD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C18C-EBD1-404E-997F-6CF8AA6B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88" y="-13063"/>
            <a:ext cx="12213772" cy="6871064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1" y="5497350"/>
            <a:ext cx="10364708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2800" dirty="0"/>
              <a:t>LA VIDA DE CRISTO: MISTERIOS DE LUZ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2211697" y="6161286"/>
            <a:ext cx="7066871" cy="48166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INSTITUCIÓN DE LA EUCARISTÍA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pic>
        <p:nvPicPr>
          <p:cNvPr id="9" name="Picture 8" descr="page1image1042915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46" y="1912609"/>
            <a:ext cx="5481899" cy="20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ACTIVIDAD </a:t>
            </a:r>
            <a:r>
              <a:rPr lang="en-US" sz="4400" dirty="0" smtClean="0"/>
              <a:t>FAMILIAR ZX  </a:t>
            </a:r>
            <a:endParaRPr lang="es-MX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6394" y="1987062"/>
            <a:ext cx="538960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Nombra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algo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quien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puede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hace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para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540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emostrar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amor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5400" b="1" i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4000" i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y</a:t>
            </a:r>
            <a:endParaRPr lang="en-US" sz="4000" i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servir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5400" b="1" i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su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familia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540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4" name="Picture 3" descr="Download Human Family Father Couch Behavior Toddler HQ PNG Image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66" y="1815737"/>
            <a:ext cx="52120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Helpinghands.svg - Wikimedia Common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5"/>
          <a:stretch/>
        </p:blipFill>
        <p:spPr>
          <a:xfrm>
            <a:off x="5277394" y="1446193"/>
            <a:ext cx="6910252" cy="54118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76" y="2005820"/>
            <a:ext cx="654846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800" dirty="0" smtClean="0"/>
              <a:t>La </a:t>
            </a:r>
            <a:r>
              <a:rPr lang="es-MX" sz="2800" dirty="0"/>
              <a:t>misión de su familia en el hogar es ver los videos y </a:t>
            </a:r>
            <a:r>
              <a:rPr lang="es-MX" sz="2800" dirty="0" smtClean="0"/>
              <a:t>llevar a cabo su </a:t>
            </a:r>
            <a:r>
              <a:rPr lang="es-MX" sz="2800" dirty="0"/>
              <a:t>plan </a:t>
            </a:r>
            <a:r>
              <a:rPr lang="es-MX" sz="2800" dirty="0" smtClean="0"/>
              <a:t>para </a:t>
            </a:r>
            <a:r>
              <a:rPr lang="es-MX" sz="2800" i="1" dirty="0" smtClean="0"/>
              <a:t>Servirse Unos </a:t>
            </a:r>
            <a:r>
              <a:rPr lang="es-MX" sz="2800" i="1" dirty="0"/>
              <a:t>a </a:t>
            </a:r>
            <a:r>
              <a:rPr lang="es-MX" sz="2800" i="1" dirty="0" smtClean="0"/>
              <a:t>Otros </a:t>
            </a:r>
            <a:r>
              <a:rPr lang="es-MX" sz="2800" dirty="0"/>
              <a:t>como acaban de discutir después de leer acerca de Jesús lavando los pies de los discípulos. </a:t>
            </a:r>
            <a:endParaRPr lang="es-MX" sz="2800" dirty="0" smtClean="0"/>
          </a:p>
          <a:p>
            <a:pPr algn="ctr"/>
            <a:endParaRPr lang="es-MX" sz="2800" dirty="0"/>
          </a:p>
          <a:p>
            <a:pPr algn="ctr"/>
            <a:r>
              <a:rPr lang="es-MX" sz="2800" dirty="0" smtClean="0"/>
              <a:t>Prepárese </a:t>
            </a:r>
            <a:r>
              <a:rPr lang="es-MX" sz="2800" dirty="0"/>
              <a:t>para compartir su </a:t>
            </a:r>
            <a:r>
              <a:rPr lang="es-MX" sz="2800" dirty="0" smtClean="0"/>
              <a:t>experiencia </a:t>
            </a:r>
            <a:r>
              <a:rPr lang="es-MX" sz="2800" dirty="0"/>
              <a:t>de </a:t>
            </a:r>
            <a:r>
              <a:rPr lang="es-MX" sz="2800" i="1" dirty="0"/>
              <a:t>Servirse Unos a Otros </a:t>
            </a:r>
            <a:r>
              <a:rPr lang="es-MX" sz="2800" dirty="0" smtClean="0"/>
              <a:t>en </a:t>
            </a:r>
            <a:r>
              <a:rPr lang="es-MX" sz="2800" dirty="0"/>
              <a:t>la reunión de la </a:t>
            </a:r>
            <a:r>
              <a:rPr lang="es-MX" sz="2800" dirty="0" smtClean="0"/>
              <a:t>semana 3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MISIÓN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303370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cean during Sunset · Free Stock Photo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9078"/>
            <a:ext cx="12275226" cy="6161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736" y="154541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smtClean="0"/>
              <a:t>ORACIÓN</a:t>
            </a:r>
            <a:endParaRPr lang="en-US" sz="4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4063" y="1141625"/>
            <a:ext cx="12224862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Dios Padre nuestro,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Tu </a:t>
            </a:r>
            <a:r>
              <a:rPr lang="es-MX" sz="3200" dirty="0">
                <a:solidFill>
                  <a:schemeClr val="bg1"/>
                </a:solidFill>
              </a:rPr>
              <a:t>nos has traído aquí juntos para que podamos darte gracias a Ti y alabarte por todas las cosas maravillosas que Tú has hecho.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Te </a:t>
            </a:r>
            <a:r>
              <a:rPr lang="es-MX" sz="3200" dirty="0">
                <a:solidFill>
                  <a:schemeClr val="bg1"/>
                </a:solidFill>
              </a:rPr>
              <a:t>damos gracias por todo lo hermoso que hay en el mundo y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por </a:t>
            </a:r>
            <a:r>
              <a:rPr lang="es-MX" sz="3200" dirty="0">
                <a:solidFill>
                  <a:schemeClr val="bg1"/>
                </a:solidFill>
              </a:rPr>
              <a:t>la felicidad que nos has dado.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Te </a:t>
            </a:r>
            <a:r>
              <a:rPr lang="es-MX" sz="3200" dirty="0">
                <a:solidFill>
                  <a:schemeClr val="bg1"/>
                </a:solidFill>
              </a:rPr>
              <a:t>alabamos por la luz del día y por Tu palabra que ilumina nuestras mentes.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Gloria </a:t>
            </a:r>
            <a:r>
              <a:rPr lang="es-MX" sz="3200" dirty="0">
                <a:solidFill>
                  <a:schemeClr val="bg1"/>
                </a:solidFill>
              </a:rPr>
              <a:t>al Padre, y al Hijo, y al Espíritu Santo.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Como </a:t>
            </a:r>
            <a:r>
              <a:rPr lang="es-MX" sz="3200" dirty="0">
                <a:solidFill>
                  <a:schemeClr val="bg1"/>
                </a:solidFill>
              </a:rPr>
              <a:t>era en el principio, ahora y siempre, por los siglos de los siglos.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Amén</a:t>
            </a:r>
            <a:r>
              <a:rPr lang="es-MX" sz="3200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Adapted from Eucharistic Prayers for Children I-III, 1975 edition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9750" y="1434145"/>
            <a:ext cx="8572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dirty="0">
                <a:solidFill>
                  <a:prstClr val="black"/>
                </a:solidFill>
              </a:rPr>
              <a:t>Señor Jesucristo,</a:t>
            </a:r>
            <a:br>
              <a:rPr lang="es-ES_tradnl" sz="2800" dirty="0">
                <a:solidFill>
                  <a:prstClr val="black"/>
                </a:solidFill>
              </a:rPr>
            </a:br>
            <a:r>
              <a:rPr lang="es-ES_tradnl" sz="2800" dirty="0">
                <a:solidFill>
                  <a:prstClr val="black"/>
                </a:solidFill>
              </a:rPr>
              <a:t>te encomendamos </a:t>
            </a:r>
            <a:r>
              <a:rPr lang="es-ES_tradnl" sz="2800" dirty="0" smtClean="0">
                <a:solidFill>
                  <a:prstClr val="black"/>
                </a:solidFill>
              </a:rPr>
              <a:t>a nuestra </a:t>
            </a:r>
            <a:r>
              <a:rPr lang="es-ES_tradnl" sz="2800" dirty="0">
                <a:solidFill>
                  <a:prstClr val="black"/>
                </a:solidFill>
              </a:rPr>
              <a:t>familia y te pedimos tu bendición y protección. Te amamos Señor </a:t>
            </a:r>
            <a:r>
              <a:rPr lang="es-ES_tradnl" sz="2800" dirty="0" err="1">
                <a:solidFill>
                  <a:prstClr val="black"/>
                </a:solidFill>
              </a:rPr>
              <a:t>Jesús</a:t>
            </a:r>
            <a:r>
              <a:rPr lang="es-ES_tradnl" sz="2800" dirty="0">
                <a:solidFill>
                  <a:prstClr val="black"/>
                </a:solidFill>
              </a:rPr>
              <a:t> 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</a:p>
          <a:p>
            <a:pPr lvl="0"/>
            <a:r>
              <a:rPr lang="es-ES_tradnl" sz="2800" dirty="0">
                <a:solidFill>
                  <a:prstClr val="black"/>
                </a:solidFill>
              </a:rPr>
              <a:t>Amen.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50215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2" name="Picture 1" descr="Public Domain Clip Art Image | Praying hands | ID: 13528798811637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74" y="3807229"/>
            <a:ext cx="2155010" cy="2649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69B24-D200-FB0A-A85A-F97E0D4DBABB}"/>
              </a:ext>
            </a:extLst>
          </p:cNvPr>
          <p:cNvSpPr txBox="1"/>
          <p:nvPr/>
        </p:nvSpPr>
        <p:spPr>
          <a:xfrm>
            <a:off x="2827458" y="489047"/>
            <a:ext cx="621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sz="6600" b="1" cap="all" baseline="30000" dirty="0">
                <a:latin typeface="Antenna Black" panose="02000505000000020004" pitchFamily="2" charset="0"/>
              </a:rPr>
              <a:t>inicial</a:t>
            </a:r>
            <a:endParaRPr lang="es-ES_tradnl" sz="66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/>
              <a:t>G O R I L A , H O M B R E , R E D</a:t>
            </a:r>
            <a:endParaRPr lang="en-US" sz="4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104" y="2256940"/>
            <a:ext cx="639188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GORILLA</a:t>
            </a:r>
            <a:r>
              <a:rPr lang="en-US" sz="2400" dirty="0"/>
              <a:t> </a:t>
            </a:r>
            <a:r>
              <a:rPr lang="es-MX" sz="2400" dirty="0"/>
              <a:t>ruge mientras se golpea el pecho con las manos</a:t>
            </a:r>
            <a:r>
              <a:rPr lang="en-US" sz="2400" dirty="0" smtClean="0"/>
              <a:t>.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r>
              <a:rPr lang="en-US" sz="2400" b="1" dirty="0" smtClean="0"/>
              <a:t>HOMBRE </a:t>
            </a:r>
            <a:r>
              <a:rPr lang="es-MX" sz="2400" dirty="0" smtClean="0"/>
              <a:t>se </a:t>
            </a:r>
            <a:r>
              <a:rPr lang="es-MX" sz="2400" dirty="0"/>
              <a:t>para con la cabeza hacia arriba y las manos y los brazos cruzados con orgullo</a:t>
            </a:r>
            <a:r>
              <a:rPr lang="en-US" sz="2400" dirty="0" smtClean="0"/>
              <a:t>.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r>
              <a:rPr lang="en-US" sz="2400" b="1" dirty="0" smtClean="0"/>
              <a:t>RED</a:t>
            </a:r>
            <a:r>
              <a:rPr lang="en-US" sz="2400" b="1" dirty="0" smtClean="0"/>
              <a:t> </a:t>
            </a:r>
            <a:r>
              <a:rPr lang="es-MX" sz="2400" dirty="0"/>
              <a:t>Finge lanzar una red sobre su compañero</a:t>
            </a:r>
            <a:r>
              <a:rPr lang="en-US" sz="2400" dirty="0" smtClean="0"/>
              <a:t>.</a:t>
            </a:r>
            <a:endParaRPr lang="en-US" sz="2400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7" y="1149711"/>
            <a:ext cx="5517571" cy="58413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 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4583"/>
            <a:ext cx="12224026" cy="6139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724" y="137125"/>
            <a:ext cx="7888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 </a:t>
            </a:r>
            <a:r>
              <a:rPr lang="en-US" sz="4400" b="1" dirty="0" smtClean="0"/>
              <a:t>LA PASCUA PARA EL PESAJ</a:t>
            </a:r>
            <a:endParaRPr lang="en-US" sz="4400" b="1" dirty="0" smtClean="0"/>
          </a:p>
          <a:p>
            <a:pPr algn="ctr"/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403" y="195313"/>
            <a:ext cx="1338828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400" dirty="0"/>
              <a:t>         </a:t>
            </a:r>
            <a:endParaRPr lang="en-US" sz="4400" b="1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8985" y="1160067"/>
            <a:ext cx="919624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400" dirty="0" smtClean="0"/>
              <a:t>En </a:t>
            </a:r>
            <a:r>
              <a:rPr lang="es-MX" sz="2400" dirty="0"/>
              <a:t>el Año 2 de </a:t>
            </a:r>
            <a:r>
              <a:rPr lang="es-MX" sz="2400" i="1" dirty="0"/>
              <a:t>Familias Formando Discípulos</a:t>
            </a:r>
            <a:r>
              <a:rPr lang="es-MX" sz="2400" dirty="0"/>
              <a:t>, hablamos sobre cómo Dios prefiguró o dejó pistas en el Antiguo Testamento sobre lo que sucedería cuando Su Hijo Jesús viniera a hacer la Nueva Alianza. </a:t>
            </a:r>
            <a:endParaRPr lang="es-MX" sz="2400" dirty="0" smtClean="0"/>
          </a:p>
          <a:p>
            <a:pPr algn="ctr"/>
            <a:r>
              <a:rPr lang="es-MX" sz="2400" dirty="0" smtClean="0"/>
              <a:t>También </a:t>
            </a:r>
            <a:r>
              <a:rPr lang="es-MX" sz="2400" dirty="0"/>
              <a:t>aprendimos sobre la alianza de Dios con los israelitas y </a:t>
            </a:r>
            <a:endParaRPr lang="es-MX" sz="2400" dirty="0" smtClean="0"/>
          </a:p>
          <a:p>
            <a:pPr algn="ctr"/>
            <a:r>
              <a:rPr lang="es-MX" sz="2400" dirty="0" smtClean="0"/>
              <a:t>cómo </a:t>
            </a:r>
            <a:r>
              <a:rPr lang="es-MX" sz="2400" dirty="0"/>
              <a:t>los salvó de la esclavitud en Egipto. </a:t>
            </a:r>
            <a:endParaRPr lang="en-US" sz="3200" i="1" dirty="0">
              <a:solidFill>
                <a:schemeClr val="tx2">
                  <a:lumMod val="7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83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 </a:t>
            </a:r>
            <a:r>
              <a:rPr lang="es-MX" sz="4000" dirty="0"/>
              <a:t>Éxodo </a:t>
            </a:r>
            <a:r>
              <a:rPr lang="es-MX" sz="4000" dirty="0" smtClean="0"/>
              <a:t>12,21-28</a:t>
            </a:r>
            <a:endParaRPr lang="es-MX" sz="4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95" y="1078524"/>
            <a:ext cx="4751047" cy="5799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949" y="1554480"/>
            <a:ext cx="658368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s-MX" altLang="es-MX" sz="2200" dirty="0">
                <a:solidFill>
                  <a:srgbClr val="FF0000"/>
                </a:solidFill>
                <a:latin typeface="google_sansregular"/>
              </a:rPr>
              <a:t>"Vayan a buscar un animal del ganado menor para cada familia e inmolen la víctima pascual. </a:t>
            </a:r>
            <a:r>
              <a:rPr lang="es-MX" altLang="es-MX" sz="2200" dirty="0" smtClean="0">
                <a:solidFill>
                  <a:srgbClr val="FF0000"/>
                </a:solidFill>
                <a:latin typeface="google_sansregular"/>
              </a:rPr>
              <a:t>Luego </a:t>
            </a:r>
            <a:r>
              <a:rPr lang="es-MX" altLang="es-MX" sz="2200" dirty="0">
                <a:solidFill>
                  <a:srgbClr val="FF0000"/>
                </a:solidFill>
                <a:latin typeface="google_sansregular"/>
              </a:rPr>
              <a:t>tomen un manojo de plantas de hisopo, mójenlo en la sangre recogida en un recipiente, y marquen con la sangre el dintel y los dos postes de las puertas; y que ninguno de ustedes salga de su casa hasta la mañana </a:t>
            </a:r>
            <a:r>
              <a:rPr lang="es-MX" altLang="es-MX" sz="2200" dirty="0" err="1" smtClean="0">
                <a:solidFill>
                  <a:srgbClr val="FF0000"/>
                </a:solidFill>
                <a:latin typeface="google_sansregular"/>
              </a:rPr>
              <a:t>siguiente.Porque</a:t>
            </a:r>
            <a:r>
              <a:rPr lang="es-MX" altLang="es-MX" sz="2200" dirty="0" smtClean="0">
                <a:solidFill>
                  <a:srgbClr val="FF0000"/>
                </a:solidFill>
                <a:latin typeface="google_sansregular"/>
              </a:rPr>
              <a:t> </a:t>
            </a:r>
            <a:r>
              <a:rPr lang="es-MX" altLang="es-MX" sz="2200" dirty="0">
                <a:solidFill>
                  <a:srgbClr val="FF0000"/>
                </a:solidFill>
                <a:latin typeface="google_sansregular"/>
              </a:rPr>
              <a:t>el Señor pasará para castigar a Egipto; pero al ver la sangre en el dintel y en los dos postes, pasará de largo por aquella puerta, y no permitirá que el Exterminador entre en sus casas para castigarlos."</a:t>
            </a:r>
            <a:r>
              <a:rPr lang="es-MX" altLang="es-MX" sz="2200" dirty="0">
                <a:solidFill>
                  <a:srgbClr val="FF0000"/>
                </a:solidFill>
              </a:rPr>
              <a:t/>
            </a:r>
            <a:br>
              <a:rPr lang="es-MX" altLang="es-MX" sz="2200" dirty="0">
                <a:solidFill>
                  <a:srgbClr val="FF0000"/>
                </a:solidFill>
              </a:rPr>
            </a:br>
            <a:endParaRPr lang="en-US" sz="22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426" y="862427"/>
            <a:ext cx="5995573" cy="59955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Juan 6:68</a:t>
            </a:r>
            <a:endParaRPr lang="es-MX" sz="4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4949" y="1554480"/>
            <a:ext cx="658368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000" dirty="0"/>
          </a:p>
          <a:p>
            <a:r>
              <a:rPr lang="es-MX" altLang="es-MX" sz="4000" dirty="0">
                <a:solidFill>
                  <a:srgbClr val="333333"/>
                </a:solidFill>
                <a:latin typeface="google_sansregular"/>
              </a:rPr>
              <a:t>"«Señor, ¿a quién iremos? Tú tienes palabras de Vida eterna. </a:t>
            </a:r>
            <a:r>
              <a:rPr lang="es-MX" altLang="es-MX" sz="4000" dirty="0" smtClean="0">
                <a:solidFill>
                  <a:srgbClr val="333333"/>
                </a:solidFill>
                <a:latin typeface="google_sansregular"/>
              </a:rPr>
              <a:t>Nosotros </a:t>
            </a:r>
            <a:r>
              <a:rPr lang="es-MX" altLang="es-MX" sz="4000" dirty="0">
                <a:solidFill>
                  <a:srgbClr val="333333"/>
                </a:solidFill>
                <a:latin typeface="google_sansregular"/>
              </a:rPr>
              <a:t>hemos creído y sabemos que eres el Santo de Dios»"</a:t>
            </a:r>
            <a:r>
              <a:rPr lang="es-MX" altLang="es-MX" sz="2400" dirty="0"/>
              <a:t/>
            </a:r>
            <a:br>
              <a:rPr lang="es-MX" altLang="es-MX" sz="2400" dirty="0"/>
            </a:br>
            <a:endParaRPr lang="en-US" sz="4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94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240" y="1076977"/>
            <a:ext cx="12192000" cy="603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46304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806" y="1302"/>
            <a:ext cx="6057245" cy="7106344"/>
          </a:xfrm>
          <a:prstGeom prst="rect">
            <a:avLst/>
          </a:prstGeom>
          <a:solidFill>
            <a:schemeClr val="bg2"/>
          </a:solidFill>
          <a:ln w="28575"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s-MX" sz="2800" dirty="0"/>
              <a:t>Si hubieras estado presente cuando Jesús estaba hablando de comer Su Cuerpo y beber Su Sangre, ¿qué habrías hecho? </a:t>
            </a: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¿</a:t>
            </a:r>
            <a:r>
              <a:rPr lang="es-MX" sz="2800" dirty="0"/>
              <a:t>Por qué crees en los misterios de nuestra fe y en las enseñanzas de Jesús y su Iglesia? ¿Es porque lo conoces y tienes una relación con Él? </a:t>
            </a: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¿</a:t>
            </a:r>
            <a:r>
              <a:rPr lang="es-MX" sz="2800" dirty="0"/>
              <a:t>Eres un discípulo tratando de aprender de Jesús, o un admirador observándolo desde la distancia? </a:t>
            </a: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¿</a:t>
            </a:r>
            <a:r>
              <a:rPr lang="es-MX" sz="2800" dirty="0"/>
              <a:t>Crees que algunos de los mismos discípulos que se alejaron más tarde cambiaron de opinión y volvieron a Jesús para ser parte de la comunidad cristiana?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1440" y="165296"/>
            <a:ext cx="63679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dirty="0"/>
              <a:t>CONVERSACIÓN FAMILIAR </a:t>
            </a:r>
            <a:endParaRPr lang="es-MX" sz="40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87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023"/>
            <a:ext cx="12192000" cy="6794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8595" y="92742"/>
            <a:ext cx="3139439" cy="76944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4400" b="1" dirty="0" smtClean="0">
                <a:solidFill>
                  <a:srgbClr val="C00000"/>
                </a:solidFill>
              </a:rPr>
              <a:t>Juan </a:t>
            </a:r>
            <a:r>
              <a:rPr lang="en-US" sz="4400" b="1" dirty="0">
                <a:solidFill>
                  <a:srgbClr val="C00000"/>
                </a:solidFill>
              </a:rPr>
              <a:t>13:1-20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7200" y="155136"/>
            <a:ext cx="761767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i="1" dirty="0"/>
              <a:t>LECTIO DIVINA</a:t>
            </a:r>
            <a:endParaRPr lang="es-MX" sz="4400" b="1" i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867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18458</TotalTime>
  <Words>648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Antenna Black</vt:lpstr>
      <vt:lpstr>Arial</vt:lpstr>
      <vt:lpstr>Calibri</vt:lpstr>
      <vt:lpstr>Calibri Light</vt:lpstr>
      <vt:lpstr>google_sansregular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355</cp:revision>
  <dcterms:created xsi:type="dcterms:W3CDTF">2021-11-19T16:04:10Z</dcterms:created>
  <dcterms:modified xsi:type="dcterms:W3CDTF">2023-01-24T18:52:08Z</dcterms:modified>
</cp:coreProperties>
</file>