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60" r:id="rId5"/>
    <p:sldId id="271" r:id="rId6"/>
    <p:sldId id="262" r:id="rId7"/>
    <p:sldId id="270" r:id="rId8"/>
    <p:sldId id="278" r:id="rId9"/>
    <p:sldId id="261" r:id="rId10"/>
    <p:sldId id="266" r:id="rId11"/>
    <p:sldId id="276" r:id="rId12"/>
    <p:sldId id="277" r:id="rId13"/>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FFFFFF"/>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7" autoAdjust="0"/>
    <p:restoredTop sz="94660"/>
  </p:normalViewPr>
  <p:slideViewPr>
    <p:cSldViewPr snapToGrid="0">
      <p:cViewPr varScale="1">
        <p:scale>
          <a:sx n="88" d="100"/>
          <a:sy n="88" d="100"/>
        </p:scale>
        <p:origin x="403"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s-MX"/>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s-MX"/>
          </a:p>
        </p:txBody>
      </p:sp>
      <p:sp>
        <p:nvSpPr>
          <p:cNvPr id="4" name="Date Placeholder 3"/>
          <p:cNvSpPr>
            <a:spLocks noGrp="1"/>
          </p:cNvSpPr>
          <p:nvPr>
            <p:ph type="dt" sz="half" idx="10"/>
          </p:nvPr>
        </p:nvSpPr>
        <p:spPr/>
        <p:txBody>
          <a:bodyPr/>
          <a:lstStyle/>
          <a:p>
            <a:fld id="{F98ECF60-19F8-4C88-A195-93F06459BF74}" type="datetimeFigureOut">
              <a:rPr lang="es-MX" smtClean="0"/>
              <a:t>21/07/2022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40178380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MX"/>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Date Placeholder 3"/>
          <p:cNvSpPr>
            <a:spLocks noGrp="1"/>
          </p:cNvSpPr>
          <p:nvPr>
            <p:ph type="dt" sz="half" idx="10"/>
          </p:nvPr>
        </p:nvSpPr>
        <p:spPr/>
        <p:txBody>
          <a:bodyPr/>
          <a:lstStyle/>
          <a:p>
            <a:fld id="{F98ECF60-19F8-4C88-A195-93F06459BF74}" type="datetimeFigureOut">
              <a:rPr lang="es-MX" smtClean="0"/>
              <a:t>21/07/2022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3792608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s-MX"/>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Date Placeholder 3"/>
          <p:cNvSpPr>
            <a:spLocks noGrp="1"/>
          </p:cNvSpPr>
          <p:nvPr>
            <p:ph type="dt" sz="half" idx="10"/>
          </p:nvPr>
        </p:nvSpPr>
        <p:spPr/>
        <p:txBody>
          <a:bodyPr/>
          <a:lstStyle/>
          <a:p>
            <a:fld id="{F98ECF60-19F8-4C88-A195-93F06459BF74}" type="datetimeFigureOut">
              <a:rPr lang="es-MX" smtClean="0"/>
              <a:t>21/07/2022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1092700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MX"/>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Date Placeholder 3"/>
          <p:cNvSpPr>
            <a:spLocks noGrp="1"/>
          </p:cNvSpPr>
          <p:nvPr>
            <p:ph type="dt" sz="half" idx="10"/>
          </p:nvPr>
        </p:nvSpPr>
        <p:spPr/>
        <p:txBody>
          <a:bodyPr/>
          <a:lstStyle/>
          <a:p>
            <a:fld id="{F98ECF60-19F8-4C88-A195-93F06459BF74}" type="datetimeFigureOut">
              <a:rPr lang="es-MX" smtClean="0"/>
              <a:t>21/07/2022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1357951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s-MX"/>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98ECF60-19F8-4C88-A195-93F06459BF74}" type="datetimeFigureOut">
              <a:rPr lang="es-MX" smtClean="0"/>
              <a:t>21/07/2022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34725796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MX"/>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5" name="Date Placeholder 4"/>
          <p:cNvSpPr>
            <a:spLocks noGrp="1"/>
          </p:cNvSpPr>
          <p:nvPr>
            <p:ph type="dt" sz="half" idx="10"/>
          </p:nvPr>
        </p:nvSpPr>
        <p:spPr/>
        <p:txBody>
          <a:bodyPr/>
          <a:lstStyle/>
          <a:p>
            <a:fld id="{F98ECF60-19F8-4C88-A195-93F06459BF74}" type="datetimeFigureOut">
              <a:rPr lang="es-MX" smtClean="0"/>
              <a:t>21/07/2022</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2342968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s-MX"/>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7" name="Date Placeholder 6"/>
          <p:cNvSpPr>
            <a:spLocks noGrp="1"/>
          </p:cNvSpPr>
          <p:nvPr>
            <p:ph type="dt" sz="half" idx="10"/>
          </p:nvPr>
        </p:nvSpPr>
        <p:spPr/>
        <p:txBody>
          <a:bodyPr/>
          <a:lstStyle/>
          <a:p>
            <a:fld id="{F98ECF60-19F8-4C88-A195-93F06459BF74}" type="datetimeFigureOut">
              <a:rPr lang="es-MX" smtClean="0"/>
              <a:t>21/07/2022</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2036402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MX"/>
          </a:p>
        </p:txBody>
      </p:sp>
      <p:sp>
        <p:nvSpPr>
          <p:cNvPr id="3" name="Date Placeholder 2"/>
          <p:cNvSpPr>
            <a:spLocks noGrp="1"/>
          </p:cNvSpPr>
          <p:nvPr>
            <p:ph type="dt" sz="half" idx="10"/>
          </p:nvPr>
        </p:nvSpPr>
        <p:spPr/>
        <p:txBody>
          <a:bodyPr/>
          <a:lstStyle/>
          <a:p>
            <a:fld id="{F98ECF60-19F8-4C88-A195-93F06459BF74}" type="datetimeFigureOut">
              <a:rPr lang="es-MX" smtClean="0"/>
              <a:t>21/07/2022</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604845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8ECF60-19F8-4C88-A195-93F06459BF74}" type="datetimeFigureOut">
              <a:rPr lang="es-MX" smtClean="0"/>
              <a:t>21/07/2022</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14239371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s-MX"/>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98ECF60-19F8-4C88-A195-93F06459BF74}" type="datetimeFigureOut">
              <a:rPr lang="es-MX" smtClean="0"/>
              <a:t>21/07/2022</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2743780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s-MX"/>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98ECF60-19F8-4C88-A195-93F06459BF74}" type="datetimeFigureOut">
              <a:rPr lang="es-MX" smtClean="0"/>
              <a:t>21/07/2022</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3577016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s-MX"/>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8ECF60-19F8-4C88-A195-93F06459BF74}" type="datetimeFigureOut">
              <a:rPr lang="es-MX" smtClean="0"/>
              <a:t>21/07/2022</a:t>
            </a:fld>
            <a:endParaRPr lang="es-MX"/>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58947A-2726-4768-8CC2-C638D98E3F45}" type="slidenum">
              <a:rPr lang="es-MX" smtClean="0"/>
              <a:t>‹#›</a:t>
            </a:fld>
            <a:endParaRPr lang="es-MX"/>
          </a:p>
        </p:txBody>
      </p:sp>
    </p:spTree>
    <p:extLst>
      <p:ext uri="{BB962C8B-B14F-4D97-AF65-F5344CB8AC3E}">
        <p14:creationId xmlns:p14="http://schemas.microsoft.com/office/powerpoint/2010/main" val="15256724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6325" y="-41564"/>
            <a:ext cx="12244647" cy="6899564"/>
          </a:xfrm>
          <a:prstGeom prst="rect">
            <a:avLst/>
          </a:prstGeom>
        </p:spPr>
      </p:pic>
      <p:sp>
        <p:nvSpPr>
          <p:cNvPr id="2" name="Subtitle 1"/>
          <p:cNvSpPr>
            <a:spLocks noGrp="1"/>
          </p:cNvSpPr>
          <p:nvPr>
            <p:ph type="subTitle" idx="1"/>
          </p:nvPr>
        </p:nvSpPr>
        <p:spPr>
          <a:xfrm>
            <a:off x="1075111" y="4771506"/>
            <a:ext cx="10041773" cy="448888"/>
          </a:xfrm>
          <a:solidFill>
            <a:schemeClr val="bg1">
              <a:lumMod val="65000"/>
              <a:alpha val="78000"/>
            </a:schemeClr>
          </a:solidFill>
        </p:spPr>
        <p:txBody>
          <a:bodyPr>
            <a:noAutofit/>
          </a:bodyPr>
          <a:lstStyle/>
          <a:p>
            <a:r>
              <a:rPr lang="en-US" sz="2800" dirty="0" smtClean="0">
                <a:latin typeface="Antenna Black" panose="02000505000000020004" pitchFamily="2" charset="0"/>
              </a:rPr>
              <a:t>THE LIFE OF CHRIST: THE JOYFUL MYSTERIES</a:t>
            </a:r>
            <a:endParaRPr lang="en-US" sz="2800" dirty="0">
              <a:latin typeface="Antenna Black" panose="02000505000000020004" pitchFamily="2"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8712" y="-748146"/>
            <a:ext cx="8894574" cy="3342123"/>
          </a:xfrm>
          <a:prstGeom prst="rect">
            <a:avLst/>
          </a:prstGeom>
        </p:spPr>
      </p:pic>
    </p:spTree>
    <p:extLst>
      <p:ext uri="{BB962C8B-B14F-4D97-AF65-F5344CB8AC3E}">
        <p14:creationId xmlns:p14="http://schemas.microsoft.com/office/powerpoint/2010/main" val="29482205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107852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5" name="TextBox 4"/>
          <p:cNvSpPr txBox="1"/>
          <p:nvPr/>
        </p:nvSpPr>
        <p:spPr>
          <a:xfrm>
            <a:off x="4030791" y="216096"/>
            <a:ext cx="4130426" cy="646331"/>
          </a:xfrm>
          <a:prstGeom prst="rect">
            <a:avLst/>
          </a:prstGeom>
          <a:noFill/>
        </p:spPr>
        <p:txBody>
          <a:bodyPr wrap="none" rtlCol="0">
            <a:spAutoFit/>
          </a:bodyPr>
          <a:lstStyle/>
          <a:p>
            <a:pPr algn="ctr"/>
            <a:r>
              <a:rPr lang="en-US" sz="3600" dirty="0" smtClean="0"/>
              <a:t>THE ANNUNCIATION</a:t>
            </a:r>
            <a:endParaRPr lang="es-MX" sz="3600" b="1"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933254"/>
            <a:ext cx="12274171" cy="5929460"/>
          </a:xfrm>
          <a:prstGeom prst="rect">
            <a:avLst/>
          </a:prstGeom>
        </p:spPr>
      </p:pic>
    </p:spTree>
    <p:extLst>
      <p:ext uri="{BB962C8B-B14F-4D97-AF65-F5344CB8AC3E}">
        <p14:creationId xmlns:p14="http://schemas.microsoft.com/office/powerpoint/2010/main" val="11499519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107852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3" name="TextBox 2"/>
          <p:cNvSpPr txBox="1"/>
          <p:nvPr/>
        </p:nvSpPr>
        <p:spPr>
          <a:xfrm>
            <a:off x="2354580" y="154541"/>
            <a:ext cx="7482840" cy="769441"/>
          </a:xfrm>
          <a:prstGeom prst="rect">
            <a:avLst/>
          </a:prstGeom>
          <a:noFill/>
        </p:spPr>
        <p:txBody>
          <a:bodyPr wrap="square" rtlCol="0">
            <a:spAutoFit/>
          </a:bodyPr>
          <a:lstStyle/>
          <a:p>
            <a:pPr algn="ctr"/>
            <a:r>
              <a:rPr lang="en-US" sz="4400" b="1" dirty="0" smtClean="0"/>
              <a:t>FAMILY MISSION</a:t>
            </a:r>
            <a:endParaRPr lang="en-US" sz="4400" b="1" dirty="0"/>
          </a:p>
        </p:txBody>
      </p:sp>
      <p:sp>
        <p:nvSpPr>
          <p:cNvPr id="4" name="TextBox 3"/>
          <p:cNvSpPr txBox="1"/>
          <p:nvPr/>
        </p:nvSpPr>
        <p:spPr>
          <a:xfrm>
            <a:off x="255238" y="1606425"/>
            <a:ext cx="9023166" cy="4401205"/>
          </a:xfrm>
          <a:prstGeom prst="rect">
            <a:avLst/>
          </a:prstGeom>
          <a:noFill/>
        </p:spPr>
        <p:txBody>
          <a:bodyPr wrap="square" rtlCol="0">
            <a:spAutoFit/>
          </a:bodyPr>
          <a:lstStyle/>
          <a:p>
            <a:r>
              <a:rPr lang="en-US" sz="2800" dirty="0"/>
              <a:t>Your Family At-Home Mission is to:</a:t>
            </a:r>
          </a:p>
          <a:p>
            <a:pPr marL="800100" lvl="1" indent="-342900">
              <a:buFont typeface="+mj-lt"/>
              <a:buAutoNum type="arabicPeriod"/>
            </a:pPr>
            <a:r>
              <a:rPr lang="en-US" sz="2800" dirty="0"/>
              <a:t>Review the resources provided</a:t>
            </a:r>
          </a:p>
          <a:p>
            <a:pPr marL="800100" lvl="1" indent="-342900">
              <a:buFont typeface="+mj-lt"/>
              <a:buAutoNum type="arabicPeriod"/>
            </a:pPr>
            <a:r>
              <a:rPr lang="en-US" sz="2800" dirty="0"/>
              <a:t>Learn more about the </a:t>
            </a:r>
            <a:r>
              <a:rPr lang="en-US" sz="2800" dirty="0" smtClean="0"/>
              <a:t>Gospel</a:t>
            </a:r>
          </a:p>
          <a:p>
            <a:pPr marL="800100" lvl="1" indent="-342900">
              <a:buFont typeface="+mj-lt"/>
              <a:buAutoNum type="arabicPeriod"/>
            </a:pPr>
            <a:r>
              <a:rPr lang="en-US" sz="2800" dirty="0" smtClean="0"/>
              <a:t>Enjoy </a:t>
            </a:r>
            <a:r>
              <a:rPr lang="en-US" sz="2800" dirty="0"/>
              <a:t>making Full of Grace Ice Cream </a:t>
            </a:r>
            <a:r>
              <a:rPr lang="en-US" sz="2800" dirty="0" smtClean="0"/>
              <a:t>Floats</a:t>
            </a:r>
          </a:p>
          <a:p>
            <a:pPr marL="800100" lvl="1" indent="-342900">
              <a:buFont typeface="+mj-lt"/>
              <a:buAutoNum type="arabicPeriod"/>
            </a:pPr>
            <a:r>
              <a:rPr lang="en-US" sz="2800" dirty="0" smtClean="0"/>
              <a:t>Pray </a:t>
            </a:r>
            <a:r>
              <a:rPr lang="en-US" sz="2800" dirty="0"/>
              <a:t>a decade of the Rosary meditating on the Second Joyful Mystery (the Visitation) together around your home altar/ prayer space. </a:t>
            </a:r>
            <a:endParaRPr lang="en-US" sz="2800" dirty="0" smtClean="0"/>
          </a:p>
          <a:p>
            <a:pPr marL="800100" lvl="1" indent="-342900">
              <a:buFont typeface="+mj-lt"/>
              <a:buAutoNum type="arabicPeriod"/>
            </a:pPr>
            <a:r>
              <a:rPr lang="en-US" sz="2800" dirty="0" smtClean="0"/>
              <a:t>Be </a:t>
            </a:r>
            <a:r>
              <a:rPr lang="en-US" sz="2800" dirty="0"/>
              <a:t>prepared to share about what the Gospel is and what you learned about the four Gospel writers at the Week 3 gathering.</a:t>
            </a:r>
          </a:p>
        </p:txBody>
      </p:sp>
      <p:pic>
        <p:nvPicPr>
          <p:cNvPr id="5" name="Picture 4" descr="Wooden Rosary Wood - Free photo on Pixabay"/>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93536" y="1374473"/>
            <a:ext cx="3044493" cy="4865107"/>
          </a:xfrm>
          <a:prstGeom prst="rect">
            <a:avLst/>
          </a:prstGeom>
        </p:spPr>
      </p:pic>
    </p:spTree>
    <p:extLst>
      <p:ext uri="{BB962C8B-B14F-4D97-AF65-F5344CB8AC3E}">
        <p14:creationId xmlns:p14="http://schemas.microsoft.com/office/powerpoint/2010/main" val="9701230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45097"/>
            <a:ext cx="12192000" cy="6617616"/>
          </a:xfrm>
          <a:prstGeom prst="rect">
            <a:avLst/>
          </a:prstGeom>
        </p:spPr>
      </p:pic>
      <p:sp>
        <p:nvSpPr>
          <p:cNvPr id="3" name="TextBox 2"/>
          <p:cNvSpPr txBox="1"/>
          <p:nvPr/>
        </p:nvSpPr>
        <p:spPr>
          <a:xfrm>
            <a:off x="7211506" y="4656841"/>
            <a:ext cx="4733692" cy="1815882"/>
          </a:xfrm>
          <a:prstGeom prst="rect">
            <a:avLst/>
          </a:prstGeom>
          <a:solidFill>
            <a:schemeClr val="tx2">
              <a:lumMod val="60000"/>
              <a:lumOff val="40000"/>
            </a:schemeClr>
          </a:solidFill>
          <a:ln w="57150">
            <a:solidFill>
              <a:schemeClr val="tx1"/>
            </a:solidFill>
          </a:ln>
        </p:spPr>
        <p:txBody>
          <a:bodyPr wrap="square" rtlCol="0">
            <a:spAutoFit/>
          </a:bodyPr>
          <a:lstStyle/>
          <a:p>
            <a:pPr algn="ctr"/>
            <a:r>
              <a:rPr lang="en-US" sz="2800" dirty="0"/>
              <a:t>Mother Mary, pray for us that our families may receive the grace to truly love your Son, our Lord Jesus Christ. Amen.</a:t>
            </a:r>
          </a:p>
        </p:txBody>
      </p:sp>
      <p:sp>
        <p:nvSpPr>
          <p:cNvPr id="4" name="Rectangle 3"/>
          <p:cNvSpPr/>
          <p:nvPr/>
        </p:nvSpPr>
        <p:spPr>
          <a:xfrm>
            <a:off x="0" y="0"/>
            <a:ext cx="12192000" cy="107852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5" name="TextBox 4"/>
          <p:cNvSpPr txBox="1"/>
          <p:nvPr/>
        </p:nvSpPr>
        <p:spPr>
          <a:xfrm>
            <a:off x="2354580" y="154541"/>
            <a:ext cx="7482840" cy="769441"/>
          </a:xfrm>
          <a:prstGeom prst="rect">
            <a:avLst/>
          </a:prstGeom>
          <a:noFill/>
        </p:spPr>
        <p:txBody>
          <a:bodyPr wrap="square" rtlCol="0">
            <a:spAutoFit/>
          </a:bodyPr>
          <a:lstStyle/>
          <a:p>
            <a:pPr algn="ctr"/>
            <a:r>
              <a:rPr lang="en-US" sz="4400" b="1" dirty="0" smtClean="0"/>
              <a:t>CLOSING PRAYER</a:t>
            </a:r>
            <a:endParaRPr lang="en-US" sz="4400" b="1" dirty="0"/>
          </a:p>
        </p:txBody>
      </p:sp>
    </p:spTree>
    <p:extLst>
      <p:ext uri="{BB962C8B-B14F-4D97-AF65-F5344CB8AC3E}">
        <p14:creationId xmlns:p14="http://schemas.microsoft.com/office/powerpoint/2010/main" val="38825699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ownload Bible Love Christ God Jesus Prayer Christianity HQ PNG Image ..."/>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567741" y="3213442"/>
            <a:ext cx="5056517" cy="3627934"/>
          </a:xfrm>
          <a:prstGeom prst="rect">
            <a:avLst/>
          </a:prstGeom>
        </p:spPr>
      </p:pic>
      <p:sp>
        <p:nvSpPr>
          <p:cNvPr id="3" name="Rectangle 2"/>
          <p:cNvSpPr/>
          <p:nvPr/>
        </p:nvSpPr>
        <p:spPr>
          <a:xfrm>
            <a:off x="1809749" y="1078524"/>
            <a:ext cx="8572500" cy="3539430"/>
          </a:xfrm>
          <a:prstGeom prst="rect">
            <a:avLst/>
          </a:prstGeom>
        </p:spPr>
        <p:txBody>
          <a:bodyPr wrap="square">
            <a:spAutoFit/>
          </a:bodyPr>
          <a:lstStyle/>
          <a:p>
            <a:r>
              <a:rPr lang="en-US" sz="2800" dirty="0" smtClean="0"/>
              <a:t>Lord </a:t>
            </a:r>
            <a:r>
              <a:rPr lang="en-US" sz="2800" dirty="0"/>
              <a:t>Jesus Christ, we entrust our family to You and ask for Your blessing and protection. We love You Lord Jesus with all our hearts and we ask that You help our family become more like the Holy Family. Help us to be kind, loving, and patient with one another. Give us all the grace we need to become saints and Your faithful disciples. </a:t>
            </a:r>
            <a:endParaRPr lang="en-US" sz="2800" dirty="0" smtClean="0"/>
          </a:p>
          <a:p>
            <a:endParaRPr lang="en-US" sz="2800" dirty="0"/>
          </a:p>
          <a:p>
            <a:r>
              <a:rPr lang="en-US" sz="2800" dirty="0" smtClean="0"/>
              <a:t>Amen</a:t>
            </a:r>
            <a:r>
              <a:rPr lang="en-US" sz="2800" dirty="0"/>
              <a:t>.</a:t>
            </a:r>
            <a:endParaRPr lang="en-US" sz="3600" dirty="0"/>
          </a:p>
        </p:txBody>
      </p:sp>
      <p:sp>
        <p:nvSpPr>
          <p:cNvPr id="5" name="Rectangle 4"/>
          <p:cNvSpPr/>
          <p:nvPr/>
        </p:nvSpPr>
        <p:spPr>
          <a:xfrm>
            <a:off x="0" y="0"/>
            <a:ext cx="12192000" cy="107852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6" name="Title 1"/>
          <p:cNvSpPr txBox="1">
            <a:spLocks/>
          </p:cNvSpPr>
          <p:nvPr/>
        </p:nvSpPr>
        <p:spPr>
          <a:xfrm>
            <a:off x="2783497" y="40298"/>
            <a:ext cx="6537082" cy="14988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cap="all" baseline="30000" dirty="0" smtClean="0">
                <a:latin typeface="Antenna Black" panose="02000505000000020004" pitchFamily="2" charset="0"/>
              </a:rPr>
              <a:t>Opening Prayer</a:t>
            </a:r>
            <a:endParaRPr lang="en-US" cap="all" baseline="30000" dirty="0">
              <a:latin typeface="Antenna Black" panose="02000505000000020004" pitchFamily="2" charset="0"/>
            </a:endParaRPr>
          </a:p>
        </p:txBody>
      </p:sp>
    </p:spTree>
    <p:extLst>
      <p:ext uri="{BB962C8B-B14F-4D97-AF65-F5344CB8AC3E}">
        <p14:creationId xmlns:p14="http://schemas.microsoft.com/office/powerpoint/2010/main" val="42559924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ublic Domain Clip Art Image | Travel Map | ID: 13526776216842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3433" y="1955076"/>
            <a:ext cx="5830926" cy="4260594"/>
          </a:xfrm>
          <a:prstGeom prst="rect">
            <a:avLst/>
          </a:prstGeom>
        </p:spPr>
      </p:pic>
      <p:sp>
        <p:nvSpPr>
          <p:cNvPr id="4" name="Rectangle 3"/>
          <p:cNvSpPr/>
          <p:nvPr/>
        </p:nvSpPr>
        <p:spPr>
          <a:xfrm>
            <a:off x="0" y="0"/>
            <a:ext cx="12192000" cy="1078523"/>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4282586" y="117062"/>
            <a:ext cx="3626828" cy="14988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cap="all" baseline="30000" dirty="0" smtClean="0">
                <a:latin typeface="Antenna Black" panose="02000505000000020004" pitchFamily="2" charset="0"/>
              </a:rPr>
              <a:t>Ice Breaker</a:t>
            </a:r>
            <a:endParaRPr lang="en-US" sz="4800" cap="all" baseline="30000" dirty="0">
              <a:latin typeface="Antenna Black" panose="02000505000000020004" pitchFamily="2" charset="0"/>
            </a:endParaRPr>
          </a:p>
        </p:txBody>
      </p:sp>
      <p:sp>
        <p:nvSpPr>
          <p:cNvPr id="3" name="Rectangle 2"/>
          <p:cNvSpPr/>
          <p:nvPr/>
        </p:nvSpPr>
        <p:spPr>
          <a:xfrm>
            <a:off x="-106679" y="993615"/>
            <a:ext cx="12298679" cy="923330"/>
          </a:xfrm>
          <a:prstGeom prst="rect">
            <a:avLst/>
          </a:prstGeom>
          <a:noFill/>
        </p:spPr>
        <p:txBody>
          <a:bodyPr wrap="square" lIns="91440" tIns="45720" rIns="91440" bIns="45720">
            <a:spAutoFit/>
          </a:bodyPr>
          <a:lstStyle/>
          <a:p>
            <a:pPr algn="ctr"/>
            <a:r>
              <a:rPr lang="en-US" sz="5400" b="1" cap="none" spc="0" dirty="0" smtClean="0">
                <a:ln w="22225">
                  <a:solidFill>
                    <a:schemeClr val="accent2"/>
                  </a:solidFill>
                  <a:prstDash val="solid"/>
                </a:ln>
                <a:solidFill>
                  <a:schemeClr val="accent2">
                    <a:lumMod val="40000"/>
                    <a:lumOff val="60000"/>
                  </a:schemeClr>
                </a:solidFill>
                <a:effectLst/>
              </a:rPr>
              <a:t>FAMILY ADVENTURE</a:t>
            </a:r>
            <a:endParaRPr lang="en-US" sz="4400" b="1" cap="none" spc="0" dirty="0">
              <a:ln w="22225">
                <a:solidFill>
                  <a:schemeClr val="accent2"/>
                </a:solidFill>
                <a:prstDash val="solid"/>
              </a:ln>
              <a:solidFill>
                <a:schemeClr val="accent2">
                  <a:lumMod val="40000"/>
                  <a:lumOff val="60000"/>
                </a:schemeClr>
              </a:solidFill>
              <a:effectLst/>
            </a:endParaRPr>
          </a:p>
        </p:txBody>
      </p:sp>
      <p:sp>
        <p:nvSpPr>
          <p:cNvPr id="7" name="TextBox 6"/>
          <p:cNvSpPr txBox="1"/>
          <p:nvPr/>
        </p:nvSpPr>
        <p:spPr>
          <a:xfrm>
            <a:off x="445028" y="2215277"/>
            <a:ext cx="7005650" cy="3416320"/>
          </a:xfrm>
          <a:prstGeom prst="rect">
            <a:avLst/>
          </a:prstGeom>
          <a:noFill/>
        </p:spPr>
        <p:txBody>
          <a:bodyPr wrap="square" rtlCol="0">
            <a:spAutoFit/>
          </a:bodyPr>
          <a:lstStyle/>
          <a:p>
            <a:pPr algn="ctr"/>
            <a:r>
              <a:rPr lang="en-US" sz="3600" dirty="0"/>
              <a:t>Each family member answers the question: </a:t>
            </a:r>
            <a:endParaRPr lang="en-US" sz="3600" dirty="0" smtClean="0"/>
          </a:p>
          <a:p>
            <a:pPr algn="ctr"/>
            <a:endParaRPr lang="en-US" sz="3600" dirty="0"/>
          </a:p>
          <a:p>
            <a:pPr algn="ctr"/>
            <a:r>
              <a:rPr lang="en-US" sz="3600" dirty="0" smtClean="0"/>
              <a:t>If </a:t>
            </a:r>
            <a:r>
              <a:rPr lang="en-US" sz="3600" dirty="0"/>
              <a:t>you were to plan a journey or family adventure, where would your family go and why?</a:t>
            </a:r>
            <a:endParaRPr lang="en-US" sz="2000" dirty="0"/>
          </a:p>
        </p:txBody>
      </p:sp>
    </p:spTree>
    <p:extLst>
      <p:ext uri="{BB962C8B-B14F-4D97-AF65-F5344CB8AC3E}">
        <p14:creationId xmlns:p14="http://schemas.microsoft.com/office/powerpoint/2010/main" val="22305888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1095940"/>
            <a:ext cx="12192000" cy="5778685"/>
          </a:xfrm>
          <a:prstGeom prst="rect">
            <a:avLst/>
          </a:prstGeom>
        </p:spPr>
      </p:pic>
      <p:sp>
        <p:nvSpPr>
          <p:cNvPr id="5" name="Rectangle 4"/>
          <p:cNvSpPr/>
          <p:nvPr/>
        </p:nvSpPr>
        <p:spPr>
          <a:xfrm>
            <a:off x="0" y="-17417"/>
            <a:ext cx="12192000" cy="107852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4" name="TextBox 3"/>
          <p:cNvSpPr txBox="1"/>
          <p:nvPr/>
        </p:nvSpPr>
        <p:spPr>
          <a:xfrm>
            <a:off x="4874318" y="154541"/>
            <a:ext cx="2704651" cy="769441"/>
          </a:xfrm>
          <a:prstGeom prst="rect">
            <a:avLst/>
          </a:prstGeom>
          <a:noFill/>
        </p:spPr>
        <p:txBody>
          <a:bodyPr wrap="none" rtlCol="0">
            <a:spAutoFit/>
          </a:bodyPr>
          <a:lstStyle/>
          <a:p>
            <a:r>
              <a:rPr lang="en-US" sz="4400" dirty="0"/>
              <a:t> </a:t>
            </a:r>
            <a:r>
              <a:rPr lang="en-US" sz="4400" b="1" dirty="0" smtClean="0"/>
              <a:t>Question?</a:t>
            </a:r>
            <a:endParaRPr lang="es-MX" sz="4400" b="1" dirty="0"/>
          </a:p>
        </p:txBody>
      </p:sp>
      <p:sp>
        <p:nvSpPr>
          <p:cNvPr id="2" name="TextBox 1"/>
          <p:cNvSpPr txBox="1"/>
          <p:nvPr/>
        </p:nvSpPr>
        <p:spPr>
          <a:xfrm>
            <a:off x="3682042" y="1444700"/>
            <a:ext cx="4827915" cy="1323439"/>
          </a:xfrm>
          <a:prstGeom prst="rect">
            <a:avLst/>
          </a:prstGeom>
          <a:noFill/>
        </p:spPr>
        <p:txBody>
          <a:bodyPr wrap="square" rtlCol="0">
            <a:spAutoFit/>
          </a:bodyPr>
          <a:lstStyle/>
          <a:p>
            <a:pPr algn="ctr"/>
            <a:r>
              <a:rPr lang="en-US" sz="4000" dirty="0">
                <a:latin typeface="Avenir Next Demi Bold" panose="020B0703020202020204" pitchFamily="34" charset="0"/>
              </a:rPr>
              <a:t>What is the first part of the </a:t>
            </a:r>
            <a:r>
              <a:rPr lang="en-US" sz="4000" dirty="0" smtClean="0">
                <a:latin typeface="Avenir Next Demi Bold" panose="020B0703020202020204" pitchFamily="34" charset="0"/>
              </a:rPr>
              <a:t>Bible called?</a:t>
            </a:r>
            <a:endParaRPr lang="en-US" sz="4000" dirty="0">
              <a:solidFill>
                <a:schemeClr val="bg1"/>
              </a:solidFill>
            </a:endParaRPr>
          </a:p>
        </p:txBody>
      </p:sp>
    </p:spTree>
    <p:extLst>
      <p:ext uri="{BB962C8B-B14F-4D97-AF65-F5344CB8AC3E}">
        <p14:creationId xmlns:p14="http://schemas.microsoft.com/office/powerpoint/2010/main" val="40163391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107852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9470" y="-230213"/>
            <a:ext cx="9333059" cy="6999795"/>
          </a:xfrm>
          <a:prstGeom prst="rect">
            <a:avLst/>
          </a:prstGeom>
        </p:spPr>
      </p:pic>
    </p:spTree>
    <p:extLst>
      <p:ext uri="{BB962C8B-B14F-4D97-AF65-F5344CB8AC3E}">
        <p14:creationId xmlns:p14="http://schemas.microsoft.com/office/powerpoint/2010/main" val="15651427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9428"/>
            <a:ext cx="12192000" cy="6890995"/>
          </a:xfrm>
          <a:prstGeom prst="rect">
            <a:avLst/>
          </a:prstGeom>
        </p:spPr>
      </p:pic>
      <p:sp>
        <p:nvSpPr>
          <p:cNvPr id="7" name="TextBox 6"/>
          <p:cNvSpPr txBox="1"/>
          <p:nvPr/>
        </p:nvSpPr>
        <p:spPr>
          <a:xfrm>
            <a:off x="2282857" y="1974130"/>
            <a:ext cx="7626285" cy="2923877"/>
          </a:xfrm>
          <a:prstGeom prst="rect">
            <a:avLst/>
          </a:prstGeom>
          <a:noFill/>
        </p:spPr>
        <p:txBody>
          <a:bodyPr wrap="square" rtlCol="0">
            <a:spAutoFit/>
          </a:bodyPr>
          <a:lstStyle/>
          <a:p>
            <a:pPr algn="ctr"/>
            <a:r>
              <a:rPr lang="en-US" sz="4800" dirty="0">
                <a:latin typeface="Bebas Neue Book" panose="00000500000000000000" pitchFamily="50" charset="0"/>
              </a:rPr>
              <a:t>I set my bow in the clouds </a:t>
            </a:r>
            <a:endParaRPr lang="en-US" sz="4800" dirty="0" smtClean="0">
              <a:latin typeface="Bebas Neue Book" panose="00000500000000000000" pitchFamily="50" charset="0"/>
            </a:endParaRPr>
          </a:p>
          <a:p>
            <a:pPr algn="ctr"/>
            <a:r>
              <a:rPr lang="en-US" sz="4800" dirty="0" smtClean="0">
                <a:latin typeface="Bebas Neue Book" panose="00000500000000000000" pitchFamily="50" charset="0"/>
              </a:rPr>
              <a:t>to </a:t>
            </a:r>
            <a:r>
              <a:rPr lang="en-US" sz="4800" dirty="0">
                <a:latin typeface="Bebas Neue Book" panose="00000500000000000000" pitchFamily="50" charset="0"/>
              </a:rPr>
              <a:t>serve as a sign of the covenant between me and the earth</a:t>
            </a:r>
            <a:r>
              <a:rPr lang="en-US" sz="4800" dirty="0" smtClean="0">
                <a:latin typeface="Bebas Neue Book" panose="00000500000000000000" pitchFamily="50" charset="0"/>
              </a:rPr>
              <a:t>.</a:t>
            </a:r>
          </a:p>
          <a:p>
            <a:pPr algn="ctr"/>
            <a:r>
              <a:rPr lang="en-US" sz="3600" dirty="0" smtClean="0">
                <a:latin typeface="Bebas Neue Book" panose="00000500000000000000" pitchFamily="50" charset="0"/>
              </a:rPr>
              <a:t>GENESIS 9:13</a:t>
            </a:r>
            <a:endParaRPr lang="en-US" sz="3600" dirty="0">
              <a:latin typeface="Bebas Neue Book" panose="00000500000000000000" pitchFamily="50" charset="0"/>
            </a:endParaRPr>
          </a:p>
        </p:txBody>
      </p:sp>
    </p:spTree>
    <p:extLst>
      <p:ext uri="{BB962C8B-B14F-4D97-AF65-F5344CB8AC3E}">
        <p14:creationId xmlns:p14="http://schemas.microsoft.com/office/powerpoint/2010/main" val="6611440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LOBAL AWARENESS 101 - Let your VOICE be heard and get involved. OUR ..."/>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9427"/>
            <a:ext cx="12192000" cy="6900422"/>
          </a:xfrm>
          <a:prstGeom prst="rect">
            <a:avLst/>
          </a:prstGeom>
        </p:spPr>
      </p:pic>
    </p:spTree>
    <p:extLst>
      <p:ext uri="{BB962C8B-B14F-4D97-AF65-F5344CB8AC3E}">
        <p14:creationId xmlns:p14="http://schemas.microsoft.com/office/powerpoint/2010/main" val="42858470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1074656"/>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3" name="TextBox 2"/>
          <p:cNvSpPr txBox="1"/>
          <p:nvPr/>
        </p:nvSpPr>
        <p:spPr>
          <a:xfrm>
            <a:off x="2969623" y="176629"/>
            <a:ext cx="6327359" cy="646331"/>
          </a:xfrm>
          <a:prstGeom prst="rect">
            <a:avLst/>
          </a:prstGeom>
          <a:noFill/>
        </p:spPr>
        <p:txBody>
          <a:bodyPr wrap="square" rtlCol="0">
            <a:spAutoFit/>
          </a:bodyPr>
          <a:lstStyle/>
          <a:p>
            <a:pPr algn="ctr"/>
            <a:r>
              <a:rPr lang="en-US" sz="3600" b="1" dirty="0" smtClean="0"/>
              <a:t>FAMILY CONVERSATION</a:t>
            </a:r>
            <a:endParaRPr lang="es-MX" sz="11500" b="1"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4271" y="2084438"/>
            <a:ext cx="9303455" cy="2789220"/>
          </a:xfrm>
          <a:prstGeom prst="rect">
            <a:avLst/>
          </a:prstGeom>
        </p:spPr>
      </p:pic>
      <p:sp>
        <p:nvSpPr>
          <p:cNvPr id="6" name="TextBox 5"/>
          <p:cNvSpPr txBox="1"/>
          <p:nvPr/>
        </p:nvSpPr>
        <p:spPr>
          <a:xfrm>
            <a:off x="2150882" y="1159496"/>
            <a:ext cx="7890235" cy="523220"/>
          </a:xfrm>
          <a:prstGeom prst="rect">
            <a:avLst/>
          </a:prstGeom>
          <a:noFill/>
        </p:spPr>
        <p:txBody>
          <a:bodyPr wrap="square" rtlCol="0">
            <a:spAutoFit/>
          </a:bodyPr>
          <a:lstStyle/>
          <a:p>
            <a:pPr algn="ctr"/>
            <a:r>
              <a:rPr lang="en-US" sz="2800" dirty="0">
                <a:latin typeface="Avenir Next Demi Bold" panose="020B0703020202020204" pitchFamily="34" charset="0"/>
              </a:rPr>
              <a:t>The Catholic Church has Seven Sacraments:</a:t>
            </a:r>
          </a:p>
        </p:txBody>
      </p:sp>
      <p:sp>
        <p:nvSpPr>
          <p:cNvPr id="7" name="TextBox 6"/>
          <p:cNvSpPr txBox="1"/>
          <p:nvPr/>
        </p:nvSpPr>
        <p:spPr>
          <a:xfrm>
            <a:off x="1274770" y="5487970"/>
            <a:ext cx="9642455" cy="954107"/>
          </a:xfrm>
          <a:prstGeom prst="rect">
            <a:avLst/>
          </a:prstGeom>
          <a:noFill/>
        </p:spPr>
        <p:txBody>
          <a:bodyPr wrap="square" rtlCol="0">
            <a:spAutoFit/>
          </a:bodyPr>
          <a:lstStyle/>
          <a:p>
            <a:pPr algn="ctr"/>
            <a:r>
              <a:rPr lang="en-US" sz="2800" dirty="0" smtClean="0">
                <a:latin typeface="Avenir Next Demi Bold" panose="020B0703020202020204" pitchFamily="34" charset="0"/>
              </a:rPr>
              <a:t>Share about a time when you received one of the Sacraments and knew God’s covenantal love for you. </a:t>
            </a:r>
            <a:endParaRPr lang="en-US" sz="2800" dirty="0">
              <a:latin typeface="Avenir Next Demi Bold" panose="020B0703020202020204" pitchFamily="34" charset="0"/>
            </a:endParaRPr>
          </a:p>
        </p:txBody>
      </p:sp>
    </p:spTree>
    <p:extLst>
      <p:ext uri="{BB962C8B-B14F-4D97-AF65-F5344CB8AC3E}">
        <p14:creationId xmlns:p14="http://schemas.microsoft.com/office/powerpoint/2010/main" val="15384023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735291"/>
            <a:ext cx="12191366" cy="6127422"/>
          </a:xfrm>
          <a:prstGeom prst="rect">
            <a:avLst/>
          </a:prstGeom>
        </p:spPr>
      </p:pic>
      <p:sp>
        <p:nvSpPr>
          <p:cNvPr id="4" name="Rectangle 3"/>
          <p:cNvSpPr/>
          <p:nvPr/>
        </p:nvSpPr>
        <p:spPr>
          <a:xfrm>
            <a:off x="0" y="0"/>
            <a:ext cx="12192000" cy="82296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7" name="TextBox 6"/>
          <p:cNvSpPr txBox="1"/>
          <p:nvPr/>
        </p:nvSpPr>
        <p:spPr>
          <a:xfrm>
            <a:off x="2969623" y="176629"/>
            <a:ext cx="6327359" cy="646331"/>
          </a:xfrm>
          <a:prstGeom prst="rect">
            <a:avLst/>
          </a:prstGeom>
          <a:noFill/>
        </p:spPr>
        <p:txBody>
          <a:bodyPr wrap="square" rtlCol="0">
            <a:spAutoFit/>
          </a:bodyPr>
          <a:lstStyle/>
          <a:p>
            <a:pPr algn="ctr"/>
            <a:r>
              <a:rPr lang="en-US" sz="3600" b="1" dirty="0" smtClean="0"/>
              <a:t>LUKE 1:5-25</a:t>
            </a:r>
            <a:endParaRPr lang="es-MX" sz="11500" b="1" dirty="0"/>
          </a:p>
        </p:txBody>
      </p:sp>
    </p:spTree>
    <p:extLst>
      <p:ext uri="{BB962C8B-B14F-4D97-AF65-F5344CB8AC3E}">
        <p14:creationId xmlns:p14="http://schemas.microsoft.com/office/powerpoint/2010/main" val="336374068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17798</TotalTime>
  <Words>284</Words>
  <Application>Microsoft Office PowerPoint</Application>
  <PresentationFormat>Widescreen</PresentationFormat>
  <Paragraphs>29</Paragraphs>
  <Slides>12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Antenna Black</vt:lpstr>
      <vt:lpstr>Arial</vt:lpstr>
      <vt:lpstr>Avenir Next Demi Bold</vt:lpstr>
      <vt:lpstr>Bebas Neue Book</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AOA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Monica Oppermann</dc:creator>
  <cp:lastModifiedBy>Patrice Spirou</cp:lastModifiedBy>
  <cp:revision>93</cp:revision>
  <dcterms:created xsi:type="dcterms:W3CDTF">2021-11-19T16:04:10Z</dcterms:created>
  <dcterms:modified xsi:type="dcterms:W3CDTF">2022-07-21T17:37:04Z</dcterms:modified>
</cp:coreProperties>
</file>