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0" r:id="rId7"/>
    <p:sldId id="261" r:id="rId8"/>
    <p:sldId id="270" r:id="rId9"/>
    <p:sldId id="266" r:id="rId10"/>
    <p:sldId id="262" r:id="rId11"/>
    <p:sldId id="268" r:id="rId12"/>
    <p:sldId id="272" r:id="rId13"/>
    <p:sldId id="267"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CDF"/>
    <a:srgbClr val="F0B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4" d="100"/>
          <a:sy n="64" d="100"/>
        </p:scale>
        <p:origin x="96" y="1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6091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48406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8328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71875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5002B5-5786-48D0-95F4-B054B4377C33}"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51455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5002B5-5786-48D0-95F4-B054B4377C33}"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00659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5002B5-5786-48D0-95F4-B054B4377C33}" type="datetimeFigureOut">
              <a:rPr lang="en-US" smtClean="0"/>
              <a:t>8/26/2020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88132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5002B5-5786-48D0-95F4-B054B4377C33}" type="datetimeFigureOut">
              <a:rPr lang="en-US" smtClean="0"/>
              <a:t>8/26/2020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98546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002B5-5786-48D0-95F4-B054B4377C33}" type="datetimeFigureOut">
              <a:rPr lang="en-US" smtClean="0"/>
              <a:t>8/26/2020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27512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561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9374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002B5-5786-48D0-95F4-B054B4377C33}" type="datetimeFigureOut">
              <a:rPr lang="en-US" smtClean="0"/>
              <a:t>8/26/2020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92BE7-E67D-49F8-9B1A-CBACC7AA83B6}" type="slidenum">
              <a:rPr lang="en-US" smtClean="0"/>
              <a:t>‹#›</a:t>
            </a:fld>
            <a:endParaRPr lang="en-US"/>
          </a:p>
        </p:txBody>
      </p:sp>
    </p:spTree>
    <p:extLst>
      <p:ext uri="{BB962C8B-B14F-4D97-AF65-F5344CB8AC3E}">
        <p14:creationId xmlns:p14="http://schemas.microsoft.com/office/powerpoint/2010/main" val="222137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U79qmJxOC-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hKaw10bZ8G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631"/>
            <a:ext cx="12184185" cy="6869723"/>
          </a:xfrm>
          <a:prstGeom prst="rect">
            <a:avLst/>
          </a:prstGeom>
        </p:spPr>
      </p:pic>
      <p:sp>
        <p:nvSpPr>
          <p:cNvPr id="6" name="Rectangle 5"/>
          <p:cNvSpPr/>
          <p:nvPr/>
        </p:nvSpPr>
        <p:spPr>
          <a:xfrm>
            <a:off x="1092406" y="637800"/>
            <a:ext cx="10083385"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2406" y="1896856"/>
            <a:ext cx="10083385" cy="1108445"/>
          </a:xfrm>
          <a:ln>
            <a:noFill/>
          </a:ln>
        </p:spPr>
        <p:txBody>
          <a:bodyPr>
            <a:normAutofit fontScale="90000"/>
          </a:bodyPr>
          <a:lstStyle/>
          <a:p>
            <a:r>
              <a:rPr lang="en-US" sz="8000" b="1" baseline="30000" dirty="0" smtClean="0">
                <a:solidFill>
                  <a:schemeClr val="bg1"/>
                </a:solidFill>
                <a:latin typeface="Antenna Medium" panose="02000603000000020004" pitchFamily="2" charset="0"/>
              </a:rPr>
              <a:t>FAMILIES FORMING DISCIPLES</a:t>
            </a:r>
            <a:r>
              <a:rPr lang="en-US" b="1" baseline="30000" dirty="0" smtClean="0"/>
              <a:t/>
            </a:r>
            <a:br>
              <a:rPr lang="en-US" b="1" baseline="30000" dirty="0" smtClean="0"/>
            </a:br>
            <a:r>
              <a:rPr lang="en-US" b="1" baseline="30000" dirty="0" smtClean="0"/>
              <a:t/>
            </a:r>
            <a:br>
              <a:rPr lang="en-US" b="1" baseline="30000" dirty="0" smtClean="0"/>
            </a:br>
            <a:endParaRPr lang="en-US" dirty="0"/>
          </a:p>
        </p:txBody>
      </p:sp>
      <p:sp>
        <p:nvSpPr>
          <p:cNvPr id="8" name="TextBox 7"/>
          <p:cNvSpPr txBox="1"/>
          <p:nvPr/>
        </p:nvSpPr>
        <p:spPr>
          <a:xfrm>
            <a:off x="3396553" y="1645505"/>
            <a:ext cx="5361354" cy="502702"/>
          </a:xfrm>
          <a:prstGeom prst="rect">
            <a:avLst/>
          </a:prstGeom>
          <a:noFill/>
        </p:spPr>
        <p:txBody>
          <a:bodyPr wrap="square" rtlCol="0">
            <a:spAutoFit/>
          </a:bodyPr>
          <a:lstStyle/>
          <a:p>
            <a:pPr algn="ctr"/>
            <a:r>
              <a:rPr lang="en-US" sz="4000" b="1" baseline="30000" dirty="0" smtClean="0">
                <a:solidFill>
                  <a:srgbClr val="000000"/>
                </a:solidFill>
                <a:latin typeface="Montserrat ExtraBold" panose="00000900000000000000" pitchFamily="50" charset="0"/>
              </a:rPr>
              <a:t>LESSON </a:t>
            </a:r>
            <a:r>
              <a:rPr lang="en-US" sz="4000" b="1" baseline="30000" dirty="0">
                <a:solidFill>
                  <a:srgbClr val="000000"/>
                </a:solidFill>
                <a:latin typeface="Montserrat ExtraBold" panose="00000900000000000000" pitchFamily="50" charset="0"/>
              </a:rPr>
              <a:t>2 </a:t>
            </a:r>
            <a:r>
              <a:rPr lang="en-US" sz="4000" b="1" baseline="30000" dirty="0" smtClean="0">
                <a:solidFill>
                  <a:srgbClr val="000000"/>
                </a:solidFill>
                <a:latin typeface="Montserrat ExtraBold" panose="00000900000000000000" pitchFamily="50" charset="0"/>
              </a:rPr>
              <a:t>– WEEK 3</a:t>
            </a:r>
            <a:endParaRPr lang="en-US" sz="4000" b="1" baseline="30000" dirty="0">
              <a:solidFill>
                <a:srgbClr val="000000"/>
              </a:solidFill>
              <a:latin typeface="Montserrat ExtraBold" panose="00000900000000000000" pitchFamily="50" charset="0"/>
            </a:endParaRPr>
          </a:p>
        </p:txBody>
      </p:sp>
    </p:spTree>
    <p:extLst>
      <p:ext uri="{BB962C8B-B14F-4D97-AF65-F5344CB8AC3E}">
        <p14:creationId xmlns:p14="http://schemas.microsoft.com/office/powerpoint/2010/main" val="949845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84380" cy="6865619"/>
          </a:xfrm>
          <a:prstGeom prst="rect">
            <a:avLst/>
          </a:prstGeom>
        </p:spPr>
      </p:pic>
      <p:sp>
        <p:nvSpPr>
          <p:cNvPr id="3" name="Content Placeholder 2"/>
          <p:cNvSpPr>
            <a:spLocks noGrp="1"/>
          </p:cNvSpPr>
          <p:nvPr>
            <p:ph idx="1"/>
          </p:nvPr>
        </p:nvSpPr>
        <p:spPr>
          <a:xfrm>
            <a:off x="838198" y="2199466"/>
            <a:ext cx="10515600" cy="3478733"/>
          </a:xfrm>
        </p:spPr>
        <p:txBody>
          <a:bodyPr>
            <a:normAutofit/>
          </a:bodyPr>
          <a:lstStyle/>
          <a:p>
            <a:pPr marL="0" indent="0">
              <a:buNone/>
            </a:pPr>
            <a:r>
              <a:rPr lang="en-US" sz="6000" baseline="30000" dirty="0" smtClean="0"/>
              <a:t>Please show </a:t>
            </a:r>
            <a:r>
              <a:rPr lang="en-US" sz="6000" baseline="30000" dirty="0"/>
              <a:t>the photo/picture and tell about the loved one that </a:t>
            </a:r>
            <a:r>
              <a:rPr lang="en-US" sz="6000" baseline="30000" dirty="0" smtClean="0"/>
              <a:t>you</a:t>
            </a:r>
            <a:r>
              <a:rPr lang="en-US" sz="6000" dirty="0" smtClean="0"/>
              <a:t> </a:t>
            </a:r>
            <a:r>
              <a:rPr lang="en-US" sz="6000" baseline="30000" dirty="0" smtClean="0"/>
              <a:t>will </a:t>
            </a:r>
            <a:r>
              <a:rPr lang="en-US" sz="6000" baseline="30000" dirty="0"/>
              <a:t>be praying for during All Souls Day which is celebrated on November 2nd.</a:t>
            </a:r>
          </a:p>
          <a:p>
            <a:pPr marL="0" indent="0">
              <a:buNone/>
            </a:pPr>
            <a:endParaRPr lang="es-ES" sz="5400" b="1" baseline="30000" dirty="0" smtClean="0"/>
          </a:p>
          <a:p>
            <a:pPr marL="0" indent="0">
              <a:buNone/>
            </a:pPr>
            <a:endParaRPr lang="en-US" dirty="0"/>
          </a:p>
        </p:txBody>
      </p:sp>
      <p:sp>
        <p:nvSpPr>
          <p:cNvPr id="7" name="Rectangle 6"/>
          <p:cNvSpPr/>
          <p:nvPr/>
        </p:nvSpPr>
        <p:spPr>
          <a:xfrm>
            <a:off x="0" y="0"/>
            <a:ext cx="12192000" cy="13491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BF67"/>
              </a:solidFill>
              <a:effectLst/>
              <a:uLnTx/>
              <a:uFillTx/>
              <a:latin typeface="Calibri" panose="020F0502020204030204"/>
              <a:ea typeface="+mn-ea"/>
              <a:cs typeface="+mn-cs"/>
            </a:endParaRPr>
          </a:p>
        </p:txBody>
      </p:sp>
      <p:sp>
        <p:nvSpPr>
          <p:cNvPr id="2" name="Title 1"/>
          <p:cNvSpPr>
            <a:spLocks noGrp="1"/>
          </p:cNvSpPr>
          <p:nvPr>
            <p:ph type="title"/>
          </p:nvPr>
        </p:nvSpPr>
        <p:spPr>
          <a:xfrm>
            <a:off x="1395448" y="163268"/>
            <a:ext cx="9401100" cy="1325563"/>
          </a:xfrm>
        </p:spPr>
        <p:txBody>
          <a:bodyPr>
            <a:normAutofit/>
          </a:bodyPr>
          <a:lstStyle/>
          <a:p>
            <a:pPr algn="ctr"/>
            <a:r>
              <a:rPr lang="en-US" sz="6000" dirty="0"/>
              <a:t>FAMILY SHARING</a:t>
            </a:r>
            <a:endParaRPr lang="en-US" sz="6000" dirty="0"/>
          </a:p>
        </p:txBody>
      </p:sp>
    </p:spTree>
    <p:extLst>
      <p:ext uri="{BB962C8B-B14F-4D97-AF65-F5344CB8AC3E}">
        <p14:creationId xmlns:p14="http://schemas.microsoft.com/office/powerpoint/2010/main" val="608870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5291" b="15291"/>
          <a:stretch/>
        </p:blipFill>
        <p:spPr>
          <a:xfrm>
            <a:off x="0" y="1219200"/>
            <a:ext cx="12192000" cy="5638800"/>
          </a:xfrm>
          <a:prstGeom prst="rect">
            <a:avLst/>
          </a:prstGeom>
        </p:spPr>
      </p:pic>
      <p:sp>
        <p:nvSpPr>
          <p:cNvPr id="3" name="Content Placeholder 2"/>
          <p:cNvSpPr>
            <a:spLocks noGrp="1"/>
          </p:cNvSpPr>
          <p:nvPr>
            <p:ph idx="1"/>
          </p:nvPr>
        </p:nvSpPr>
        <p:spPr/>
        <p:txBody>
          <a:bodyPr>
            <a:normAutofit/>
          </a:bodyPr>
          <a:lstStyle/>
          <a:p>
            <a:pPr marL="0" indent="0">
              <a:buNone/>
            </a:pPr>
            <a:r>
              <a:rPr lang="en-US" sz="4800" baseline="30000" dirty="0"/>
              <a:t>Our loved ones who have died may already be in Heaven with God, but since we can’t know that for certain, we will pray for them just to be sure they have all the help and love we can give to them.  If they are in Heaven, Mary will use the grace from our prayers to help a poor soul in Purgatory who has no one to pray for him/her, because God never wastes anything</a:t>
            </a:r>
            <a:r>
              <a:rPr lang="en-US" sz="4800" baseline="30000" dirty="0" smtClean="0"/>
              <a:t>!</a:t>
            </a:r>
          </a:p>
          <a:p>
            <a:pPr marL="0" indent="0">
              <a:buNone/>
            </a:pPr>
            <a:endParaRPr lang="en-US" sz="4000" dirty="0"/>
          </a:p>
        </p:txBody>
      </p:sp>
      <p:sp>
        <p:nvSpPr>
          <p:cNvPr id="4" name="Rectangle 3"/>
          <p:cNvSpPr/>
          <p:nvPr/>
        </p:nvSpPr>
        <p:spPr>
          <a:xfrm>
            <a:off x="1" y="-19050"/>
            <a:ext cx="12192000" cy="12426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838200" y="674583"/>
            <a:ext cx="10515600" cy="1151042"/>
          </a:xfrm>
        </p:spPr>
        <p:txBody>
          <a:bodyPr>
            <a:normAutofit fontScale="90000"/>
          </a:bodyPr>
          <a:lstStyle/>
          <a:p>
            <a:pPr algn="ctr"/>
            <a:r>
              <a:rPr lang="en-US" sz="8000" b="1" baseline="30000" dirty="0" smtClean="0"/>
              <a:t>Content Continued</a:t>
            </a:r>
            <a:r>
              <a:rPr lang="en-US" sz="8000" b="1" baseline="30000" dirty="0"/>
              <a:t/>
            </a:r>
            <a:br>
              <a:rPr lang="en-US" sz="8000" b="1" baseline="30000" dirty="0"/>
            </a:br>
            <a:r>
              <a:rPr lang="en-US" b="1" baseline="30000" dirty="0"/>
              <a:t/>
            </a:r>
            <a:br>
              <a:rPr lang="en-US" b="1" baseline="30000" dirty="0"/>
            </a:br>
            <a:endParaRPr lang="en-US" dirty="0"/>
          </a:p>
        </p:txBody>
      </p:sp>
    </p:spTree>
    <p:extLst>
      <p:ext uri="{BB962C8B-B14F-4D97-AF65-F5344CB8AC3E}">
        <p14:creationId xmlns:p14="http://schemas.microsoft.com/office/powerpoint/2010/main" val="3382542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13545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5457" t="19978" r="38"/>
          <a:stretch/>
        </p:blipFill>
        <p:spPr>
          <a:xfrm>
            <a:off x="-14990" y="-29980"/>
            <a:ext cx="12201993" cy="6887980"/>
          </a:xfrm>
        </p:spPr>
      </p:pic>
      <p:sp>
        <p:nvSpPr>
          <p:cNvPr id="2" name="Title 1"/>
          <p:cNvSpPr>
            <a:spLocks noGrp="1"/>
          </p:cNvSpPr>
          <p:nvPr>
            <p:ph type="title"/>
          </p:nvPr>
        </p:nvSpPr>
        <p:spPr>
          <a:xfrm>
            <a:off x="4931764" y="2153496"/>
            <a:ext cx="6377066" cy="1260514"/>
          </a:xfrm>
        </p:spPr>
        <p:txBody>
          <a:bodyPr>
            <a:normAutofit fontScale="90000"/>
          </a:bodyPr>
          <a:lstStyle/>
          <a:p>
            <a:r>
              <a:rPr lang="en-US" sz="6000" b="1" baseline="30000" dirty="0" smtClean="0">
                <a:latin typeface="+mn-lt"/>
              </a:rPr>
              <a:t>Using </a:t>
            </a:r>
            <a:r>
              <a:rPr lang="en-US" sz="6000" b="1" baseline="30000" dirty="0">
                <a:latin typeface="+mn-lt"/>
              </a:rPr>
              <a:t>the </a:t>
            </a:r>
            <a:r>
              <a:rPr lang="en-US" sz="6000" b="1" i="1" baseline="30000" dirty="0">
                <a:latin typeface="+mn-lt"/>
              </a:rPr>
              <a:t>Rosary for Children </a:t>
            </a:r>
            <a:r>
              <a:rPr lang="en-US" sz="6000" b="1" baseline="30000" dirty="0">
                <a:latin typeface="+mn-lt"/>
              </a:rPr>
              <a:t>pamphlets/booklets </a:t>
            </a:r>
            <a:r>
              <a:rPr lang="en-US" sz="6000" b="1" baseline="30000" dirty="0" smtClean="0">
                <a:latin typeface="+mn-lt"/>
              </a:rPr>
              <a:t>we will pray one </a:t>
            </a:r>
            <a:r>
              <a:rPr lang="en-US" sz="6000" b="1" baseline="30000" dirty="0">
                <a:latin typeface="+mn-lt"/>
              </a:rPr>
              <a:t>decade of the rosary together for </a:t>
            </a:r>
            <a:r>
              <a:rPr lang="en-US" sz="6000" b="1" baseline="30000" dirty="0" smtClean="0">
                <a:latin typeface="+mn-lt"/>
              </a:rPr>
              <a:t>our </a:t>
            </a:r>
            <a:r>
              <a:rPr lang="en-US" sz="6000" b="1" baseline="30000" dirty="0">
                <a:latin typeface="+mn-lt"/>
              </a:rPr>
              <a:t>loved ones who have died and for one another. </a:t>
            </a:r>
            <a:endParaRPr lang="es-ES" sz="6000" b="1" baseline="30000" dirty="0">
              <a:latin typeface="+mn-lt"/>
            </a:endParaRPr>
          </a:p>
        </p:txBody>
      </p:sp>
    </p:spTree>
    <p:extLst>
      <p:ext uri="{BB962C8B-B14F-4D97-AF65-F5344CB8AC3E}">
        <p14:creationId xmlns:p14="http://schemas.microsoft.com/office/powerpoint/2010/main" val="35267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4" name="Rectangle 3"/>
          <p:cNvSpPr/>
          <p:nvPr/>
        </p:nvSpPr>
        <p:spPr>
          <a:xfrm>
            <a:off x="0" y="-23446"/>
            <a:ext cx="12192000" cy="11488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2" name="Title 1"/>
          <p:cNvSpPr>
            <a:spLocks noGrp="1"/>
          </p:cNvSpPr>
          <p:nvPr>
            <p:ph type="title"/>
          </p:nvPr>
        </p:nvSpPr>
        <p:spPr>
          <a:xfrm>
            <a:off x="2677512" y="705094"/>
            <a:ext cx="6836974" cy="1006475"/>
          </a:xfrm>
        </p:spPr>
        <p:txBody>
          <a:bodyPr>
            <a:normAutofit fontScale="90000"/>
          </a:bodyPr>
          <a:lstStyle/>
          <a:p>
            <a:pPr algn="ctr"/>
            <a:r>
              <a:rPr lang="es-ES" sz="6700" b="1" baseline="30000" dirty="0" smtClean="0"/>
              <a:t>REMINDER</a:t>
            </a:r>
            <a:r>
              <a:rPr lang="es-ES" sz="6700" b="1" baseline="30000" dirty="0"/>
              <a:t/>
            </a:r>
            <a:br>
              <a:rPr lang="es-ES" sz="6700" b="1" baseline="30000" dirty="0"/>
            </a:br>
            <a:r>
              <a:rPr lang="en-US" b="1" baseline="30000" dirty="0" smtClean="0"/>
              <a:t/>
            </a:r>
            <a:br>
              <a:rPr lang="en-US" b="1" baseline="30000" dirty="0" smtClean="0"/>
            </a:br>
            <a:endParaRPr lang="en-US" dirty="0"/>
          </a:p>
        </p:txBody>
      </p:sp>
      <p:sp>
        <p:nvSpPr>
          <p:cNvPr id="3" name="Content Placeholder 2"/>
          <p:cNvSpPr>
            <a:spLocks noGrp="1"/>
          </p:cNvSpPr>
          <p:nvPr>
            <p:ph idx="1"/>
          </p:nvPr>
        </p:nvSpPr>
        <p:spPr>
          <a:xfrm>
            <a:off x="838199" y="1481337"/>
            <a:ext cx="10515600" cy="3391233"/>
          </a:xfrm>
        </p:spPr>
        <p:txBody>
          <a:bodyPr>
            <a:normAutofit/>
          </a:bodyPr>
          <a:lstStyle/>
          <a:p>
            <a:pPr marL="0" indent="0" algn="ctr">
              <a:buNone/>
            </a:pPr>
            <a:r>
              <a:rPr lang="es-ES" sz="5400" baseline="30000" dirty="0" err="1" smtClean="0"/>
              <a:t>Next</a:t>
            </a:r>
            <a:r>
              <a:rPr lang="es-ES" sz="5400" baseline="30000" dirty="0" smtClean="0"/>
              <a:t> meeting date and time.</a:t>
            </a:r>
            <a:r>
              <a:rPr lang="es-ES" sz="5400" dirty="0" smtClean="0"/>
              <a:t> </a:t>
            </a:r>
            <a:endParaRPr lang="es-ES" sz="5400" baseline="300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868" y="4642337"/>
            <a:ext cx="1286263" cy="1992923"/>
          </a:xfrm>
          <a:prstGeom prst="rect">
            <a:avLst/>
          </a:prstGeom>
        </p:spPr>
      </p:pic>
    </p:spTree>
    <p:extLst>
      <p:ext uri="{BB962C8B-B14F-4D97-AF65-F5344CB8AC3E}">
        <p14:creationId xmlns:p14="http://schemas.microsoft.com/office/powerpoint/2010/main" val="394985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9526"/>
            <a:ext cx="12192000" cy="6877050"/>
          </a:xfrm>
          <a:prstGeom prst="rect">
            <a:avLst/>
          </a:prstGeom>
        </p:spPr>
      </p:pic>
      <p:sp>
        <p:nvSpPr>
          <p:cNvPr id="26" name="Rectangle 25"/>
          <p:cNvSpPr/>
          <p:nvPr/>
        </p:nvSpPr>
        <p:spPr>
          <a:xfrm>
            <a:off x="0" y="0"/>
            <a:ext cx="12192000" cy="139446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559685"/>
            <a:ext cx="10515600" cy="1325563"/>
          </a:xfrm>
        </p:spPr>
        <p:txBody>
          <a:bodyPr>
            <a:noAutofit/>
          </a:bodyPr>
          <a:lstStyle/>
          <a:p>
            <a:r>
              <a:rPr lang="en-US" dirty="0"/>
              <a:t>Introducing the Family Rosary as praying with </a:t>
            </a:r>
            <a:r>
              <a:rPr lang="en-US" dirty="0"/>
              <a:t>Mary, looking to Jesus </a:t>
            </a:r>
            <a:r>
              <a:rPr lang="en-US" dirty="0"/>
              <a:t>with </a:t>
            </a:r>
            <a:r>
              <a:rPr lang="en-US" dirty="0" smtClean="0"/>
              <a:t>her;</a:t>
            </a:r>
            <a:br>
              <a:rPr lang="en-US" dirty="0" smtClean="0"/>
            </a:br>
            <a:r>
              <a:rPr lang="en-US" dirty="0"/>
              <a:t/>
            </a:r>
            <a:br>
              <a:rPr lang="en-US" dirty="0"/>
            </a:br>
            <a:r>
              <a:rPr lang="en-US" dirty="0" smtClean="0"/>
              <a:t>Preparing </a:t>
            </a:r>
            <a:r>
              <a:rPr lang="en-US" dirty="0"/>
              <a:t>for All Saints Day &amp; All Souls Day</a:t>
            </a:r>
          </a:p>
        </p:txBody>
      </p:sp>
      <p:sp>
        <p:nvSpPr>
          <p:cNvPr id="8" name="TextBox 7"/>
          <p:cNvSpPr txBox="1"/>
          <p:nvPr/>
        </p:nvSpPr>
        <p:spPr>
          <a:xfrm>
            <a:off x="3649980" y="168390"/>
            <a:ext cx="4892040" cy="769441"/>
          </a:xfrm>
          <a:prstGeom prst="rect">
            <a:avLst/>
          </a:prstGeom>
          <a:noFill/>
        </p:spPr>
        <p:txBody>
          <a:bodyPr wrap="square" rtlCol="0">
            <a:spAutoFit/>
          </a:bodyPr>
          <a:lstStyle/>
          <a:p>
            <a:pPr algn="ctr"/>
            <a:r>
              <a:rPr lang="en-US" sz="4400" dirty="0" smtClean="0"/>
              <a:t>TOPIC</a:t>
            </a:r>
            <a:endParaRPr lang="en-US" sz="4400" dirty="0"/>
          </a:p>
        </p:txBody>
      </p:sp>
    </p:spTree>
    <p:extLst>
      <p:ext uri="{BB962C8B-B14F-4D97-AF65-F5344CB8AC3E}">
        <p14:creationId xmlns:p14="http://schemas.microsoft.com/office/powerpoint/2010/main" val="3838362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75041"/>
            <a:ext cx="10058400" cy="6706404"/>
          </a:xfrm>
          <a:prstGeom prst="rect">
            <a:avLst/>
          </a:prstGeom>
        </p:spPr>
      </p:pic>
      <p:sp>
        <p:nvSpPr>
          <p:cNvPr id="5" name="Content Placeholder 2"/>
          <p:cNvSpPr txBox="1">
            <a:spLocks/>
          </p:cNvSpPr>
          <p:nvPr/>
        </p:nvSpPr>
        <p:spPr>
          <a:xfrm>
            <a:off x="1179069" y="1714183"/>
            <a:ext cx="9833861" cy="33874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30000" noProof="0" dirty="0">
                <a:ln>
                  <a:noFill/>
                </a:ln>
                <a:solidFill>
                  <a:prstClr val="black"/>
                </a:solidFill>
                <a:effectLst/>
                <a:uLnTx/>
                <a:uFillTx/>
                <a:latin typeface="Calibri" panose="020F0502020204030204"/>
                <a:ea typeface="+mn-ea"/>
                <a:cs typeface="+mn-cs"/>
              </a:rPr>
              <a:t>Come, Holy Spirit, Lord of Life, bless us and grant us the grace of loving our families, as Jesus calls us to do. Help us to build peace in our hearts, in our homes, and in our world.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30000" noProof="0" dirty="0">
                <a:ln>
                  <a:noFill/>
                </a:ln>
                <a:solidFill>
                  <a:prstClr val="black"/>
                </a:solidFill>
                <a:effectLst/>
                <a:uLnTx/>
                <a:uFillTx/>
                <a:latin typeface="Calibri" panose="020F0502020204030204"/>
                <a:ea typeface="+mn-ea"/>
                <a:cs typeface="+mn-cs"/>
              </a:rPr>
              <a:t>Our Father…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(adapted from Catholics For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Family Peace)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1" u="none" strike="noStrike" kern="1200" cap="none" spc="0" normalizeH="0" baseline="30000" noProof="0" dirty="0" smtClean="0">
              <a:ln>
                <a:noFill/>
              </a:ln>
              <a:solidFill>
                <a:prstClr val="black"/>
              </a:solidFill>
              <a:effectLst/>
              <a:uLnTx/>
              <a:uFillTx/>
              <a:latin typeface="Calibri" panose="020F0502020204030204"/>
              <a:ea typeface="+mn-ea"/>
              <a:cs typeface="+mn-cs"/>
            </a:endParaRPr>
          </a:p>
        </p:txBody>
      </p:sp>
      <p:sp>
        <p:nvSpPr>
          <p:cNvPr id="9" name="Rectangle 8"/>
          <p:cNvSpPr/>
          <p:nvPr/>
        </p:nvSpPr>
        <p:spPr>
          <a:xfrm>
            <a:off x="0" y="0"/>
            <a:ext cx="12192000" cy="10785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BF67"/>
              </a:solidFill>
              <a:effectLst/>
              <a:uLnTx/>
              <a:uFillTx/>
              <a:latin typeface="Calibri" panose="020F0502020204030204"/>
              <a:ea typeface="+mn-ea"/>
              <a:cs typeface="+mn-cs"/>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0" normalizeH="0" baseline="30000" noProof="0" dirty="0" smtClean="0">
                <a:ln>
                  <a:noFill/>
                </a:ln>
                <a:solidFill>
                  <a:prstClr val="black"/>
                </a:solidFill>
                <a:effectLst/>
                <a:uLnTx/>
                <a:uFillTx/>
                <a:latin typeface="Antenna Black" panose="02000505000000020004" pitchFamily="2" charset="0"/>
                <a:ea typeface="+mj-ea"/>
                <a:cs typeface="+mj-cs"/>
              </a:rPr>
              <a:t>Opening Prayer</a:t>
            </a:r>
            <a:endParaRPr kumimoji="0" lang="en-US" sz="4400" b="0" i="0" u="none" strike="noStrike" kern="1200" cap="all" spc="0" normalizeH="0" baseline="30000" noProof="0" dirty="0">
              <a:ln>
                <a:noFill/>
              </a:ln>
              <a:solidFill>
                <a:prstClr val="black"/>
              </a:solidFill>
              <a:effectLst/>
              <a:uLnTx/>
              <a:uFillTx/>
              <a:latin typeface="Antenna Black" panose="02000505000000020004" pitchFamily="2" charset="0"/>
              <a:ea typeface="+mj-ea"/>
              <a:cs typeface="+mj-cs"/>
            </a:endParaRPr>
          </a:p>
        </p:txBody>
      </p:sp>
    </p:spTree>
    <p:extLst>
      <p:ext uri="{BB962C8B-B14F-4D97-AF65-F5344CB8AC3E}">
        <p14:creationId xmlns:p14="http://schemas.microsoft.com/office/powerpoint/2010/main" val="444400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t="9871" b="5856"/>
          <a:stretch/>
        </p:blipFill>
        <p:spPr>
          <a:xfrm>
            <a:off x="0" y="15240"/>
            <a:ext cx="12192000" cy="6850380"/>
          </a:xfrm>
          <a:prstGeom prst="rect">
            <a:avLst/>
          </a:prstGeom>
        </p:spPr>
      </p:pic>
      <p:sp>
        <p:nvSpPr>
          <p:cNvPr id="9" name="Rectangle 8"/>
          <p:cNvSpPr/>
          <p:nvPr/>
        </p:nvSpPr>
        <p:spPr>
          <a:xfrm>
            <a:off x="0" y="0"/>
            <a:ext cx="12192000" cy="1078523"/>
          </a:xfrm>
          <a:prstGeom prst="rect">
            <a:avLst/>
          </a:prstGeom>
          <a:solidFill>
            <a:srgbClr val="F2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379302" y="118941"/>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baseline="30000" dirty="0" smtClean="0"/>
              <a:t>ICE BREAKER</a:t>
            </a:r>
            <a:endParaRPr lang="en-US" sz="6600" b="1" baseline="30000" dirty="0"/>
          </a:p>
        </p:txBody>
      </p:sp>
      <p:sp>
        <p:nvSpPr>
          <p:cNvPr id="7" name="Content Placeholder 2"/>
          <p:cNvSpPr txBox="1">
            <a:spLocks/>
          </p:cNvSpPr>
          <p:nvPr/>
        </p:nvSpPr>
        <p:spPr>
          <a:xfrm>
            <a:off x="2865862" y="1881958"/>
            <a:ext cx="6653708" cy="4468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aseline="30000" dirty="0" smtClean="0"/>
              <a:t>If you</a:t>
            </a:r>
            <a:r>
              <a:rPr lang="en-US" sz="6600" dirty="0" smtClean="0"/>
              <a:t> </a:t>
            </a:r>
            <a:r>
              <a:rPr lang="en-US" sz="6600" baseline="30000" dirty="0" smtClean="0"/>
              <a:t>could </a:t>
            </a:r>
            <a:r>
              <a:rPr lang="en-US" sz="6600" baseline="30000" dirty="0"/>
              <a:t>eat only one food for the rest of </a:t>
            </a:r>
            <a:r>
              <a:rPr lang="en-US" sz="6600" baseline="30000" dirty="0" smtClean="0"/>
              <a:t>your </a:t>
            </a:r>
            <a:r>
              <a:rPr lang="en-US" sz="6600" baseline="30000" dirty="0"/>
              <a:t>life, what would it be?</a:t>
            </a:r>
            <a:endParaRPr lang="es-ES" sz="6600" baseline="30000" dirty="0"/>
          </a:p>
        </p:txBody>
      </p:sp>
    </p:spTree>
    <p:extLst>
      <p:ext uri="{BB962C8B-B14F-4D97-AF65-F5344CB8AC3E}">
        <p14:creationId xmlns:p14="http://schemas.microsoft.com/office/powerpoint/2010/main" val="2153307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4990"/>
            <a:ext cx="12192000" cy="6865495"/>
          </a:xfrm>
          <a:prstGeom prst="rect">
            <a:avLst/>
          </a:prstGeom>
        </p:spPr>
      </p:pic>
      <p:sp>
        <p:nvSpPr>
          <p:cNvPr id="2" name="Title 1"/>
          <p:cNvSpPr>
            <a:spLocks noGrp="1"/>
          </p:cNvSpPr>
          <p:nvPr>
            <p:ph type="title"/>
          </p:nvPr>
        </p:nvSpPr>
        <p:spPr>
          <a:xfrm>
            <a:off x="838200" y="344773"/>
            <a:ext cx="10515600" cy="1325563"/>
          </a:xfrm>
        </p:spPr>
        <p:txBody>
          <a:bodyPr>
            <a:noAutofit/>
          </a:bodyPr>
          <a:lstStyle/>
          <a:p>
            <a:pPr algn="ctr"/>
            <a:r>
              <a:rPr lang="en-US" sz="6600" dirty="0"/>
              <a:t>Review Main Concept</a:t>
            </a:r>
            <a:endParaRPr lang="en-US" sz="6600" dirty="0"/>
          </a:p>
        </p:txBody>
      </p:sp>
      <p:sp>
        <p:nvSpPr>
          <p:cNvPr id="4" name="TextBox 3"/>
          <p:cNvSpPr txBox="1"/>
          <p:nvPr/>
        </p:nvSpPr>
        <p:spPr>
          <a:xfrm>
            <a:off x="1583961" y="2030099"/>
            <a:ext cx="9024078" cy="1600438"/>
          </a:xfrm>
          <a:prstGeom prst="rect">
            <a:avLst/>
          </a:prstGeom>
          <a:noFill/>
        </p:spPr>
        <p:txBody>
          <a:bodyPr wrap="square" rtlCol="0">
            <a:spAutoFit/>
          </a:bodyPr>
          <a:lstStyle/>
          <a:p>
            <a:r>
              <a:rPr lang="en-US" sz="4800" baseline="30000" dirty="0"/>
              <a:t>Rosary is praying with Mary, looking to Jesus with her, </a:t>
            </a:r>
            <a:r>
              <a:rPr lang="en-US" sz="4800" baseline="30000" dirty="0" smtClean="0"/>
              <a:t>and</a:t>
            </a:r>
            <a:r>
              <a:rPr lang="en-US" sz="4800" dirty="0" smtClean="0"/>
              <a:t> </a:t>
            </a:r>
            <a:r>
              <a:rPr lang="en-US" sz="4800" baseline="30000" dirty="0"/>
              <a:t>p</a:t>
            </a:r>
            <a:r>
              <a:rPr lang="en-US" sz="4800" baseline="30000" dirty="0" smtClean="0"/>
              <a:t>reparing </a:t>
            </a:r>
            <a:r>
              <a:rPr lang="en-US" sz="4800" baseline="30000" dirty="0"/>
              <a:t>for All Saints Day &amp; All Souls Day</a:t>
            </a:r>
          </a:p>
          <a:p>
            <a:endParaRPr lang="en-US" dirty="0"/>
          </a:p>
        </p:txBody>
      </p:sp>
    </p:spTree>
    <p:extLst>
      <p:ext uri="{BB962C8B-B14F-4D97-AF65-F5344CB8AC3E}">
        <p14:creationId xmlns:p14="http://schemas.microsoft.com/office/powerpoint/2010/main" val="538697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 y="-19049"/>
            <a:ext cx="12192000" cy="11133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838200" y="-125165"/>
            <a:ext cx="10515600" cy="1325563"/>
          </a:xfrm>
        </p:spPr>
        <p:txBody>
          <a:bodyPr>
            <a:norm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Watch </a:t>
            </a:r>
            <a:r>
              <a:rPr lang="en-US" sz="2800" i="1" dirty="0">
                <a:latin typeface="Tahoma" panose="020B0604030504040204" pitchFamily="34" charset="0"/>
                <a:ea typeface="Tahoma" panose="020B0604030504040204" pitchFamily="34" charset="0"/>
                <a:cs typeface="Tahoma" panose="020B0604030504040204" pitchFamily="34" charset="0"/>
              </a:rPr>
              <a:t>Praying the Rosary with Your Family</a:t>
            </a:r>
            <a:endParaRPr lang="en-US" sz="2800" i="1" dirty="0">
              <a:latin typeface="Tahoma" panose="020B0604030504040204" pitchFamily="34" charset="0"/>
              <a:ea typeface="Tahoma" panose="020B0604030504040204" pitchFamily="34" charset="0"/>
              <a:cs typeface="Tahoma" panose="020B0604030504040204" pitchFamily="34" charset="0"/>
            </a:endParaRPr>
          </a:p>
        </p:txBody>
      </p:sp>
      <p:pic>
        <p:nvPicPr>
          <p:cNvPr id="9" name="U79qmJxOC-o"/>
          <p:cNvPicPr>
            <a:picLocks noGrp="1" noRot="1" noChangeAspect="1"/>
          </p:cNvPicPr>
          <p:nvPr>
            <p:ph idx="1"/>
            <a:videoFile r:link="rId1"/>
          </p:nvPr>
        </p:nvPicPr>
        <p:blipFill>
          <a:blip r:embed="rId3"/>
          <a:stretch>
            <a:fillRect/>
          </a:stretch>
        </p:blipFill>
        <p:spPr>
          <a:xfrm>
            <a:off x="929392" y="1094283"/>
            <a:ext cx="10246608" cy="5763717"/>
          </a:xfrm>
          <a:prstGeom prst="rect">
            <a:avLst/>
          </a:prstGeom>
        </p:spPr>
      </p:pic>
    </p:spTree>
    <p:extLst>
      <p:ext uri="{BB962C8B-B14F-4D97-AF65-F5344CB8AC3E}">
        <p14:creationId xmlns:p14="http://schemas.microsoft.com/office/powerpoint/2010/main" val="89888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8206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04246" y="0"/>
            <a:ext cx="8183499" cy="959583"/>
          </a:xfrm>
        </p:spPr>
        <p:txBody>
          <a:bodyPr>
            <a:normAutofit/>
          </a:bodyPr>
          <a:lstStyle/>
          <a:p>
            <a:pPr algn="ctr"/>
            <a:r>
              <a:rPr lang="en-US" dirty="0" smtClean="0"/>
              <a:t>FAMILY SHARING</a:t>
            </a:r>
            <a:endParaRPr lang="en-US" dirty="0"/>
          </a:p>
        </p:txBody>
      </p:sp>
      <p:sp>
        <p:nvSpPr>
          <p:cNvPr id="3" name="Content Placeholder 2"/>
          <p:cNvSpPr>
            <a:spLocks noGrp="1"/>
          </p:cNvSpPr>
          <p:nvPr>
            <p:ph idx="1"/>
          </p:nvPr>
        </p:nvSpPr>
        <p:spPr>
          <a:xfrm>
            <a:off x="416933" y="1746548"/>
            <a:ext cx="11358127" cy="2780482"/>
          </a:xfrm>
        </p:spPr>
        <p:txBody>
          <a:bodyPr>
            <a:noAutofit/>
          </a:bodyPr>
          <a:lstStyle/>
          <a:p>
            <a:pPr marL="0" indent="0">
              <a:buNone/>
            </a:pPr>
            <a:r>
              <a:rPr lang="en-US" sz="4800" baseline="30000" dirty="0" smtClean="0"/>
              <a:t>Please share </a:t>
            </a:r>
            <a:r>
              <a:rPr lang="en-US" sz="4800" baseline="30000" dirty="0"/>
              <a:t>one thing </a:t>
            </a:r>
            <a:r>
              <a:rPr lang="en-US" sz="4800" baseline="30000" dirty="0" smtClean="0"/>
              <a:t>you learned </a:t>
            </a:r>
            <a:r>
              <a:rPr lang="en-US" sz="4800" baseline="30000" dirty="0"/>
              <a:t>from the </a:t>
            </a:r>
            <a:r>
              <a:rPr lang="en-US" sz="4800" baseline="30000" dirty="0" smtClean="0"/>
              <a:t>at-home</a:t>
            </a:r>
            <a:r>
              <a:rPr lang="en-US" sz="4800" dirty="0" smtClean="0"/>
              <a:t> </a:t>
            </a:r>
            <a:r>
              <a:rPr lang="en-US" sz="4800" baseline="30000" dirty="0" smtClean="0"/>
              <a:t>video</a:t>
            </a:r>
            <a:r>
              <a:rPr lang="en-US" sz="4800" baseline="30000" dirty="0"/>
              <a:t>.</a:t>
            </a:r>
          </a:p>
          <a:p>
            <a:pPr marL="0" indent="0">
              <a:buNone/>
            </a:pPr>
            <a:r>
              <a:rPr lang="en-US" sz="4800" baseline="30000" dirty="0" smtClean="0"/>
              <a:t>Please show your </a:t>
            </a:r>
            <a:r>
              <a:rPr lang="en-US" sz="4800" baseline="30000" dirty="0"/>
              <a:t>home altars and tell </a:t>
            </a:r>
            <a:r>
              <a:rPr lang="en-US" sz="4800" baseline="30000" dirty="0" smtClean="0"/>
              <a:t>us about </a:t>
            </a:r>
            <a:r>
              <a:rPr lang="en-US" sz="4800" baseline="30000" dirty="0"/>
              <a:t>the rosaries </a:t>
            </a:r>
            <a:r>
              <a:rPr lang="en-US" sz="4800" baseline="30000" dirty="0" smtClean="0"/>
              <a:t>that you </a:t>
            </a:r>
            <a:r>
              <a:rPr lang="en-US" sz="4800" baseline="30000" dirty="0"/>
              <a:t>have placed there.</a:t>
            </a:r>
            <a:endParaRPr lang="es-ES" sz="8000" baseline="30000" dirty="0"/>
          </a:p>
        </p:txBody>
      </p:sp>
    </p:spTree>
    <p:extLst>
      <p:ext uri="{BB962C8B-B14F-4D97-AF65-F5344CB8AC3E}">
        <p14:creationId xmlns:p14="http://schemas.microsoft.com/office/powerpoint/2010/main" val="2141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9050"/>
            <a:ext cx="12192000" cy="14730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838200" y="128482"/>
            <a:ext cx="10515600" cy="1325563"/>
          </a:xfrm>
        </p:spPr>
        <p:txBody>
          <a:bodyPr/>
          <a:lstStyle/>
          <a:p>
            <a:pPr algn="ctr"/>
            <a:r>
              <a:rPr lang="en-US" b="1" dirty="0" smtClean="0"/>
              <a:t>Content</a:t>
            </a:r>
            <a:endParaRPr lang="en-US" b="1" dirty="0"/>
          </a:p>
        </p:txBody>
      </p:sp>
      <p:sp>
        <p:nvSpPr>
          <p:cNvPr id="3" name="Content Placeholder 2"/>
          <p:cNvSpPr>
            <a:spLocks noGrp="1"/>
          </p:cNvSpPr>
          <p:nvPr>
            <p:ph idx="1"/>
          </p:nvPr>
        </p:nvSpPr>
        <p:spPr/>
        <p:txBody>
          <a:bodyPr>
            <a:normAutofit/>
          </a:bodyPr>
          <a:lstStyle/>
          <a:p>
            <a:pPr marL="0" indent="0">
              <a:buNone/>
            </a:pPr>
            <a:r>
              <a:rPr lang="en-US" baseline="30000" dirty="0"/>
              <a:t>October is the month of the Rosary.  When we say one of the prayers on the rosary, we are giving Mary a spiritual rose and asking her to pray for whatever is on our heart.  At the end of the Rosary, we have given her an entire bouquet.</a:t>
            </a:r>
          </a:p>
          <a:p>
            <a:pPr marL="0" indent="0">
              <a:buNone/>
            </a:pPr>
            <a:endParaRPr lang="en-US" baseline="30000" dirty="0"/>
          </a:p>
          <a:p>
            <a:pPr marL="0" indent="0">
              <a:buNone/>
            </a:pPr>
            <a:r>
              <a:rPr lang="en-US" baseline="30000" dirty="0"/>
              <a:t>When we say each prayer, we are also thinking about the life that Jesus and Mary lived together on earth.  Those moments are called mysteries, and in our hearts we put ourselves there with Jesus and Mary in that mystery moment with them.  We will talk more about this during this year.</a:t>
            </a:r>
          </a:p>
          <a:p>
            <a:pPr marL="0" indent="0">
              <a:buNone/>
            </a:pPr>
            <a:endParaRPr lang="es-ES" baseline="30000" dirty="0" smtClean="0"/>
          </a:p>
          <a:p>
            <a:pPr marL="0" indent="0">
              <a:buNone/>
            </a:pPr>
            <a:r>
              <a:rPr lang="en-US" baseline="30000" dirty="0"/>
              <a:t>On November 1st, All Saints Day, we celebrate and show God that we are grateful for the saints who are in Heaven and for all the help they give us.</a:t>
            </a:r>
          </a:p>
          <a:p>
            <a:pPr marL="0" indent="0">
              <a:buNone/>
            </a:pPr>
            <a:endParaRPr lang="en-US" baseline="30000" dirty="0"/>
          </a:p>
          <a:p>
            <a:pPr marL="0" indent="0">
              <a:buNone/>
            </a:pPr>
            <a:r>
              <a:rPr lang="en-US" baseline="30000" dirty="0"/>
              <a:t>On November 2nd, All Souls Day, we pray for our loved ones who have died as well as for all those who are in Purgatory waiting for us to pray for them, so they too can go to Heaven and finally be with God forever!</a:t>
            </a:r>
          </a:p>
          <a:p>
            <a:pPr marL="0" indent="0">
              <a:buNone/>
            </a:pPr>
            <a:endParaRPr lang="en-US" baseline="30000" dirty="0"/>
          </a:p>
          <a:p>
            <a:pPr marL="0" indent="0">
              <a:buNone/>
            </a:pPr>
            <a:endParaRPr lang="en-US" dirty="0"/>
          </a:p>
        </p:txBody>
      </p:sp>
    </p:spTree>
    <p:extLst>
      <p:ext uri="{BB962C8B-B14F-4D97-AF65-F5344CB8AC3E}">
        <p14:creationId xmlns:p14="http://schemas.microsoft.com/office/powerpoint/2010/main" val="3822965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12441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96484"/>
            <a:ext cx="10515600" cy="1325563"/>
          </a:xfrm>
        </p:spPr>
        <p:txBody>
          <a:bodyPr>
            <a:normAutofit fontScale="90000"/>
          </a:bodyPr>
          <a:lstStyle/>
          <a:p>
            <a:pPr algn="ctr"/>
            <a:r>
              <a:rPr lang="es-ES" sz="7200" b="1" baseline="30000" dirty="0" err="1" smtClean="0"/>
              <a:t>Watch</a:t>
            </a:r>
            <a:r>
              <a:rPr lang="es-ES" sz="7200" b="1" baseline="30000" dirty="0" smtClean="0"/>
              <a:t> </a:t>
            </a:r>
            <a:r>
              <a:rPr lang="en-US" sz="7200" b="1" i="1" baseline="30000" dirty="0"/>
              <a:t>Being Catholic: All Saints &amp; All Souls Day</a:t>
            </a:r>
            <a:endParaRPr lang="es-ES" sz="7200" b="1" i="1" baseline="30000" dirty="0"/>
          </a:p>
        </p:txBody>
      </p:sp>
      <p:pic>
        <p:nvPicPr>
          <p:cNvPr id="14" name="hKaw10bZ8GI"/>
          <p:cNvPicPr>
            <a:picLocks noGrp="1" noRot="1" noChangeAspect="1"/>
          </p:cNvPicPr>
          <p:nvPr>
            <p:ph idx="1"/>
            <a:videoFile r:link="rId1"/>
          </p:nvPr>
        </p:nvPicPr>
        <p:blipFill>
          <a:blip r:embed="rId3"/>
          <a:stretch>
            <a:fillRect/>
          </a:stretch>
        </p:blipFill>
        <p:spPr>
          <a:xfrm>
            <a:off x="1108647" y="1247228"/>
            <a:ext cx="9974705" cy="5610772"/>
          </a:xfrm>
          <a:prstGeom prst="rect">
            <a:avLst/>
          </a:prstGeom>
        </p:spPr>
      </p:pic>
    </p:spTree>
    <p:extLst>
      <p:ext uri="{BB962C8B-B14F-4D97-AF65-F5344CB8AC3E}">
        <p14:creationId xmlns:p14="http://schemas.microsoft.com/office/powerpoint/2010/main" val="25241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20523</TotalTime>
  <Words>532</Words>
  <Application>Microsoft Office PowerPoint</Application>
  <PresentationFormat>Widescreen</PresentationFormat>
  <Paragraphs>35</Paragraphs>
  <Slides>14</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Antenna Black</vt:lpstr>
      <vt:lpstr>Antenna Medium</vt:lpstr>
      <vt:lpstr>Arial</vt:lpstr>
      <vt:lpstr>Calibri</vt:lpstr>
      <vt:lpstr>Calibri Light</vt:lpstr>
      <vt:lpstr>Montserrat ExtraBold</vt:lpstr>
      <vt:lpstr>Tahoma</vt:lpstr>
      <vt:lpstr>Office Theme</vt:lpstr>
      <vt:lpstr>FAMILIES FORMING DISCIPLES  </vt:lpstr>
      <vt:lpstr>Introducing the Family Rosary as praying with Mary, looking to Jesus with her;  Preparing for All Saints Day &amp; All Souls Day</vt:lpstr>
      <vt:lpstr>PowerPoint Presentation</vt:lpstr>
      <vt:lpstr>PowerPoint Presentation</vt:lpstr>
      <vt:lpstr>Review Main Concept</vt:lpstr>
      <vt:lpstr>Watch Praying the Rosary with Your Family</vt:lpstr>
      <vt:lpstr>FAMILY SHARING</vt:lpstr>
      <vt:lpstr>Content</vt:lpstr>
      <vt:lpstr>Watch Being Catholic: All Saints &amp; All Souls Day</vt:lpstr>
      <vt:lpstr>FAMILY SHARING</vt:lpstr>
      <vt:lpstr>Content Continued  </vt:lpstr>
      <vt:lpstr>PowerPoint Presentation</vt:lpstr>
      <vt:lpstr>Using the Rosary for Children pamphlets/booklets we will pray one decade of the rosary together for our loved ones who have died and for one another. </vt:lpstr>
      <vt:lpstr>REMINDER  </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Forming Disciples</dc:title>
  <dc:creator>Patrick Metts</dc:creator>
  <cp:lastModifiedBy>Patrick Metts</cp:lastModifiedBy>
  <cp:revision>72</cp:revision>
  <dcterms:created xsi:type="dcterms:W3CDTF">2020-07-27T17:11:20Z</dcterms:created>
  <dcterms:modified xsi:type="dcterms:W3CDTF">2020-08-27T15:36:53Z</dcterms:modified>
</cp:coreProperties>
</file>