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62" r:id="rId7"/>
    <p:sldId id="270" r:id="rId8"/>
    <p:sldId id="278" r:id="rId9"/>
    <p:sldId id="261" r:id="rId10"/>
    <p:sldId id="27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05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5" autoAdjust="0"/>
    <p:restoredTop sz="94660"/>
  </p:normalViewPr>
  <p:slideViewPr>
    <p:cSldViewPr snapToGrid="0">
      <p:cViewPr varScale="1">
        <p:scale>
          <a:sx n="88" d="100"/>
          <a:sy n="88"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03/08/2022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03/08/2022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03/08/2022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03/08/2022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03/08/2022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03/08/2022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03/08/2022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03/08/2022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com/videos/25577-young-jesus-at-the-temple" TargetMode="External"/><Relationship Id="rId2" Type="http://schemas.openxmlformats.org/officeDocument/2006/relationships/slideLayout" Target="../slideLayouts/slideLayout7.xml"/><Relationship Id="rId1" Type="http://schemas.openxmlformats.org/officeDocument/2006/relationships/video" Target="https://www.youtube.com/embed/j2vH6h8JR4k" TargetMode="External"/><Relationship Id="rId5" Type="http://schemas.openxmlformats.org/officeDocument/2006/relationships/image" Target="../media/image9.jpeg"/><Relationship Id="rId4" Type="http://schemas.openxmlformats.org/officeDocument/2006/relationships/hyperlink" Target="https://www.youtube.com/watch?v=j2vH6h8JR4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59" y="-20320"/>
            <a:ext cx="12226959" cy="6888480"/>
          </a:xfrm>
          <a:prstGeom prst="rect">
            <a:avLst/>
          </a:prstGeom>
        </p:spPr>
      </p:pic>
      <p:sp>
        <p:nvSpPr>
          <p:cNvPr id="2" name="Subtitle 1"/>
          <p:cNvSpPr>
            <a:spLocks noGrp="1"/>
          </p:cNvSpPr>
          <p:nvPr>
            <p:ph type="subTitle" idx="1"/>
          </p:nvPr>
        </p:nvSpPr>
        <p:spPr>
          <a:xfrm>
            <a:off x="1057633" y="4506624"/>
            <a:ext cx="10041773" cy="448888"/>
          </a:xfrm>
          <a:solidFill>
            <a:schemeClr val="bg1">
              <a:lumMod val="65000"/>
              <a:alpha val="78000"/>
            </a:schemeClr>
          </a:solidFill>
        </p:spPr>
        <p:txBody>
          <a:bodyPr>
            <a:noAutofit/>
          </a:bodyPr>
          <a:lstStyle/>
          <a:p>
            <a:r>
              <a:rPr lang="en-US" sz="2800" dirty="0" smtClean="0">
                <a:latin typeface="Antenna Black" panose="02000505000000020004" pitchFamily="2" charset="0"/>
              </a:rPr>
              <a:t>THE LIFE OF CHRIST: THE JOYFUL MYSTERIES</a:t>
            </a:r>
            <a:endParaRPr lang="en-US" sz="2800" dirty="0">
              <a:latin typeface="Antenna Black" panose="020005050000000200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712" y="-748146"/>
            <a:ext cx="8894574" cy="3342123"/>
          </a:xfrm>
          <a:prstGeom prst="rect">
            <a:avLst/>
          </a:prstGeom>
        </p:spPr>
      </p:pic>
      <p:sp>
        <p:nvSpPr>
          <p:cNvPr id="8" name="Subtitle 1"/>
          <p:cNvSpPr txBox="1">
            <a:spLocks/>
          </p:cNvSpPr>
          <p:nvPr/>
        </p:nvSpPr>
        <p:spPr>
          <a:xfrm>
            <a:off x="2158661" y="5201672"/>
            <a:ext cx="7879419"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t>THE FINDING IN THE TEMPLE</a:t>
            </a:r>
            <a:endParaRPr lang="en-US" sz="2800" dirty="0"/>
          </a:p>
        </p:txBody>
      </p:sp>
      <p:sp>
        <p:nvSpPr>
          <p:cNvPr id="10" name="Subtitle 1"/>
          <p:cNvSpPr txBox="1">
            <a:spLocks/>
          </p:cNvSpPr>
          <p:nvPr/>
        </p:nvSpPr>
        <p:spPr>
          <a:xfrm>
            <a:off x="2158661" y="5929498"/>
            <a:ext cx="7879419"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t>PREPARING FOR ALL SAINTS’ &amp; ALL SOULS’ DAY</a:t>
            </a:r>
            <a:endParaRPr lang="en-US" sz="2800" dirty="0"/>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e let us worship! | Wonderings of aSacredRebel"/>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036" y="568836"/>
            <a:ext cx="12256036" cy="6332707"/>
          </a:xfrm>
          <a:prstGeom prst="rect">
            <a:avLst/>
          </a:prstGeom>
        </p:spPr>
      </p:pic>
      <p:sp>
        <p:nvSpPr>
          <p:cNvPr id="3" name="TextBox 2"/>
          <p:cNvSpPr txBox="1"/>
          <p:nvPr/>
        </p:nvSpPr>
        <p:spPr>
          <a:xfrm>
            <a:off x="8456022" y="1501525"/>
            <a:ext cx="3187337" cy="4801314"/>
          </a:xfrm>
          <a:prstGeom prst="rect">
            <a:avLst/>
          </a:prstGeom>
          <a:solidFill>
            <a:schemeClr val="accent1">
              <a:lumMod val="50000"/>
            </a:schemeClr>
          </a:solidFill>
          <a:ln w="57150">
            <a:noFill/>
          </a:ln>
        </p:spPr>
        <p:txBody>
          <a:bodyPr wrap="square" rtlCol="0">
            <a:spAutoFit/>
          </a:bodyPr>
          <a:lstStyle/>
          <a:p>
            <a:pPr algn="ctr"/>
            <a:r>
              <a:rPr lang="en-US" b="1" dirty="0">
                <a:solidFill>
                  <a:srgbClr val="FFFFFF"/>
                </a:solidFill>
              </a:rPr>
              <a:t>Our loved ones who have died may be in Heaven with God, but since we can’t know that for certain, we will pray for them just to be sure they have all the help and love we can give to them. If they are in Heaven, Mary will use the grace from our prayers to help a poor soul in Purgatory who has no one to pray for him/her, because God never wastes anything!  </a:t>
            </a:r>
            <a:endParaRPr lang="en-US" b="1" dirty="0" smtClean="0">
              <a:solidFill>
                <a:srgbClr val="FFFFFF"/>
              </a:solidFill>
            </a:endParaRPr>
          </a:p>
          <a:p>
            <a:pPr algn="ctr"/>
            <a:r>
              <a:rPr lang="en-US" b="1" dirty="0" smtClean="0">
                <a:solidFill>
                  <a:srgbClr val="FFFFFF"/>
                </a:solidFill>
              </a:rPr>
              <a:t>Meditating </a:t>
            </a:r>
            <a:r>
              <a:rPr lang="en-US" b="1" dirty="0">
                <a:solidFill>
                  <a:srgbClr val="FFFFFF"/>
                </a:solidFill>
              </a:rPr>
              <a:t>on the Mystery of the Finding of Jesus in the Temple, let us pray a decade of the rosary for our loved ones.</a:t>
            </a:r>
            <a:endParaRPr lang="en-US" sz="2800" b="1" dirty="0">
              <a:solidFill>
                <a:srgbClr val="FFFFFF"/>
              </a:solidFill>
            </a:endParaRPr>
          </a:p>
        </p:txBody>
      </p:sp>
      <p:sp>
        <p:nvSpPr>
          <p:cNvPr id="4" name="Rectangle 3"/>
          <p:cNvSpPr/>
          <p:nvPr/>
        </p:nvSpPr>
        <p:spPr>
          <a:xfrm>
            <a:off x="-130629" y="-8708"/>
            <a:ext cx="12322629"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54580" y="154541"/>
            <a:ext cx="7482840" cy="769441"/>
          </a:xfrm>
          <a:prstGeom prst="rect">
            <a:avLst/>
          </a:prstGeom>
          <a:noFill/>
        </p:spPr>
        <p:txBody>
          <a:bodyPr wrap="square" rtlCol="0">
            <a:spAutoFit/>
          </a:bodyPr>
          <a:lstStyle/>
          <a:p>
            <a:pPr algn="ctr"/>
            <a:r>
              <a:rPr lang="en-US" sz="4400" b="1" dirty="0" smtClean="0"/>
              <a:t>CLOSING PRAYER</a:t>
            </a:r>
            <a:endParaRPr lang="en-US" sz="4400" b="1"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4069" y="1753195"/>
            <a:ext cx="6866891" cy="4832092"/>
          </a:xfrm>
          <a:prstGeom prst="rect">
            <a:avLst/>
          </a:prstGeom>
        </p:spPr>
        <p:txBody>
          <a:bodyPr wrap="square">
            <a:spAutoFit/>
          </a:bodyPr>
          <a:lstStyle/>
          <a:p>
            <a:r>
              <a:rPr lang="en-US" sz="2800" dirty="0" smtClean="0"/>
              <a:t>Lord </a:t>
            </a:r>
            <a:r>
              <a:rPr lang="en-US" sz="2800" dirty="0"/>
              <a:t>Jesus Christ, we entrust our family to You and ask for Your blessing and protection. </a:t>
            </a:r>
            <a:endParaRPr lang="en-US" sz="2800" dirty="0" smtClean="0"/>
          </a:p>
          <a:p>
            <a:r>
              <a:rPr lang="en-US" sz="2800" dirty="0" smtClean="0"/>
              <a:t>We </a:t>
            </a:r>
            <a:r>
              <a:rPr lang="en-US" sz="2800" dirty="0"/>
              <a:t>love You Lord Jesus with all our hearts and we ask that You help our family become more like the Holy Family. </a:t>
            </a:r>
            <a:endParaRPr lang="en-US" sz="2800" dirty="0" smtClean="0"/>
          </a:p>
          <a:p>
            <a:r>
              <a:rPr lang="en-US" sz="2800" dirty="0" smtClean="0"/>
              <a:t>Help </a:t>
            </a:r>
            <a:r>
              <a:rPr lang="en-US" sz="2800" dirty="0"/>
              <a:t>us to be kind, loving, and patient with one another. </a:t>
            </a:r>
            <a:endParaRPr lang="en-US" sz="2800" dirty="0" smtClean="0"/>
          </a:p>
          <a:p>
            <a:r>
              <a:rPr lang="en-US" sz="2800" dirty="0" smtClean="0"/>
              <a:t>Give </a:t>
            </a:r>
            <a:r>
              <a:rPr lang="en-US" sz="2800" dirty="0"/>
              <a:t>us all the grace we need to become saints and Your faithful disciples. </a:t>
            </a:r>
            <a:endParaRPr lang="en-US" sz="2800" dirty="0" smtClean="0"/>
          </a:p>
          <a:p>
            <a:endParaRPr lang="en-US" sz="2800" dirty="0"/>
          </a:p>
          <a:p>
            <a:r>
              <a:rPr lang="en-US" sz="2800" dirty="0" smtClean="0"/>
              <a:t>Amen</a:t>
            </a:r>
            <a:r>
              <a:rPr lang="en-US"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7" name="Picture 6" descr="Free photo Religion Cross Worship Prayer Praying Hands Jesus - Max Pix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1" y="1293437"/>
            <a:ext cx="3746676" cy="5320723"/>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18"/>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106679" y="993615"/>
            <a:ext cx="5810793"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BIBLE PICTIONARY</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48046" y="879566"/>
            <a:ext cx="12150633" cy="1938992"/>
          </a:xfrm>
          <a:prstGeom prst="rect">
            <a:avLst/>
          </a:prstGeom>
          <a:noFill/>
        </p:spPr>
        <p:txBody>
          <a:bodyPr wrap="square" rtlCol="0">
            <a:spAutoFit/>
          </a:bodyPr>
          <a:lstStyle/>
          <a:p>
            <a:r>
              <a:rPr lang="en-US" sz="2400" dirty="0" smtClean="0"/>
              <a:t> 																			is </a:t>
            </a:r>
            <a:r>
              <a:rPr lang="en-US" sz="2400" dirty="0"/>
              <a:t>a game where players draw an item or a phrase, and everybody else guesses. </a:t>
            </a:r>
            <a:r>
              <a:rPr lang="en-US" sz="2400" dirty="0" smtClean="0"/>
              <a:t>Each </a:t>
            </a:r>
            <a:r>
              <a:rPr lang="en-US" sz="2400" dirty="0"/>
              <a:t>family is a team and the leader sets a timer. </a:t>
            </a:r>
            <a:r>
              <a:rPr lang="en-US" sz="2400" dirty="0" smtClean="0"/>
              <a:t> Family </a:t>
            </a:r>
            <a:r>
              <a:rPr lang="en-US" sz="2400" dirty="0"/>
              <a:t>members take turns drawing and guessing, and the family with the most correct guesses after everyone has a turn wins.</a:t>
            </a:r>
          </a:p>
        </p:txBody>
      </p:sp>
      <p:sp>
        <p:nvSpPr>
          <p:cNvPr id="2" name="Rectangle 1"/>
          <p:cNvSpPr/>
          <p:nvPr/>
        </p:nvSpPr>
        <p:spPr>
          <a:xfrm>
            <a:off x="365761" y="3091542"/>
            <a:ext cx="3979816" cy="3065417"/>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US" sz="2400" u="sng" dirty="0">
                <a:solidFill>
                  <a:srgbClr val="0070C0"/>
                </a:solidFill>
                <a:latin typeface="Calibri" panose="020F0502020204030204" pitchFamily="34" charset="0"/>
                <a:ea typeface="Calibri" panose="020F0502020204030204" pitchFamily="34" charset="0"/>
                <a:cs typeface="Calibri" panose="020F0502020204030204" pitchFamily="34" charset="0"/>
              </a:rPr>
              <a:t>Here is a list of Bible Pictionary phrases for you to draw</a:t>
            </a:r>
            <a:r>
              <a:rPr lang="en-US" sz="2400"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US" sz="20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Simeon, Anna, Mary, Joseph, Baby Jesus, Presentation in the Temple, Archangel Gabriel, Elizabeth, Visitation of Mary to Elizabeth, Nativity of Jesus, The Annunciation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9388790" y="2620512"/>
            <a:ext cx="2238375" cy="2038350"/>
          </a:xfrm>
          <a:prstGeom prst="rect">
            <a:avLst/>
          </a:prstGeom>
        </p:spPr>
      </p:pic>
      <p:sp>
        <p:nvSpPr>
          <p:cNvPr id="11" name="TextBox 10"/>
          <p:cNvSpPr txBox="1"/>
          <p:nvPr/>
        </p:nvSpPr>
        <p:spPr>
          <a:xfrm rot="654295">
            <a:off x="8338646" y="4634911"/>
            <a:ext cx="3751832" cy="1754326"/>
          </a:xfrm>
          <a:prstGeom prst="rect">
            <a:avLst/>
          </a:prstGeom>
          <a:solidFill>
            <a:schemeClr val="accent4">
              <a:lumMod val="20000"/>
              <a:lumOff val="80000"/>
            </a:schemeClr>
          </a:solidFill>
        </p:spPr>
        <p:txBody>
          <a:bodyPr wrap="square" rtlCol="0">
            <a:spAutoFit/>
          </a:bodyPr>
          <a:lstStyle/>
          <a:p>
            <a:endParaRPr lang="en-US" dirty="0" smtClean="0"/>
          </a:p>
          <a:p>
            <a:r>
              <a:rPr lang="en-US" dirty="0" smtClean="0"/>
              <a:t>Sometimes the answer will be close enough, but not exactly what is written in the phrase. The drawer can use good sense to see if the guesser has the right idea!</a:t>
            </a:r>
            <a:endParaRPr lang="en-US" dirty="0"/>
          </a:p>
        </p:txBody>
      </p:sp>
      <p:pic>
        <p:nvPicPr>
          <p:cNvPr id="12" name="Picture 11"/>
          <p:cNvPicPr>
            <a:picLocks noChangeAspect="1"/>
          </p:cNvPicPr>
          <p:nvPr/>
        </p:nvPicPr>
        <p:blipFill>
          <a:blip r:embed="rId3"/>
          <a:stretch>
            <a:fillRect/>
          </a:stretch>
        </p:blipFill>
        <p:spPr>
          <a:xfrm>
            <a:off x="4528457" y="2927978"/>
            <a:ext cx="3678121" cy="3519868"/>
          </a:xfrm>
          <a:prstGeom prst="rect">
            <a:avLst/>
          </a:prstGeom>
          <a:ln w="28575">
            <a:solidFill>
              <a:schemeClr val="tx2"/>
            </a:solidFill>
          </a:ln>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ther Food: daily devos: Jesus and family loyalty"/>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7391"/>
          <a:stretch/>
        </p:blipFill>
        <p:spPr>
          <a:xfrm>
            <a:off x="0" y="521845"/>
            <a:ext cx="12192000" cy="6365338"/>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505913" y="152119"/>
            <a:ext cx="7180171" cy="769441"/>
          </a:xfrm>
          <a:prstGeom prst="rect">
            <a:avLst/>
          </a:prstGeom>
          <a:noFill/>
        </p:spPr>
        <p:txBody>
          <a:bodyPr wrap="none" rtlCol="0">
            <a:spAutoFit/>
          </a:bodyPr>
          <a:lstStyle/>
          <a:p>
            <a:r>
              <a:rPr lang="en-US" sz="4400" dirty="0"/>
              <a:t> </a:t>
            </a:r>
            <a:r>
              <a:rPr lang="en-US" sz="4400" b="1" dirty="0" smtClean="0"/>
              <a:t>THE FINDING IN THE TEMPLE</a:t>
            </a:r>
            <a:endParaRPr lang="es-MX" sz="4400" b="1" dirty="0"/>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52550" y="1078523"/>
            <a:ext cx="7175862" cy="5693866"/>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Show the photo/picture and tell about the loved one(s) that </a:t>
            </a:r>
            <a:r>
              <a:rPr lang="en-US" sz="2800" dirty="0" smtClean="0"/>
              <a:t>you </a:t>
            </a:r>
            <a:r>
              <a:rPr lang="en-US" sz="2800" dirty="0"/>
              <a:t>will be praying for during All Souls Day which is celebrated on November 2nd. </a:t>
            </a:r>
            <a:endParaRPr lang="en-US" sz="2800" dirty="0" smtClean="0"/>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Share about who the person is, and why he/she is important to your family. </a:t>
            </a:r>
            <a:endParaRPr lang="en-US" sz="2800" dirty="0" smtClean="0"/>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Do you know if that special person had a favorite saint? If, so who is it? </a:t>
            </a:r>
            <a:endParaRPr lang="en-US" sz="2800" dirty="0" smtClean="0"/>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Do you have a favorite saint? Why is the saint your favorite?</a:t>
            </a:r>
          </a:p>
        </p:txBody>
      </p:sp>
      <p:sp>
        <p:nvSpPr>
          <p:cNvPr id="5" name="TextBox 4"/>
          <p:cNvSpPr txBox="1"/>
          <p:nvPr/>
        </p:nvSpPr>
        <p:spPr>
          <a:xfrm>
            <a:off x="2401214" y="216096"/>
            <a:ext cx="7458428" cy="646331"/>
          </a:xfrm>
          <a:prstGeom prst="rect">
            <a:avLst/>
          </a:prstGeom>
          <a:noFill/>
        </p:spPr>
        <p:txBody>
          <a:bodyPr wrap="square" rtlCol="0">
            <a:spAutoFit/>
          </a:bodyPr>
          <a:lstStyle/>
          <a:p>
            <a:pPr algn="ctr"/>
            <a:r>
              <a:rPr lang="en-US" sz="3600" b="1" dirty="0" smtClean="0"/>
              <a:t>FAMILY SHARING (with larger group)</a:t>
            </a:r>
            <a:endParaRPr lang="es-MX" sz="11500" b="1" dirty="0"/>
          </a:p>
        </p:txBody>
      </p:sp>
      <p:pic>
        <p:nvPicPr>
          <p:cNvPr id="9" name="Picture 8" descr="Free picture: photo album, photo, retro"/>
          <p:cNvPicPr>
            <a:picLocks noChangeAspect="1"/>
          </p:cNvPicPr>
          <p:nvPr/>
        </p:nvPicPr>
        <p:blipFill rotWithShape="1">
          <a:blip r:embed="rId2" cstate="print">
            <a:extLst>
              <a:ext uri="{28A0092B-C50C-407E-A947-70E740481C1C}">
                <a14:useLocalDpi xmlns:a14="http://schemas.microsoft.com/office/drawing/2010/main" val="0"/>
              </a:ext>
            </a:extLst>
          </a:blip>
          <a:srcRect l="14889"/>
          <a:stretch/>
        </p:blipFill>
        <p:spPr>
          <a:xfrm rot="345133">
            <a:off x="7504008" y="2297753"/>
            <a:ext cx="4124207" cy="3255405"/>
          </a:xfrm>
          <a:prstGeom prst="rect">
            <a:avLst/>
          </a:prstGeom>
          <a:ln w="76200">
            <a:solidFill>
              <a:schemeClr val="accent2">
                <a:lumMod val="60000"/>
                <a:lumOff val="40000"/>
              </a:schemeClr>
            </a:solidFill>
          </a:ln>
        </p:spPr>
      </p:pic>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Holy Family in Jerusalem | &quot;Every year the parents of Je… | Flick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36186"/>
            <a:ext cx="12420883" cy="6994188"/>
          </a:xfrm>
          <a:prstGeom prst="rect">
            <a:avLst/>
          </a:prstGeom>
        </p:spPr>
      </p:pic>
      <p:sp>
        <p:nvSpPr>
          <p:cNvPr id="7" name="TextBox 6"/>
          <p:cNvSpPr txBox="1"/>
          <p:nvPr/>
        </p:nvSpPr>
        <p:spPr>
          <a:xfrm>
            <a:off x="2364137" y="5821124"/>
            <a:ext cx="7626285" cy="1107996"/>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Bahnschrift SemiBold" panose="020B0502040204020203" pitchFamily="34" charset="0"/>
              </a:rPr>
              <a:t>LUKE 2:41-52</a:t>
            </a:r>
            <a:endParaRPr lang="en-US" sz="4800" b="1"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69623" y="176629"/>
            <a:ext cx="6327359" cy="646331"/>
          </a:xfrm>
          <a:prstGeom prst="rect">
            <a:avLst/>
          </a:prstGeom>
          <a:noFill/>
        </p:spPr>
        <p:txBody>
          <a:bodyPr wrap="square" rtlCol="0">
            <a:spAutoFit/>
          </a:bodyPr>
          <a:lstStyle/>
          <a:p>
            <a:pPr algn="ctr"/>
            <a:r>
              <a:rPr lang="en-US" sz="3600" b="1" dirty="0" smtClean="0"/>
              <a:t>VIDEO</a:t>
            </a:r>
            <a:endParaRPr lang="es-MX" sz="11500" b="1" dirty="0"/>
          </a:p>
        </p:txBody>
      </p:sp>
      <p:sp>
        <p:nvSpPr>
          <p:cNvPr id="7" name="TextBox 6"/>
          <p:cNvSpPr txBox="1"/>
          <p:nvPr/>
        </p:nvSpPr>
        <p:spPr>
          <a:xfrm>
            <a:off x="1668306" y="1255153"/>
            <a:ext cx="8929991" cy="461665"/>
          </a:xfrm>
          <a:prstGeom prst="rect">
            <a:avLst/>
          </a:prstGeom>
          <a:noFill/>
        </p:spPr>
        <p:txBody>
          <a:bodyPr wrap="square" rtlCol="0">
            <a:spAutoFit/>
          </a:bodyPr>
          <a:lstStyle/>
          <a:p>
            <a:pPr algn="ctr"/>
            <a:r>
              <a:rPr lang="en-US" sz="2400" i="1" dirty="0">
                <a:hlinkClick r:id="rId3"/>
              </a:rPr>
              <a:t>Young Jesus at the Temple</a:t>
            </a:r>
            <a:r>
              <a:rPr lang="en-US" sz="2400" dirty="0">
                <a:hlinkClick r:id="rId3"/>
              </a:rPr>
              <a:t> </a:t>
            </a:r>
            <a:r>
              <a:rPr lang="en-US" sz="2400" dirty="0" smtClean="0"/>
              <a:t>or </a:t>
            </a:r>
            <a:r>
              <a:rPr lang="en-US" sz="2400" i="1" dirty="0">
                <a:hlinkClick r:id="rId4"/>
              </a:rPr>
              <a:t>Jesus at 12</a:t>
            </a:r>
            <a:r>
              <a:rPr lang="en-US" sz="2400" dirty="0"/>
              <a:t> (for younger children)</a:t>
            </a:r>
          </a:p>
        </p:txBody>
      </p:sp>
      <p:pic>
        <p:nvPicPr>
          <p:cNvPr id="8" name="j2vH6h8JR4k"/>
          <p:cNvPicPr>
            <a:picLocks noRot="1" noChangeAspect="1"/>
          </p:cNvPicPr>
          <p:nvPr>
            <a:videoFile r:link="rId1"/>
          </p:nvPr>
        </p:nvPicPr>
        <p:blipFill>
          <a:blip r:embed="rId5"/>
          <a:stretch>
            <a:fillRect/>
          </a:stretch>
        </p:blipFill>
        <p:spPr>
          <a:xfrm>
            <a:off x="2282769" y="2143125"/>
            <a:ext cx="7701064" cy="4331849"/>
          </a:xfrm>
          <a:prstGeom prst="rect">
            <a:avLst/>
          </a:prstGeom>
        </p:spPr>
      </p:pic>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969623" y="176629"/>
            <a:ext cx="6327359" cy="646331"/>
          </a:xfrm>
          <a:prstGeom prst="rect">
            <a:avLst/>
          </a:prstGeom>
          <a:noFill/>
        </p:spPr>
        <p:txBody>
          <a:bodyPr wrap="square" rtlCol="0">
            <a:spAutoFit/>
          </a:bodyPr>
          <a:lstStyle/>
          <a:p>
            <a:pPr algn="ctr"/>
            <a:r>
              <a:rPr lang="en-US" sz="3600" b="1" dirty="0" smtClean="0"/>
              <a:t>FAMILY CONVERSATION</a:t>
            </a:r>
            <a:endParaRPr lang="es-MX" sz="11500" b="1" dirty="0"/>
          </a:p>
        </p:txBody>
      </p:sp>
      <p:sp>
        <p:nvSpPr>
          <p:cNvPr id="6" name="TextBox 5"/>
          <p:cNvSpPr txBox="1"/>
          <p:nvPr/>
        </p:nvSpPr>
        <p:spPr>
          <a:xfrm>
            <a:off x="345344" y="1251285"/>
            <a:ext cx="11575915" cy="5262979"/>
          </a:xfrm>
          <a:prstGeom prst="rect">
            <a:avLst/>
          </a:prstGeom>
          <a:noFill/>
        </p:spPr>
        <p:txBody>
          <a:bodyPr wrap="square" rtlCol="0">
            <a:spAutoFit/>
          </a:bodyPr>
          <a:lstStyle/>
          <a:p>
            <a:pPr lvl="0"/>
            <a:r>
              <a:rPr lang="en-US" sz="2400" dirty="0">
                <a:solidFill>
                  <a:schemeClr val="accent1">
                    <a:lumMod val="50000"/>
                  </a:schemeClr>
                </a:solidFill>
              </a:rPr>
              <a:t>How do you think Joseph and Mary felt during the three days when they were searching for Jesus? </a:t>
            </a:r>
            <a:endParaRPr lang="en-US" sz="2400" dirty="0" smtClean="0">
              <a:solidFill>
                <a:schemeClr val="accent1">
                  <a:lumMod val="50000"/>
                </a:schemeClr>
              </a:solidFill>
            </a:endParaRPr>
          </a:p>
          <a:p>
            <a:pPr lvl="0"/>
            <a:endParaRPr lang="en-US" sz="2400" dirty="0" smtClean="0">
              <a:solidFill>
                <a:schemeClr val="accent1">
                  <a:lumMod val="50000"/>
                </a:schemeClr>
              </a:solidFill>
            </a:endParaRPr>
          </a:p>
          <a:p>
            <a:pPr lvl="0"/>
            <a:endParaRPr lang="en-US" sz="2400" dirty="0">
              <a:solidFill>
                <a:schemeClr val="accent1">
                  <a:lumMod val="50000"/>
                </a:schemeClr>
              </a:solidFill>
            </a:endParaRPr>
          </a:p>
          <a:p>
            <a:pPr lvl="0"/>
            <a:r>
              <a:rPr lang="en-US" sz="2400" dirty="0" smtClean="0">
                <a:solidFill>
                  <a:schemeClr val="accent1">
                    <a:lumMod val="50000"/>
                  </a:schemeClr>
                </a:solidFill>
              </a:rPr>
              <a:t>Do </a:t>
            </a:r>
            <a:r>
              <a:rPr lang="en-US" sz="2400" dirty="0">
                <a:solidFill>
                  <a:schemeClr val="accent1">
                    <a:lumMod val="50000"/>
                  </a:schemeClr>
                </a:solidFill>
              </a:rPr>
              <a:t>you think Mary and Joseph fully understood what Jesus meant by leaving their family, spending three days talking to the teachers of the Temple, and then telling his parents that that was what he was supposed to be doing? </a:t>
            </a:r>
            <a:endParaRPr lang="en-US" sz="2400" dirty="0" smtClean="0">
              <a:solidFill>
                <a:schemeClr val="accent1">
                  <a:lumMod val="50000"/>
                </a:schemeClr>
              </a:solidFill>
            </a:endParaRPr>
          </a:p>
          <a:p>
            <a:pPr lvl="0"/>
            <a:endParaRPr lang="en-US" sz="2400" dirty="0" smtClean="0">
              <a:solidFill>
                <a:schemeClr val="accent1">
                  <a:lumMod val="50000"/>
                </a:schemeClr>
              </a:solidFill>
            </a:endParaRPr>
          </a:p>
          <a:p>
            <a:pPr lvl="0"/>
            <a:endParaRPr lang="en-US" sz="2400" dirty="0">
              <a:solidFill>
                <a:schemeClr val="accent1">
                  <a:lumMod val="50000"/>
                </a:schemeClr>
              </a:solidFill>
            </a:endParaRPr>
          </a:p>
          <a:p>
            <a:pPr lvl="0"/>
            <a:r>
              <a:rPr lang="en-US" sz="2400" dirty="0">
                <a:solidFill>
                  <a:schemeClr val="accent1">
                    <a:lumMod val="50000"/>
                  </a:schemeClr>
                </a:solidFill>
              </a:rPr>
              <a:t>Joseph was a saint, Mary was </a:t>
            </a:r>
            <a:r>
              <a:rPr lang="en-US" sz="2400" dirty="0" smtClean="0">
                <a:solidFill>
                  <a:schemeClr val="accent1">
                    <a:lumMod val="50000"/>
                  </a:schemeClr>
                </a:solidFill>
              </a:rPr>
              <a:t>a saint that was immaculate </a:t>
            </a:r>
            <a:r>
              <a:rPr lang="en-US" sz="2400" dirty="0">
                <a:solidFill>
                  <a:schemeClr val="accent1">
                    <a:lumMod val="50000"/>
                  </a:schemeClr>
                </a:solidFill>
              </a:rPr>
              <a:t>and had no stain of sin on her soul, and Jesus was and is God.  If the Holy Family had moments when they did not fully understand one another, is it surprising that our families also have moments when we do not understand one another too?  What can we do to follow their example of how to love one another even when we don’t understand?</a:t>
            </a:r>
          </a:p>
        </p:txBody>
      </p:sp>
    </p:spTree>
    <p:extLst>
      <p:ext uri="{BB962C8B-B14F-4D97-AF65-F5344CB8AC3E}">
        <p14:creationId xmlns:p14="http://schemas.microsoft.com/office/powerpoint/2010/main" val="1538402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69623" y="176629"/>
            <a:ext cx="6327359" cy="646331"/>
          </a:xfrm>
          <a:prstGeom prst="rect">
            <a:avLst/>
          </a:prstGeom>
          <a:noFill/>
        </p:spPr>
        <p:txBody>
          <a:bodyPr wrap="square" rtlCol="0">
            <a:spAutoFit/>
          </a:bodyPr>
          <a:lstStyle/>
          <a:p>
            <a:pPr algn="ctr"/>
            <a:r>
              <a:rPr lang="en-US" sz="3600" b="1" dirty="0" smtClean="0"/>
              <a:t>FAMILY ACTIVITY</a:t>
            </a:r>
            <a:endParaRPr lang="es-MX" sz="11500" b="1" dirty="0"/>
          </a:p>
        </p:txBody>
      </p:sp>
      <p:sp>
        <p:nvSpPr>
          <p:cNvPr id="5" name="TextBox 4"/>
          <p:cNvSpPr txBox="1"/>
          <p:nvPr/>
        </p:nvSpPr>
        <p:spPr>
          <a:xfrm>
            <a:off x="530170" y="999589"/>
            <a:ext cx="11206264" cy="1077218"/>
          </a:xfrm>
          <a:prstGeom prst="rect">
            <a:avLst/>
          </a:prstGeom>
          <a:noFill/>
        </p:spPr>
        <p:txBody>
          <a:bodyPr wrap="square" rtlCol="0">
            <a:spAutoFit/>
          </a:bodyPr>
          <a:lstStyle/>
          <a:p>
            <a:pPr algn="ctr"/>
            <a:r>
              <a:rPr lang="en-US" sz="3200" b="1" dirty="0"/>
              <a:t>Play: Jesus as a Boy Hopscotch or Dice Game </a:t>
            </a:r>
            <a:endParaRPr lang="en-US" sz="3200" b="1" dirty="0" smtClean="0"/>
          </a:p>
          <a:p>
            <a:pPr algn="ctr"/>
            <a:r>
              <a:rPr lang="en-US" sz="3200" b="1" dirty="0" smtClean="0"/>
              <a:t>(</a:t>
            </a:r>
            <a:r>
              <a:rPr lang="en-US" sz="3200" b="1" dirty="0"/>
              <a:t>by Catholic Mom)</a:t>
            </a:r>
            <a:endParaRPr lang="en-US" sz="3200" dirty="0"/>
          </a:p>
        </p:txBody>
      </p:sp>
      <p:pic>
        <p:nvPicPr>
          <p:cNvPr id="6" name="Picture 5" descr="Vinod Bidwaik : I just wanted to do th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86" y="176629"/>
            <a:ext cx="1256258" cy="995206"/>
          </a:xfrm>
          <a:prstGeom prst="rect">
            <a:avLst/>
          </a:prstGeom>
        </p:spPr>
      </p:pic>
      <p:pic>
        <p:nvPicPr>
          <p:cNvPr id="8" name="Picture 7" descr="Multi-colored dices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398">
            <a:off x="10699061" y="-226423"/>
            <a:ext cx="1037373" cy="1793966"/>
          </a:xfrm>
          <a:prstGeom prst="rect">
            <a:avLst/>
          </a:prstGeom>
        </p:spPr>
      </p:pic>
      <p:sp>
        <p:nvSpPr>
          <p:cNvPr id="2" name="Rectangle 1"/>
          <p:cNvSpPr/>
          <p:nvPr/>
        </p:nvSpPr>
        <p:spPr>
          <a:xfrm>
            <a:off x="0" y="2076807"/>
            <a:ext cx="12192000" cy="464037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Take turns throwing a pebble on a hopscotch square. Hop to the number and answer the question, or each family member takes turns rolling a pair of dice and answers the question that correlates with the number they have rolled.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1. What town was Jesus born in?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2. Jesus was born in a house. True or false?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3. What town did Jesus grow up in?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4. How old was Jesus when Mary and Joseph took him to Jerusalem for the Feast of the Passover?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5. What is this Feast of the Passover?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6. When the festival was over, Mary and Joseph joined the other families going back to Nazareth. Where did they think Jesus was during this time?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7. When did Mary and Joseph realize that Jesus was missing?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8. Where did Mary and Joseph go when they couldn’t find Jesus?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9. How many days did Mary and Joseph search for Jesus in the city?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10. Where did they find Jesus?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11. What was Jesus doing?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12. What did Jesus say to his parents when they found him?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740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17983</TotalTime>
  <Words>839</Words>
  <Application>Microsoft Office PowerPoint</Application>
  <PresentationFormat>Widescreen</PresentationFormat>
  <Paragraphs>56</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Antenna Black</vt:lpstr>
      <vt:lpstr>Arial</vt:lpstr>
      <vt:lpstr>Bahnschrift SemiBold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110</cp:revision>
  <dcterms:created xsi:type="dcterms:W3CDTF">2021-11-19T16:04:10Z</dcterms:created>
  <dcterms:modified xsi:type="dcterms:W3CDTF">2022-08-03T21:08:11Z</dcterms:modified>
</cp:coreProperties>
</file>