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1" r:id="rId6"/>
    <p:sldId id="262" r:id="rId7"/>
    <p:sldId id="270" r:id="rId8"/>
    <p:sldId id="280" r:id="rId9"/>
    <p:sldId id="278" r:id="rId10"/>
    <p:sldId id="281" r:id="rId11"/>
    <p:sldId id="279" r:id="rId12"/>
    <p:sldId id="276" r:id="rId13"/>
    <p:sldId id="277"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15/09/2022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15/09/2022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15/09/2022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15/09/2022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15/09/2022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15/09/2022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15/09/2022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15/09/2022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HXmru6NrSAY" TargetMode="External"/><Relationship Id="rId2" Type="http://schemas.openxmlformats.org/officeDocument/2006/relationships/slideLayout" Target="../slideLayouts/slideLayout7.xml"/><Relationship Id="rId1" Type="http://schemas.openxmlformats.org/officeDocument/2006/relationships/video" Target="https://www.youtube.com/embed/HXmru6NrSAY"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youtu.be/tiEQh8Y67l4" TargetMode="External"/><Relationship Id="rId2" Type="http://schemas.openxmlformats.org/officeDocument/2006/relationships/slideLayout" Target="../slideLayouts/slideLayout7.xml"/><Relationship Id="rId1" Type="http://schemas.openxmlformats.org/officeDocument/2006/relationships/video" Target="https://www.youtube.com/embed/tiEQh8Y67l4"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youtu.be/T2D1p6t8-Yo" TargetMode="External"/><Relationship Id="rId2" Type="http://schemas.openxmlformats.org/officeDocument/2006/relationships/slideLayout" Target="../slideLayouts/slideLayout7.xml"/><Relationship Id="rId1" Type="http://schemas.openxmlformats.org/officeDocument/2006/relationships/video" Target="https://www.youtube.com/embed/T2D1p6t8-Yo"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12" b="8778"/>
          <a:stretch/>
        </p:blipFill>
        <p:spPr>
          <a:xfrm>
            <a:off x="0" y="-16624"/>
            <a:ext cx="12192000" cy="6882938"/>
          </a:xfrm>
          <a:prstGeom prst="rect">
            <a:avLst/>
          </a:prstGeom>
        </p:spPr>
      </p:pic>
      <p:sp>
        <p:nvSpPr>
          <p:cNvPr id="2" name="Subtitle 1"/>
          <p:cNvSpPr>
            <a:spLocks noGrp="1"/>
          </p:cNvSpPr>
          <p:nvPr>
            <p:ph type="subTitle" idx="1"/>
          </p:nvPr>
        </p:nvSpPr>
        <p:spPr>
          <a:xfrm>
            <a:off x="838201" y="5497350"/>
            <a:ext cx="10364708" cy="448888"/>
          </a:xfrm>
          <a:solidFill>
            <a:schemeClr val="bg1">
              <a:lumMod val="65000"/>
              <a:alpha val="78000"/>
            </a:schemeClr>
          </a:solidFill>
        </p:spPr>
        <p:txBody>
          <a:bodyPr>
            <a:noAutofit/>
          </a:bodyPr>
          <a:lstStyle/>
          <a:p>
            <a:r>
              <a:rPr lang="en-US" sz="2800" dirty="0" smtClean="0">
                <a:latin typeface="Antenna Black" panose="02000505000000020004" pitchFamily="2" charset="0"/>
              </a:rPr>
              <a:t>THE LIFE OF CHRIST: THE LUMINOUS MYSTERIES</a:t>
            </a:r>
            <a:endParaRPr lang="en-US" sz="2800" dirty="0">
              <a:latin typeface="Antenna Black" panose="02000505000000020004"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712" y="-748146"/>
            <a:ext cx="8894574" cy="3342123"/>
          </a:xfrm>
          <a:prstGeom prst="rect">
            <a:avLst/>
          </a:prstGeom>
        </p:spPr>
      </p:pic>
      <p:sp>
        <p:nvSpPr>
          <p:cNvPr id="8" name="Subtitle 1"/>
          <p:cNvSpPr txBox="1">
            <a:spLocks/>
          </p:cNvSpPr>
          <p:nvPr/>
        </p:nvSpPr>
        <p:spPr>
          <a:xfrm>
            <a:off x="2667001" y="6190416"/>
            <a:ext cx="6680198"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smtClean="0"/>
              <a:t>THE BAPTISM OF JESUS IN THE JORDAN</a:t>
            </a:r>
            <a:endParaRPr lang="en-US" sz="2800" dirty="0"/>
          </a:p>
        </p:txBody>
      </p:sp>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ptism | Journeyman"/>
          <p:cNvPicPr>
            <a:picLocks noChangeAspect="1"/>
          </p:cNvPicPr>
          <p:nvPr/>
        </p:nvPicPr>
        <p:blipFill rotWithShape="1">
          <a:blip r:embed="rId2" cstate="print">
            <a:extLst>
              <a:ext uri="{28A0092B-C50C-407E-A947-70E740481C1C}">
                <a14:useLocalDpi xmlns:a14="http://schemas.microsoft.com/office/drawing/2010/main" val="0"/>
              </a:ext>
            </a:extLst>
          </a:blip>
          <a:srcRect b="28191"/>
          <a:stretch/>
        </p:blipFill>
        <p:spPr>
          <a:xfrm>
            <a:off x="0" y="1037122"/>
            <a:ext cx="12192000" cy="5837503"/>
          </a:xfrm>
          <a:prstGeom prst="rect">
            <a:avLst/>
          </a:prstGeom>
        </p:spPr>
      </p:pic>
      <p:sp>
        <p:nvSpPr>
          <p:cNvPr id="2" name="Rectangle 1"/>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923109" y="214162"/>
            <a:ext cx="10650581" cy="769441"/>
          </a:xfrm>
          <a:prstGeom prst="rect">
            <a:avLst/>
          </a:prstGeom>
          <a:noFill/>
        </p:spPr>
        <p:txBody>
          <a:bodyPr wrap="square" rtlCol="0">
            <a:spAutoFit/>
          </a:bodyPr>
          <a:lstStyle/>
          <a:p>
            <a:pPr algn="ctr"/>
            <a:r>
              <a:rPr lang="en-US" sz="4400" i="1" dirty="0" smtClean="0"/>
              <a:t> </a:t>
            </a:r>
            <a:r>
              <a:rPr lang="en-US" sz="4400" b="1" dirty="0" smtClean="0"/>
              <a:t>FAMILY CONVERSATION </a:t>
            </a:r>
            <a:r>
              <a:rPr lang="en-US" sz="4400" dirty="0" smtClean="0"/>
              <a:t>(continued)</a:t>
            </a:r>
            <a:endParaRPr lang="es-MX" sz="4400" dirty="0"/>
          </a:p>
        </p:txBody>
      </p:sp>
      <p:sp>
        <p:nvSpPr>
          <p:cNvPr id="6" name="TextBox 5"/>
          <p:cNvSpPr txBox="1"/>
          <p:nvPr/>
        </p:nvSpPr>
        <p:spPr>
          <a:xfrm>
            <a:off x="266700" y="1251285"/>
            <a:ext cx="11481848" cy="4832092"/>
          </a:xfrm>
          <a:prstGeom prst="rect">
            <a:avLst/>
          </a:prstGeom>
          <a:noFill/>
        </p:spPr>
        <p:txBody>
          <a:bodyPr wrap="square" rtlCol="0">
            <a:spAutoFit/>
          </a:bodyPr>
          <a:lstStyle/>
          <a:p>
            <a:endParaRPr lang="en-US" sz="4400" dirty="0" smtClean="0"/>
          </a:p>
          <a:p>
            <a:pPr algn="ctr"/>
            <a:r>
              <a:rPr lang="en-US" sz="4400" dirty="0" smtClean="0"/>
              <a:t>It </a:t>
            </a:r>
            <a:r>
              <a:rPr lang="en-US" sz="4400" dirty="0"/>
              <a:t>is sometimes easier to think about our sins and shortcomings </a:t>
            </a:r>
            <a:r>
              <a:rPr lang="en-US" sz="4400" dirty="0" smtClean="0"/>
              <a:t>than our </a:t>
            </a:r>
            <a:r>
              <a:rPr lang="en-US" sz="4400" dirty="0"/>
              <a:t>strengths or virtues, but </a:t>
            </a:r>
            <a:r>
              <a:rPr lang="en-US" sz="4400" b="1" dirty="0"/>
              <a:t>God sees all of us</a:t>
            </a:r>
            <a:r>
              <a:rPr lang="en-US" sz="4400" dirty="0"/>
              <a:t>!  </a:t>
            </a:r>
            <a:endParaRPr lang="en-US" sz="4400" dirty="0" smtClean="0"/>
          </a:p>
          <a:p>
            <a:endParaRPr lang="en-US" sz="4400" b="1" dirty="0" smtClean="0"/>
          </a:p>
          <a:p>
            <a:endParaRPr lang="en-US" sz="4400" b="1" dirty="0" smtClean="0"/>
          </a:p>
          <a:p>
            <a:r>
              <a:rPr lang="en-US" sz="4400" b="1" dirty="0" smtClean="0"/>
              <a:t>Name </a:t>
            </a:r>
            <a:r>
              <a:rPr lang="en-US" sz="4400" b="1" dirty="0"/>
              <a:t>a kindness that you did for someone else.</a:t>
            </a:r>
            <a:endParaRPr lang="en-US" sz="9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3902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118756" y="197342"/>
            <a:ext cx="7954488" cy="769441"/>
          </a:xfrm>
          <a:prstGeom prst="rect">
            <a:avLst/>
          </a:prstGeom>
          <a:noFill/>
        </p:spPr>
        <p:txBody>
          <a:bodyPr wrap="square" rtlCol="0">
            <a:spAutoFit/>
          </a:bodyPr>
          <a:lstStyle/>
          <a:p>
            <a:pPr algn="ctr"/>
            <a:r>
              <a:rPr lang="en-US" sz="4400" b="1" dirty="0" smtClean="0"/>
              <a:t>SACRAMENT OF RECONCILIATION</a:t>
            </a:r>
            <a:endParaRPr lang="es-MX" sz="4400" b="1" dirty="0"/>
          </a:p>
        </p:txBody>
      </p:sp>
      <p:sp>
        <p:nvSpPr>
          <p:cNvPr id="5" name="TextBox 4"/>
          <p:cNvSpPr txBox="1"/>
          <p:nvPr/>
        </p:nvSpPr>
        <p:spPr>
          <a:xfrm>
            <a:off x="628650" y="1371600"/>
            <a:ext cx="5419725" cy="5016758"/>
          </a:xfrm>
          <a:prstGeom prst="rect">
            <a:avLst/>
          </a:prstGeom>
          <a:noFill/>
        </p:spPr>
        <p:txBody>
          <a:bodyPr wrap="square" rtlCol="0">
            <a:spAutoFit/>
          </a:bodyPr>
          <a:lstStyle/>
          <a:p>
            <a:pPr lvl="0"/>
            <a:endParaRPr lang="en-US" sz="3200" i="1" dirty="0" smtClean="0"/>
          </a:p>
          <a:p>
            <a:pPr lvl="0"/>
            <a:r>
              <a:rPr lang="en-US" sz="3200" i="1" dirty="0" smtClean="0"/>
              <a:t>Consider </a:t>
            </a:r>
            <a:r>
              <a:rPr lang="en-US" sz="3200" i="1" dirty="0"/>
              <a:t>going to the Sacrament of Reconciliation to let Jesus wash your soul clean with His grace and love. </a:t>
            </a:r>
            <a:endParaRPr lang="en-US" sz="3200" i="1" dirty="0" smtClean="0"/>
          </a:p>
          <a:p>
            <a:pPr lvl="0"/>
            <a:r>
              <a:rPr lang="en-US" sz="3200" i="1" dirty="0" smtClean="0"/>
              <a:t> </a:t>
            </a:r>
          </a:p>
          <a:p>
            <a:pPr lvl="0"/>
            <a:r>
              <a:rPr lang="en-US" sz="3200" i="1" dirty="0" smtClean="0"/>
              <a:t>This </a:t>
            </a:r>
            <a:r>
              <a:rPr lang="en-US" sz="3200" i="1" dirty="0"/>
              <a:t>is a beautiful way to spiritually prepare ourselves during Advent for Jesus’ coming at Christmas.</a:t>
            </a:r>
            <a:endParaRPr lang="en-US" sz="4400" i="1" dirty="0"/>
          </a:p>
        </p:txBody>
      </p:sp>
      <p:pic>
        <p:nvPicPr>
          <p:cNvPr id="6" name="Picture 5" descr="Don’t speculate on others’ mental health from afar – Mind Hac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5689" y="1941258"/>
            <a:ext cx="4818357" cy="4172989"/>
          </a:xfrm>
          <a:prstGeom prst="rect">
            <a:avLst/>
          </a:prstGeom>
        </p:spPr>
      </p:pic>
    </p:spTree>
    <p:extLst>
      <p:ext uri="{BB962C8B-B14F-4D97-AF65-F5344CB8AC3E}">
        <p14:creationId xmlns:p14="http://schemas.microsoft.com/office/powerpoint/2010/main" val="185088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354580" y="154541"/>
            <a:ext cx="7482840" cy="769441"/>
          </a:xfrm>
          <a:prstGeom prst="rect">
            <a:avLst/>
          </a:prstGeom>
          <a:noFill/>
        </p:spPr>
        <p:txBody>
          <a:bodyPr wrap="square" rtlCol="0">
            <a:spAutoFit/>
          </a:bodyPr>
          <a:lstStyle/>
          <a:p>
            <a:pPr algn="ctr"/>
            <a:r>
              <a:rPr lang="en-US" sz="4400" b="1" dirty="0" smtClean="0"/>
              <a:t>FAMILY MISSION</a:t>
            </a:r>
            <a:endParaRPr lang="en-US" sz="4400" b="1" dirty="0"/>
          </a:p>
        </p:txBody>
      </p:sp>
      <p:sp>
        <p:nvSpPr>
          <p:cNvPr id="4" name="TextBox 3"/>
          <p:cNvSpPr txBox="1"/>
          <p:nvPr/>
        </p:nvSpPr>
        <p:spPr>
          <a:xfrm>
            <a:off x="406715" y="1567605"/>
            <a:ext cx="7074739" cy="4801314"/>
          </a:xfrm>
          <a:prstGeom prst="rect">
            <a:avLst/>
          </a:prstGeom>
          <a:noFill/>
        </p:spPr>
        <p:txBody>
          <a:bodyPr wrap="square" rtlCol="0">
            <a:spAutoFit/>
          </a:bodyPr>
          <a:lstStyle/>
          <a:p>
            <a:pPr marL="342900" lvl="0" indent="-342900">
              <a:buFont typeface="+mj-lt"/>
              <a:buAutoNum type="arabicPeriod"/>
            </a:pPr>
            <a:r>
              <a:rPr lang="en-US" dirty="0" smtClean="0"/>
              <a:t>Reach </a:t>
            </a:r>
            <a:r>
              <a:rPr lang="en-US" dirty="0"/>
              <a:t>out to a grandparent(s) or senior adult(s) in your family/ community. Share that the Joyful Mysteries.  Which one is his/ her favorite and why?  Ask if he/she ever prayed the Rosary or read the Bible either as a child or as an adult.  Does your grandparent or senior have any wisdom to share with you about living your faith? </a:t>
            </a:r>
            <a:r>
              <a:rPr lang="en-US" dirty="0" smtClean="0"/>
              <a:t>          *Take </a:t>
            </a:r>
            <a:r>
              <a:rPr lang="en-US" dirty="0"/>
              <a:t>notes and be prepared to share about what your grandparent or senior adult </a:t>
            </a:r>
            <a:r>
              <a:rPr lang="en-US" dirty="0" smtClean="0"/>
              <a:t>shared. </a:t>
            </a:r>
          </a:p>
          <a:p>
            <a:pPr marL="342900" lvl="0" indent="-342900">
              <a:buFont typeface="+mj-lt"/>
              <a:buAutoNum type="arabicPeriod"/>
            </a:pPr>
            <a:endParaRPr lang="en-US" dirty="0"/>
          </a:p>
          <a:p>
            <a:pPr marL="342900" lvl="0" indent="-342900">
              <a:buFont typeface="+mj-lt"/>
              <a:buAutoNum type="arabicPeriod"/>
            </a:pPr>
            <a:r>
              <a:rPr lang="en-US" dirty="0" smtClean="0"/>
              <a:t>Watch </a:t>
            </a:r>
            <a:r>
              <a:rPr lang="en-US" dirty="0"/>
              <a:t>the videos on Week 2’s Family Guide.</a:t>
            </a:r>
          </a:p>
          <a:p>
            <a:pPr marL="342900" lvl="0" indent="-342900">
              <a:buFont typeface="+mj-lt"/>
              <a:buAutoNum type="arabicPeriod"/>
            </a:pPr>
            <a:endParaRPr lang="en-US" dirty="0" smtClean="0"/>
          </a:p>
          <a:p>
            <a:pPr marL="342900" lvl="0" indent="-342900">
              <a:buFont typeface="+mj-lt"/>
              <a:buAutoNum type="arabicPeriod"/>
            </a:pPr>
            <a:r>
              <a:rPr lang="en-US" dirty="0" smtClean="0"/>
              <a:t>Read </a:t>
            </a:r>
            <a:r>
              <a:rPr lang="en-US" dirty="0"/>
              <a:t>the information about Saint John Paul II and the Luminous Mysteries.</a:t>
            </a:r>
          </a:p>
          <a:p>
            <a:pPr marL="342900" lvl="0" indent="-342900">
              <a:buFont typeface="+mj-lt"/>
              <a:buAutoNum type="arabicPeriod"/>
            </a:pPr>
            <a:endParaRPr lang="en-US" dirty="0" smtClean="0"/>
          </a:p>
          <a:p>
            <a:pPr marL="342900" lvl="0" indent="-342900">
              <a:buFont typeface="+mj-lt"/>
              <a:buAutoNum type="arabicPeriod"/>
            </a:pPr>
            <a:r>
              <a:rPr lang="en-US" dirty="0" smtClean="0"/>
              <a:t>Gather </a:t>
            </a:r>
            <a:r>
              <a:rPr lang="en-US" dirty="0"/>
              <a:t>around your prayer altar as a family. Light your </a:t>
            </a:r>
            <a:r>
              <a:rPr lang="en-US" i="1" dirty="0"/>
              <a:t>Jesus Is Our Light candle</a:t>
            </a:r>
            <a:r>
              <a:rPr lang="en-US" dirty="0"/>
              <a:t> that you made last month. Take a moment to be silent with God together, and pray a decade of the Rosary together meditating on the Baptism of Jesus.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555" y="0"/>
            <a:ext cx="4871730" cy="6858000"/>
          </a:xfrm>
          <a:prstGeom prst="rect">
            <a:avLst/>
          </a:prstGeom>
        </p:spPr>
      </p:pic>
    </p:spTree>
    <p:extLst>
      <p:ext uri="{BB962C8B-B14F-4D97-AF65-F5344CB8AC3E}">
        <p14:creationId xmlns:p14="http://schemas.microsoft.com/office/powerpoint/2010/main" val="970123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ptism of Christ Icon | Ted | Flick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2639" b="38281"/>
          <a:stretch/>
        </p:blipFill>
        <p:spPr>
          <a:xfrm>
            <a:off x="0" y="1014153"/>
            <a:ext cx="12192000" cy="5877098"/>
          </a:xfrm>
          <a:prstGeom prst="rect">
            <a:avLst/>
          </a:prstGeom>
        </p:spPr>
      </p:pic>
      <p:sp>
        <p:nvSpPr>
          <p:cNvPr id="3" name="TextBox 2"/>
          <p:cNvSpPr txBox="1"/>
          <p:nvPr/>
        </p:nvSpPr>
        <p:spPr>
          <a:xfrm>
            <a:off x="9188335" y="2217125"/>
            <a:ext cx="2551610" cy="3970318"/>
          </a:xfrm>
          <a:prstGeom prst="rect">
            <a:avLst/>
          </a:prstGeom>
          <a:solidFill>
            <a:schemeClr val="accent4">
              <a:lumMod val="60000"/>
              <a:lumOff val="40000"/>
            </a:schemeClr>
          </a:solidFill>
          <a:ln w="57150">
            <a:solidFill>
              <a:schemeClr val="tx1"/>
            </a:solidFill>
          </a:ln>
        </p:spPr>
        <p:txBody>
          <a:bodyPr wrap="square" rtlCol="0">
            <a:spAutoFit/>
          </a:bodyPr>
          <a:lstStyle/>
          <a:p>
            <a:pPr algn="ctr"/>
            <a:r>
              <a:rPr lang="en-US" dirty="0"/>
              <a:t>Almighty ever-living God, who, when Christ had been baptized in the River Jordan and as the Holy Spirit descended upon Him, solemnly declared Him your beloved Son, </a:t>
            </a:r>
            <a:endParaRPr lang="en-US" dirty="0" smtClean="0"/>
          </a:p>
          <a:p>
            <a:pPr algn="ctr"/>
            <a:r>
              <a:rPr lang="en-US" smtClean="0"/>
              <a:t>grant </a:t>
            </a:r>
            <a:r>
              <a:rPr lang="en-US" dirty="0"/>
              <a:t>that Your children by adoption, reborn of water and </a:t>
            </a:r>
            <a:r>
              <a:rPr lang="en-US"/>
              <a:t>the </a:t>
            </a:r>
            <a:endParaRPr lang="en-US" smtClean="0"/>
          </a:p>
          <a:p>
            <a:pPr algn="ctr"/>
            <a:r>
              <a:rPr lang="en-US" smtClean="0"/>
              <a:t>Holy </a:t>
            </a:r>
            <a:r>
              <a:rPr lang="en-US" dirty="0"/>
              <a:t>Spirit</a:t>
            </a:r>
            <a:r>
              <a:rPr lang="en-US"/>
              <a:t>, </a:t>
            </a:r>
            <a:endParaRPr lang="en-US" smtClean="0"/>
          </a:p>
          <a:p>
            <a:pPr algn="ctr"/>
            <a:r>
              <a:rPr lang="en-US" dirty="0" smtClean="0"/>
              <a:t>may </a:t>
            </a:r>
            <a:r>
              <a:rPr lang="en-US" dirty="0"/>
              <a:t>always be well pleasing to You. Amen.</a:t>
            </a:r>
            <a:endParaRPr lang="en-US" sz="2000" dirty="0"/>
          </a:p>
        </p:txBody>
      </p:sp>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354580" y="154541"/>
            <a:ext cx="7482840" cy="769441"/>
          </a:xfrm>
          <a:prstGeom prst="rect">
            <a:avLst/>
          </a:prstGeom>
          <a:noFill/>
        </p:spPr>
        <p:txBody>
          <a:bodyPr wrap="square" rtlCol="0">
            <a:spAutoFit/>
          </a:bodyPr>
          <a:lstStyle/>
          <a:p>
            <a:pPr algn="ctr"/>
            <a:r>
              <a:rPr lang="en-US" sz="4400" b="1" dirty="0" smtClean="0"/>
              <a:t>CLOSING PRAYER</a:t>
            </a:r>
            <a:endParaRPr lang="en-US" sz="4400" b="1" dirty="0"/>
          </a:p>
        </p:txBody>
      </p:sp>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750" y="1434145"/>
            <a:ext cx="8572500" cy="3539430"/>
          </a:xfrm>
          <a:prstGeom prst="rect">
            <a:avLst/>
          </a:prstGeom>
        </p:spPr>
        <p:txBody>
          <a:bodyPr wrap="square">
            <a:spAutoFit/>
          </a:bodyPr>
          <a:lstStyle/>
          <a:p>
            <a:r>
              <a:rPr lang="en-US" sz="2800" dirty="0" smtClean="0"/>
              <a:t>Lord </a:t>
            </a:r>
            <a:r>
              <a:rPr lang="en-US" sz="2800" dirty="0"/>
              <a:t>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endParaRPr lang="en-US" sz="2800" dirty="0" smtClean="0"/>
          </a:p>
          <a:p>
            <a:endParaRPr lang="en-US" sz="2800" dirty="0"/>
          </a:p>
          <a:p>
            <a:r>
              <a:rPr lang="en-US" sz="2800" dirty="0" smtClean="0"/>
              <a:t>Amen</a:t>
            </a:r>
            <a:r>
              <a:rPr lang="en-US" sz="2800" dirty="0"/>
              <a:t>.</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2" name="Picture 1" descr="Public Domain Clip Art Image | Praying hands | ID: 13528798811637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074" y="3807229"/>
            <a:ext cx="2155010" cy="2649898"/>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106679" y="993615"/>
            <a:ext cx="1229867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CHORES A BORE?</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1367740" y="2368584"/>
            <a:ext cx="5440383" cy="3785652"/>
          </a:xfrm>
          <a:prstGeom prst="rect">
            <a:avLst/>
          </a:prstGeom>
          <a:noFill/>
        </p:spPr>
        <p:txBody>
          <a:bodyPr wrap="square" rtlCol="0">
            <a:spAutoFit/>
          </a:bodyPr>
          <a:lstStyle/>
          <a:p>
            <a:r>
              <a:rPr lang="en-US" sz="4000" dirty="0"/>
              <a:t>What is your least favorite chore?  </a:t>
            </a:r>
            <a:endParaRPr lang="en-US" sz="4000" dirty="0" smtClean="0"/>
          </a:p>
          <a:p>
            <a:endParaRPr lang="en-US" sz="4000" dirty="0"/>
          </a:p>
          <a:p>
            <a:endParaRPr lang="en-US" sz="4000" dirty="0" smtClean="0"/>
          </a:p>
          <a:p>
            <a:r>
              <a:rPr lang="en-US" sz="4000" dirty="0" smtClean="0"/>
              <a:t>What </a:t>
            </a:r>
            <a:r>
              <a:rPr lang="en-US" sz="4000" dirty="0"/>
              <a:t>is your favorite chore and why?</a:t>
            </a:r>
          </a:p>
        </p:txBody>
      </p:sp>
      <p:pic>
        <p:nvPicPr>
          <p:cNvPr id="8" name="Picture 7" descr="House chore practice | House Chores pract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292" y="3029020"/>
            <a:ext cx="3901117" cy="3376905"/>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874318" y="154541"/>
            <a:ext cx="2704651" cy="769441"/>
          </a:xfrm>
          <a:prstGeom prst="rect">
            <a:avLst/>
          </a:prstGeom>
          <a:noFill/>
        </p:spPr>
        <p:txBody>
          <a:bodyPr wrap="none" rtlCol="0">
            <a:spAutoFit/>
          </a:bodyPr>
          <a:lstStyle/>
          <a:p>
            <a:r>
              <a:rPr lang="en-US" sz="4400" dirty="0"/>
              <a:t> </a:t>
            </a:r>
            <a:r>
              <a:rPr lang="en-US" sz="4400" b="1" dirty="0" smtClean="0"/>
              <a:t>Question?</a:t>
            </a:r>
            <a:endParaRPr lang="es-MX" sz="4400" b="1" dirty="0"/>
          </a:p>
        </p:txBody>
      </p:sp>
      <p:sp>
        <p:nvSpPr>
          <p:cNvPr id="2" name="TextBox 1"/>
          <p:cNvSpPr txBox="1"/>
          <p:nvPr/>
        </p:nvSpPr>
        <p:spPr>
          <a:xfrm>
            <a:off x="609600" y="1233065"/>
            <a:ext cx="5314950" cy="4524315"/>
          </a:xfrm>
          <a:prstGeom prst="rect">
            <a:avLst/>
          </a:prstGeom>
          <a:noFill/>
        </p:spPr>
        <p:txBody>
          <a:bodyPr wrap="square" rtlCol="0">
            <a:spAutoFit/>
          </a:bodyPr>
          <a:lstStyle/>
          <a:p>
            <a:pPr algn="ctr"/>
            <a:endParaRPr lang="en-US" sz="3200" dirty="0" smtClean="0"/>
          </a:p>
          <a:p>
            <a:r>
              <a:rPr lang="en-US" sz="3200" dirty="0" smtClean="0"/>
              <a:t>Does </a:t>
            </a:r>
            <a:r>
              <a:rPr lang="en-US" sz="3200" dirty="0"/>
              <a:t>anyone remember the story of the very first Passover from the Book of Exodus in the Old Testament</a:t>
            </a:r>
            <a:r>
              <a:rPr lang="en-US" sz="3200" dirty="0" smtClean="0"/>
              <a:t>?</a:t>
            </a:r>
          </a:p>
          <a:p>
            <a:pPr algn="ctr"/>
            <a:endParaRPr lang="en-US" sz="3200" dirty="0"/>
          </a:p>
          <a:p>
            <a:pPr algn="ctr"/>
            <a:endParaRPr lang="en-US" sz="3200" dirty="0" smtClean="0"/>
          </a:p>
          <a:p>
            <a:r>
              <a:rPr lang="en-US" sz="3200" dirty="0" smtClean="0"/>
              <a:t>What was 10</a:t>
            </a:r>
            <a:r>
              <a:rPr lang="en-US" sz="3200" baseline="30000" dirty="0" smtClean="0"/>
              <a:t>th</a:t>
            </a:r>
            <a:r>
              <a:rPr lang="en-US" sz="3200" dirty="0" smtClean="0"/>
              <a:t> and final plague that God sent?  </a:t>
            </a:r>
            <a:endParaRPr lang="en-US" sz="8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238" y="1163781"/>
            <a:ext cx="4555747" cy="5561215"/>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nglish: Open Bible Stories - 10.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687"/>
            <a:ext cx="12192000" cy="6858000"/>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8629651" y="1434669"/>
            <a:ext cx="3483972" cy="526297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accent1"/>
            </a:solidFill>
          </a:ln>
        </p:spPr>
        <p:txBody>
          <a:bodyPr wrap="square" rtlCol="0">
            <a:spAutoFit/>
          </a:bodyPr>
          <a:lstStyle/>
          <a:p>
            <a:r>
              <a:rPr lang="en-US" sz="2800" i="1" dirty="0" smtClean="0">
                <a:solidFill>
                  <a:srgbClr val="FF0000"/>
                </a:solidFill>
              </a:rPr>
              <a:t>At </a:t>
            </a:r>
            <a:r>
              <a:rPr lang="en-US" sz="2800" i="1" dirty="0">
                <a:solidFill>
                  <a:srgbClr val="FF0000"/>
                </a:solidFill>
              </a:rPr>
              <a:t>midnight I will go forth through Egypt.  Every first-born in this land shall die, </a:t>
            </a:r>
            <a:endParaRPr lang="en-US" sz="2800" i="1" dirty="0" smtClean="0">
              <a:solidFill>
                <a:srgbClr val="FF0000"/>
              </a:solidFill>
            </a:endParaRPr>
          </a:p>
          <a:p>
            <a:r>
              <a:rPr lang="en-US" sz="2800" i="1" dirty="0" smtClean="0">
                <a:solidFill>
                  <a:srgbClr val="FF0000"/>
                </a:solidFill>
              </a:rPr>
              <a:t>from </a:t>
            </a:r>
            <a:r>
              <a:rPr lang="en-US" sz="2800" i="1" dirty="0">
                <a:solidFill>
                  <a:srgbClr val="FF0000"/>
                </a:solidFill>
              </a:rPr>
              <a:t>the first-born of </a:t>
            </a:r>
            <a:r>
              <a:rPr lang="en-US" sz="2800" i="1" dirty="0" smtClean="0">
                <a:solidFill>
                  <a:srgbClr val="FF0000"/>
                </a:solidFill>
              </a:rPr>
              <a:t>Pharaoh </a:t>
            </a:r>
            <a:r>
              <a:rPr lang="en-US" sz="2800" i="1" dirty="0">
                <a:solidFill>
                  <a:srgbClr val="FF0000"/>
                </a:solidFill>
              </a:rPr>
              <a:t>on the throne to the first-born of the slave-girl at the </a:t>
            </a:r>
            <a:r>
              <a:rPr lang="en-US" sz="2800" i="1" dirty="0" err="1">
                <a:solidFill>
                  <a:srgbClr val="FF0000"/>
                </a:solidFill>
              </a:rPr>
              <a:t>handmill</a:t>
            </a:r>
            <a:r>
              <a:rPr lang="en-US" sz="2800" i="1" dirty="0">
                <a:solidFill>
                  <a:srgbClr val="FF0000"/>
                </a:solidFill>
              </a:rPr>
              <a:t>, </a:t>
            </a:r>
            <a:r>
              <a:rPr lang="en-US" sz="2800" i="1" dirty="0" smtClean="0">
                <a:solidFill>
                  <a:srgbClr val="FF0000"/>
                </a:solidFill>
              </a:rPr>
              <a:t>as </a:t>
            </a:r>
            <a:r>
              <a:rPr lang="en-US" sz="2800" i="1" dirty="0">
                <a:solidFill>
                  <a:srgbClr val="FF0000"/>
                </a:solidFill>
              </a:rPr>
              <a:t>well as all the </a:t>
            </a:r>
            <a:r>
              <a:rPr lang="en-US" sz="2800" i="1" dirty="0" smtClean="0">
                <a:solidFill>
                  <a:srgbClr val="FF0000"/>
                </a:solidFill>
              </a:rPr>
              <a:t>first-born </a:t>
            </a:r>
            <a:r>
              <a:rPr lang="en-US" sz="2800" i="1" dirty="0">
                <a:solidFill>
                  <a:srgbClr val="FF0000"/>
                </a:solidFill>
              </a:rPr>
              <a:t>of the animals</a:t>
            </a:r>
            <a:r>
              <a:rPr lang="en-US" sz="2800" i="1" dirty="0" smtClean="0">
                <a:solidFill>
                  <a:srgbClr val="FF0000"/>
                </a:solidFill>
              </a:rPr>
              <a:t>.</a:t>
            </a:r>
          </a:p>
          <a:p>
            <a:pPr algn="ctr"/>
            <a:r>
              <a:rPr lang="en-US" sz="2800" dirty="0" smtClean="0">
                <a:solidFill>
                  <a:srgbClr val="FF0000"/>
                </a:solidFill>
              </a:rPr>
              <a:t> Exodus 11:4-5</a:t>
            </a:r>
            <a:endParaRPr lang="en-US" sz="2800" dirty="0">
              <a:solidFill>
                <a:srgbClr val="FF0000"/>
              </a:solidFill>
            </a:endParaRPr>
          </a:p>
        </p:txBody>
      </p:sp>
      <p:sp>
        <p:nvSpPr>
          <p:cNvPr id="5" name="TextBox 4"/>
          <p:cNvSpPr txBox="1"/>
          <p:nvPr/>
        </p:nvSpPr>
        <p:spPr>
          <a:xfrm>
            <a:off x="2932320" y="154541"/>
            <a:ext cx="6327359" cy="769441"/>
          </a:xfrm>
          <a:prstGeom prst="rect">
            <a:avLst/>
          </a:prstGeom>
          <a:noFill/>
        </p:spPr>
        <p:txBody>
          <a:bodyPr wrap="square" rtlCol="0">
            <a:spAutoFit/>
          </a:bodyPr>
          <a:lstStyle/>
          <a:p>
            <a:pPr algn="ctr"/>
            <a:r>
              <a:rPr lang="en-US" sz="4400" dirty="0" smtClean="0"/>
              <a:t>EXODUS 11:4-5</a:t>
            </a:r>
            <a:endParaRPr lang="es-MX" sz="16600" b="1" dirty="0"/>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22326" y="6008543"/>
            <a:ext cx="7626285" cy="646331"/>
          </a:xfrm>
          <a:prstGeom prst="rect">
            <a:avLst/>
          </a:prstGeom>
          <a:noFill/>
        </p:spPr>
        <p:txBody>
          <a:bodyPr wrap="square" rtlCol="0">
            <a:spAutoFit/>
          </a:bodyPr>
          <a:lstStyle/>
          <a:p>
            <a:pPr algn="ctr"/>
            <a:r>
              <a:rPr lang="en-US" dirty="0"/>
              <a:t>The Prince of Egypt (1998</a:t>
            </a:r>
            <a:r>
              <a:rPr lang="en-US" dirty="0" smtClean="0"/>
              <a:t>)</a:t>
            </a:r>
          </a:p>
          <a:p>
            <a:pPr algn="ctr"/>
            <a:r>
              <a:rPr lang="en-US" u="sng" dirty="0">
                <a:hlinkClick r:id="rId3"/>
              </a:rPr>
              <a:t>https://youtu.be/HXmru6NrSAY</a:t>
            </a:r>
            <a:endParaRPr lang="en-US" sz="4800" b="1" dirty="0">
              <a:solidFill>
                <a:schemeClr val="bg1"/>
              </a:solidFill>
              <a:latin typeface="Bahnschrift SemiBold" panose="020B0502040204020203" pitchFamily="34" charset="0"/>
            </a:endParaRPr>
          </a:p>
        </p:txBody>
      </p:sp>
      <p:pic>
        <p:nvPicPr>
          <p:cNvPr id="3" name="HXmru6NrSAY"/>
          <p:cNvPicPr>
            <a:picLocks noRot="1" noChangeAspect="1"/>
          </p:cNvPicPr>
          <p:nvPr>
            <a:videoFile r:link="rId1"/>
          </p:nvPr>
        </p:nvPicPr>
        <p:blipFill>
          <a:blip r:embed="rId4"/>
          <a:stretch>
            <a:fillRect/>
          </a:stretch>
        </p:blipFill>
        <p:spPr>
          <a:xfrm>
            <a:off x="640080" y="0"/>
            <a:ext cx="10681855" cy="6008543"/>
          </a:xfrm>
          <a:prstGeom prst="rect">
            <a:avLst/>
          </a:prstGeom>
        </p:spPr>
      </p:pic>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969623" y="176629"/>
            <a:ext cx="6327359" cy="769441"/>
          </a:xfrm>
          <a:prstGeom prst="rect">
            <a:avLst/>
          </a:prstGeom>
          <a:noFill/>
        </p:spPr>
        <p:txBody>
          <a:bodyPr wrap="square" rtlCol="0">
            <a:spAutoFit/>
          </a:bodyPr>
          <a:lstStyle/>
          <a:p>
            <a:pPr algn="ctr"/>
            <a:r>
              <a:rPr lang="en-US" sz="4400" dirty="0" smtClean="0"/>
              <a:t>JOHN THE BAPTIST</a:t>
            </a:r>
            <a:endParaRPr lang="es-MX" sz="4400" b="1" dirty="0"/>
          </a:p>
        </p:txBody>
      </p:sp>
      <p:sp>
        <p:nvSpPr>
          <p:cNvPr id="6" name="TextBox 5"/>
          <p:cNvSpPr txBox="1"/>
          <p:nvPr/>
        </p:nvSpPr>
        <p:spPr>
          <a:xfrm>
            <a:off x="3948902" y="6272629"/>
            <a:ext cx="4368800" cy="369332"/>
          </a:xfrm>
          <a:prstGeom prst="rect">
            <a:avLst/>
          </a:prstGeom>
          <a:noFill/>
        </p:spPr>
        <p:txBody>
          <a:bodyPr wrap="square" rtlCol="0">
            <a:spAutoFit/>
          </a:bodyPr>
          <a:lstStyle/>
          <a:p>
            <a:pPr algn="ctr"/>
            <a:r>
              <a:rPr lang="en-US" u="sng" dirty="0">
                <a:hlinkClick r:id="rId3"/>
              </a:rPr>
              <a:t>https://youtu.be/tiEQh8Y67l4</a:t>
            </a:r>
            <a:endParaRPr lang="en-US" dirty="0"/>
          </a:p>
        </p:txBody>
      </p:sp>
      <p:pic>
        <p:nvPicPr>
          <p:cNvPr id="5" name="tiEQh8Y67l4"/>
          <p:cNvPicPr>
            <a:picLocks noRot="1" noChangeAspect="1"/>
          </p:cNvPicPr>
          <p:nvPr>
            <a:videoFile r:link="rId1"/>
          </p:nvPr>
        </p:nvPicPr>
        <p:blipFill>
          <a:blip r:embed="rId4"/>
          <a:stretch>
            <a:fillRect/>
          </a:stretch>
        </p:blipFill>
        <p:spPr>
          <a:xfrm>
            <a:off x="1646230" y="1151598"/>
            <a:ext cx="8974144" cy="5047956"/>
          </a:xfrm>
          <a:prstGeom prst="rect">
            <a:avLst/>
          </a:prstGeom>
        </p:spPr>
      </p:pic>
    </p:spTree>
    <p:extLst>
      <p:ext uri="{BB962C8B-B14F-4D97-AF65-F5344CB8AC3E}">
        <p14:creationId xmlns:p14="http://schemas.microsoft.com/office/powerpoint/2010/main" val="4285847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932320" y="216096"/>
            <a:ext cx="6327359" cy="769441"/>
          </a:xfrm>
          <a:prstGeom prst="rect">
            <a:avLst/>
          </a:prstGeom>
          <a:noFill/>
        </p:spPr>
        <p:txBody>
          <a:bodyPr wrap="square" rtlCol="0">
            <a:spAutoFit/>
          </a:bodyPr>
          <a:lstStyle/>
          <a:p>
            <a:pPr algn="ctr"/>
            <a:r>
              <a:rPr lang="en-US" sz="4400" dirty="0" smtClean="0"/>
              <a:t>BAPTISM OF JESUS</a:t>
            </a:r>
            <a:endParaRPr lang="es-MX" sz="4400" b="1" dirty="0"/>
          </a:p>
        </p:txBody>
      </p:sp>
      <p:sp>
        <p:nvSpPr>
          <p:cNvPr id="6" name="TextBox 5"/>
          <p:cNvSpPr txBox="1"/>
          <p:nvPr/>
        </p:nvSpPr>
        <p:spPr>
          <a:xfrm>
            <a:off x="3948902" y="6272629"/>
            <a:ext cx="4368800" cy="369332"/>
          </a:xfrm>
          <a:prstGeom prst="rect">
            <a:avLst/>
          </a:prstGeom>
          <a:noFill/>
        </p:spPr>
        <p:txBody>
          <a:bodyPr wrap="square" rtlCol="0">
            <a:spAutoFit/>
          </a:bodyPr>
          <a:lstStyle/>
          <a:p>
            <a:pPr algn="ctr"/>
            <a:r>
              <a:rPr lang="en-US" u="sng" dirty="0">
                <a:hlinkClick r:id="rId3"/>
              </a:rPr>
              <a:t>https://youtu.be/T2D1p6t8-Yo</a:t>
            </a:r>
            <a:endParaRPr lang="en-US" dirty="0"/>
          </a:p>
        </p:txBody>
      </p:sp>
      <p:pic>
        <p:nvPicPr>
          <p:cNvPr id="2" name="T2D1p6t8-Yo"/>
          <p:cNvPicPr>
            <a:picLocks noRot="1" noChangeAspect="1"/>
          </p:cNvPicPr>
          <p:nvPr>
            <a:videoFile r:link="rId1"/>
          </p:nvPr>
        </p:nvPicPr>
        <p:blipFill>
          <a:blip r:embed="rId4"/>
          <a:stretch>
            <a:fillRect/>
          </a:stretch>
        </p:blipFill>
        <p:spPr>
          <a:xfrm>
            <a:off x="1616474" y="1155844"/>
            <a:ext cx="8959049" cy="5039465"/>
          </a:xfrm>
          <a:prstGeom prst="rect">
            <a:avLst/>
          </a:prstGeom>
        </p:spPr>
      </p:pic>
    </p:spTree>
    <p:extLst>
      <p:ext uri="{BB962C8B-B14F-4D97-AF65-F5344CB8AC3E}">
        <p14:creationId xmlns:p14="http://schemas.microsoft.com/office/powerpoint/2010/main" val="2493463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ptism | Journeyman"/>
          <p:cNvPicPr>
            <a:picLocks noChangeAspect="1"/>
          </p:cNvPicPr>
          <p:nvPr/>
        </p:nvPicPr>
        <p:blipFill rotWithShape="1">
          <a:blip r:embed="rId2" cstate="print">
            <a:extLst>
              <a:ext uri="{28A0092B-C50C-407E-A947-70E740481C1C}">
                <a14:useLocalDpi xmlns:a14="http://schemas.microsoft.com/office/drawing/2010/main" val="0"/>
              </a:ext>
            </a:extLst>
          </a:blip>
          <a:srcRect b="28191"/>
          <a:stretch/>
        </p:blipFill>
        <p:spPr>
          <a:xfrm>
            <a:off x="0" y="1037122"/>
            <a:ext cx="12192000" cy="5837503"/>
          </a:xfrm>
          <a:prstGeom prst="rect">
            <a:avLst/>
          </a:prstGeom>
        </p:spPr>
      </p:pic>
      <p:sp>
        <p:nvSpPr>
          <p:cNvPr id="2" name="Rectangle 1"/>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969622" y="214162"/>
            <a:ext cx="6327359" cy="769441"/>
          </a:xfrm>
          <a:prstGeom prst="rect">
            <a:avLst/>
          </a:prstGeom>
          <a:noFill/>
        </p:spPr>
        <p:txBody>
          <a:bodyPr wrap="square" rtlCol="0">
            <a:spAutoFit/>
          </a:bodyPr>
          <a:lstStyle/>
          <a:p>
            <a:pPr algn="ctr"/>
            <a:r>
              <a:rPr lang="en-US" sz="4400" b="1" dirty="0" smtClean="0"/>
              <a:t>FAMILY CONVERSATION</a:t>
            </a:r>
            <a:endParaRPr lang="es-MX" sz="4400" b="1" dirty="0"/>
          </a:p>
        </p:txBody>
      </p:sp>
      <p:sp>
        <p:nvSpPr>
          <p:cNvPr id="6" name="TextBox 5"/>
          <p:cNvSpPr txBox="1"/>
          <p:nvPr/>
        </p:nvSpPr>
        <p:spPr>
          <a:xfrm>
            <a:off x="352425" y="1251285"/>
            <a:ext cx="11576339" cy="5816977"/>
          </a:xfrm>
          <a:prstGeom prst="rect">
            <a:avLst/>
          </a:prstGeom>
          <a:noFill/>
        </p:spPr>
        <p:txBody>
          <a:bodyPr wrap="square" rtlCol="0">
            <a:spAutoFit/>
          </a:bodyPr>
          <a:lstStyle/>
          <a:p>
            <a:r>
              <a:rPr lang="en-US" sz="3600" dirty="0"/>
              <a:t>Today we talked about how people wanted to be baptized by John as a way to be closer to God.  </a:t>
            </a:r>
            <a:endParaRPr lang="en-US" sz="3600" dirty="0" smtClean="0"/>
          </a:p>
          <a:p>
            <a:endParaRPr lang="en-US" sz="3600" dirty="0" smtClean="0"/>
          </a:p>
          <a:p>
            <a:r>
              <a:rPr lang="en-US" sz="3600" b="1" dirty="0" smtClean="0"/>
              <a:t>Is </a:t>
            </a:r>
            <a:r>
              <a:rPr lang="en-US" sz="3600" b="1" dirty="0"/>
              <a:t>there an area of your life that you would like to “leave behind in the waters</a:t>
            </a:r>
            <a:r>
              <a:rPr lang="en-US" sz="3600" b="1" dirty="0" smtClean="0"/>
              <a:t>”?</a:t>
            </a:r>
            <a:r>
              <a:rPr lang="en-US" sz="1400" dirty="0"/>
              <a:t> </a:t>
            </a:r>
            <a:r>
              <a:rPr lang="en-US" sz="1400" dirty="0" smtClean="0"/>
              <a:t> </a:t>
            </a:r>
            <a:r>
              <a:rPr lang="en-US" sz="3600" dirty="0" smtClean="0"/>
              <a:t>Jesus </a:t>
            </a:r>
            <a:r>
              <a:rPr lang="en-US" sz="3600" dirty="0"/>
              <a:t>is waiting for you to place this area in his hands.  </a:t>
            </a:r>
            <a:endParaRPr lang="en-US" sz="3600" dirty="0" smtClean="0"/>
          </a:p>
          <a:p>
            <a:endParaRPr lang="en-US" sz="3600" i="1" dirty="0" smtClean="0"/>
          </a:p>
          <a:p>
            <a:r>
              <a:rPr lang="en-US" sz="3600" i="1" dirty="0" smtClean="0"/>
              <a:t>You </a:t>
            </a:r>
            <a:r>
              <a:rPr lang="en-US" sz="3600" i="1" dirty="0"/>
              <a:t>can share with your family, or reflect and keep it between yourself and Jesus. </a:t>
            </a:r>
          </a:p>
          <a:p>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8402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17987</TotalTime>
  <Words>585</Words>
  <Application>Microsoft Office PowerPoint</Application>
  <PresentationFormat>Widescreen</PresentationFormat>
  <Paragraphs>58</Paragraphs>
  <Slides>13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Antenna Black</vt:lpstr>
      <vt:lpstr>Arial</vt:lpstr>
      <vt:lpstr>Bahnschrift SemiBold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114</cp:revision>
  <dcterms:created xsi:type="dcterms:W3CDTF">2021-11-19T16:04:10Z</dcterms:created>
  <dcterms:modified xsi:type="dcterms:W3CDTF">2022-09-15T15:11:52Z</dcterms:modified>
</cp:coreProperties>
</file>