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323" r:id="rId6"/>
    <p:sldId id="325" r:id="rId7"/>
    <p:sldId id="285" r:id="rId8"/>
    <p:sldId id="313" r:id="rId9"/>
    <p:sldId id="324" r:id="rId10"/>
    <p:sldId id="321" r:id="rId11"/>
    <p:sldId id="328" r:id="rId12"/>
    <p:sldId id="327" r:id="rId13"/>
    <p:sldId id="330" r:id="rId14"/>
    <p:sldId id="331" r:id="rId15"/>
    <p:sldId id="329" r:id="rId16"/>
    <p:sldId id="322"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111" d="100"/>
          <a:sy n="111" d="100"/>
        </p:scale>
        <p:origin x="474"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25/03/2025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25/03/2025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25/03/2025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25/03/2025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25/03/2025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25/03/2025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25/03/2025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ZXjAiqjGdO4?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MwQyJKROZFk?feature=oembed" TargetMode="External"/><Relationship Id="rId5" Type="http://schemas.openxmlformats.org/officeDocument/2006/relationships/image" Target="../media/image15.jpeg"/><Relationship Id="rId4" Type="http://schemas.openxmlformats.org/officeDocument/2006/relationships/hyperlink" Target="http://www.flickr.com/photos/sjuadmissions/744828564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sjuadmissions/7448285646/"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boy-child-dad-daughter-family-1300401/"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allpaperflare.com/jesus-christ-god-holy-spirit-bible-gospel-noah-ark-genesis-wallpaper-arzsr/crop"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churchtrac.com/" TargetMode="External"/><Relationship Id="rId1" Type="http://schemas.openxmlformats.org/officeDocument/2006/relationships/slideLayout" Target="../slideLayouts/slideLayout7.xml"/><Relationship Id="rId4" Type="http://schemas.openxmlformats.org/officeDocument/2006/relationships/hyperlink" Target="https://lmlifestyledesign.wordpress.com/tag/hu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10EE70-FE8C-B080-E011-885B921ADE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p:cNvSpPr>
            <a:spLocks noGrp="1"/>
          </p:cNvSpPr>
          <p:nvPr>
            <p:ph type="subTitle" idx="1"/>
          </p:nvPr>
        </p:nvSpPr>
        <p:spPr>
          <a:xfrm>
            <a:off x="332139" y="4972282"/>
            <a:ext cx="11290917" cy="1739069"/>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0000"/>
              </a:lnSpc>
              <a:spcAft>
                <a:spcPts val="800"/>
              </a:spcAft>
            </a:pPr>
            <a:r>
              <a:rPr lang="en-US" b="1" dirty="0"/>
              <a:t>TOPIC: Living in the Holy Spirit Jesus’ Ascension; Called to Communion with God </a:t>
            </a:r>
          </a:p>
          <a:p>
            <a:pPr marL="0" marR="0" indent="457200">
              <a:lnSpc>
                <a:spcPct val="100000"/>
              </a:lnSpc>
              <a:spcAft>
                <a:spcPts val="800"/>
              </a:spcAft>
            </a:pPr>
            <a:r>
              <a:rPr lang="en-US" b="1" dirty="0"/>
              <a:t>and with Each Other – Catholic Social Teaching</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lack and white sign with white text&#10;&#10;Description automatically generated">
            <a:extLst>
              <a:ext uri="{FF2B5EF4-FFF2-40B4-BE49-F238E27FC236}">
                <a16:creationId xmlns:a16="http://schemas.microsoft.com/office/drawing/2014/main" id="{96B59038-F0AF-B3FC-D65B-2ECE9A0D0A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21" y="-527256"/>
            <a:ext cx="9500755" cy="3569895"/>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C448FA1-A8F5-B5F3-F9BB-182E4BFFD1FB}"/>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73FF5A-0031-9737-B340-2769A9B03E2D}"/>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TextBox 2">
            <a:extLst>
              <a:ext uri="{FF2B5EF4-FFF2-40B4-BE49-F238E27FC236}">
                <a16:creationId xmlns:a16="http://schemas.microsoft.com/office/drawing/2014/main" id="{09371463-0DAD-F6D8-054E-C340C707E897}"/>
              </a:ext>
            </a:extLst>
          </p:cNvPr>
          <p:cNvSpPr txBox="1"/>
          <p:nvPr/>
        </p:nvSpPr>
        <p:spPr>
          <a:xfrm>
            <a:off x="-236707" y="149596"/>
            <a:ext cx="5499370" cy="832898"/>
          </a:xfrm>
          <a:prstGeom prst="rect">
            <a:avLst/>
          </a:prstGeom>
        </p:spPr>
        <p:txBody>
          <a:bodyPr vert="horz" lIns="91440" tIns="45720" rIns="91440" bIns="45720" rtlCol="0" anchor="b">
            <a:normAutofit fontScale="92500" lnSpcReduction="10000"/>
          </a:bodyPr>
          <a:lstStyle/>
          <a:p>
            <a:pPr marL="0" marR="0" algn="ctr">
              <a:lnSpc>
                <a:spcPct val="90000"/>
              </a:lnSpc>
              <a:spcBef>
                <a:spcPct val="0"/>
              </a:spcBef>
              <a:spcAft>
                <a:spcPts val="800"/>
              </a:spcAft>
            </a:pPr>
            <a:r>
              <a:rPr lang="en-US" sz="6000" dirty="0">
                <a:solidFill>
                  <a:srgbClr val="FFFFFF"/>
                </a:solidFill>
                <a:effectLst/>
                <a:latin typeface="+mj-lt"/>
                <a:ea typeface="+mj-ea"/>
                <a:cs typeface="+mj-cs"/>
              </a:rPr>
              <a:t>Matthew 28:16 </a:t>
            </a:r>
          </a:p>
        </p:txBody>
      </p:sp>
      <p:sp>
        <p:nvSpPr>
          <p:cNvPr id="2" name="TextBox 1">
            <a:extLst>
              <a:ext uri="{FF2B5EF4-FFF2-40B4-BE49-F238E27FC236}">
                <a16:creationId xmlns:a16="http://schemas.microsoft.com/office/drawing/2014/main" id="{1C1672CF-080E-533D-559B-F3164B169D5B}"/>
              </a:ext>
            </a:extLst>
          </p:cNvPr>
          <p:cNvSpPr txBox="1"/>
          <p:nvPr/>
        </p:nvSpPr>
        <p:spPr>
          <a:xfrm>
            <a:off x="207034" y="982494"/>
            <a:ext cx="11310515" cy="4753096"/>
          </a:xfrm>
          <a:prstGeom prst="rect">
            <a:avLst/>
          </a:prstGeom>
          <a:noFill/>
        </p:spPr>
        <p:txBody>
          <a:bodyPr wrap="square" rtlCol="0">
            <a:spAutoFit/>
          </a:bodyPr>
          <a:lstStyle/>
          <a:p>
            <a:pPr marL="342900" marR="0" lvl="0" indent="-342900">
              <a:lnSpc>
                <a:spcPct val="107000"/>
              </a:lnSpc>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Matthew 28:16, </a:t>
            </a:r>
            <a:r>
              <a:rPr lang="en-US" sz="2000" dirty="0">
                <a:effectLst/>
                <a:latin typeface="Calibri" panose="020F0502020204030204" pitchFamily="34" charset="0"/>
                <a:ea typeface="Calibri" panose="020F0502020204030204" pitchFamily="34" charset="0"/>
                <a:cs typeface="Times New Roman" panose="02020603050405020304" pitchFamily="18" charset="0"/>
              </a:rPr>
              <a:t>we read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eleven disciples went to Galilee, to the mountain to which Jesus had ordered them.” </a:t>
            </a:r>
            <a:r>
              <a:rPr lang="en-US" sz="2000" dirty="0">
                <a:effectLst/>
                <a:latin typeface="Calibri" panose="020F0502020204030204" pitchFamily="34" charset="0"/>
                <a:ea typeface="Calibri" panose="020F0502020204030204" pitchFamily="34" charset="0"/>
                <a:cs typeface="Times New Roman" panose="02020603050405020304" pitchFamily="18" charset="0"/>
              </a:rPr>
              <a:t>Jesus had called his disciples to come up the mountain because, from there, they could see very far and wide. It was a very expansive view!</a:t>
            </a:r>
          </a:p>
          <a:p>
            <a:pPr marL="342900" marR="0" lvl="0" indent="-342900">
              <a:lnSpc>
                <a:spcPct val="107000"/>
              </a:lnSpc>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Verse 17 says,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they saw him, they worshipped, but they doubted.”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 verse 18, knowing their fear, Jesus approached the disciples and said,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power in heaven and on earth has been given to 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 verse 19, Jesus is telling the Apostles that they will be given a share in His power and authority and then He commissions them to,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 therefore, and make disciples of all nations, baptizing them in the name of the Father, and of the Son, and of the Holy Spirit, teaching them to observe all that I have commanded you.”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 verse 20, Jesus reassures them that they are not being sent out alone. He himself will never leave them. Jesus will go with them acting with, in and through them,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behold, I am with you always, until the end of the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90807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6" name="Picture 5" descr="A person in a robe with his hands up in the air&#10;&#10;AI-generated content may be incorrect.">
            <a:extLst>
              <a:ext uri="{FF2B5EF4-FFF2-40B4-BE49-F238E27FC236}">
                <a16:creationId xmlns:a16="http://schemas.microsoft.com/office/drawing/2014/main" id="{04CCA8D4-EC43-1D4C-F506-4C0DF55CEA82}"/>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831650"/>
            <a:ext cx="12192000" cy="6026350"/>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3739112" y="185319"/>
            <a:ext cx="4713791"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CONVERSATION</a:t>
            </a:r>
            <a:endParaRPr lang="es-MX" sz="5400" b="1" dirty="0">
              <a:solidFill>
                <a:srgbClr val="FF0000"/>
              </a:solidFill>
            </a:endParaRPr>
          </a:p>
        </p:txBody>
      </p:sp>
      <p:sp>
        <p:nvSpPr>
          <p:cNvPr id="2" name="TextBox 1">
            <a:extLst>
              <a:ext uri="{FF2B5EF4-FFF2-40B4-BE49-F238E27FC236}">
                <a16:creationId xmlns:a16="http://schemas.microsoft.com/office/drawing/2014/main" id="{A68038B1-6DED-5291-8C18-F1EEDFEEB6FE}"/>
              </a:ext>
            </a:extLst>
          </p:cNvPr>
          <p:cNvSpPr txBox="1"/>
          <p:nvPr/>
        </p:nvSpPr>
        <p:spPr>
          <a:xfrm>
            <a:off x="562155" y="1405272"/>
            <a:ext cx="11067690" cy="4047455"/>
          </a:xfrm>
          <a:prstGeom prst="rect">
            <a:avLst/>
          </a:prstGeom>
          <a:noFill/>
        </p:spPr>
        <p:txBody>
          <a:bodyPr wrap="square" rtlCol="0">
            <a:spAutoFit/>
          </a:bodyPr>
          <a:lstStyle/>
          <a:p>
            <a:pPr marL="0" marR="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Jesus said these words to His Apostles right before He ascended into Heaven. He was teaching them what they should do after He had ascended. Jesus was preparing them to be His Church that would spread the love of God to the ends of the earth!</a:t>
            </a:r>
          </a:p>
          <a:p>
            <a:pPr marL="0" marR="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Open your bibles to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Acts 1:6-12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read along.</a:t>
            </a:r>
          </a:p>
          <a:p>
            <a:pPr marL="0" marR="0" algn="ctr">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does Jesus’ Ascension show us about His power and authority?</a:t>
            </a: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were the Apostles called to do?</a:t>
            </a:r>
          </a:p>
          <a:p>
            <a:endParaRPr lang="en-US" dirty="0"/>
          </a:p>
        </p:txBody>
      </p:sp>
    </p:spTree>
    <p:extLst>
      <p:ext uri="{BB962C8B-B14F-4D97-AF65-F5344CB8AC3E}">
        <p14:creationId xmlns:p14="http://schemas.microsoft.com/office/powerpoint/2010/main" val="1306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57314-0950-BC4A-61EF-587342218EAE}"/>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robe with his hands up in the air&#10;&#10;AI-generated content may be incorrect.">
            <a:extLst>
              <a:ext uri="{FF2B5EF4-FFF2-40B4-BE49-F238E27FC236}">
                <a16:creationId xmlns:a16="http://schemas.microsoft.com/office/drawing/2014/main" id="{EBFE5949-B876-82AB-2242-C20CFC9FE8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FB15E038-C65F-DB36-3122-6A8957C1F9ED}"/>
              </a:ext>
            </a:extLst>
          </p:cNvPr>
          <p:cNvSpPr txBox="1"/>
          <p:nvPr/>
        </p:nvSpPr>
        <p:spPr>
          <a:xfrm>
            <a:off x="6732755" y="378038"/>
            <a:ext cx="4840010" cy="3843666"/>
          </a:xfrm>
          <a:prstGeom prst="rect">
            <a:avLst/>
          </a:prstGeom>
        </p:spPr>
        <p:txBody>
          <a:bodyPr vert="horz" lIns="91440" tIns="45720" rIns="91440" bIns="45720" rtlCol="0">
            <a:normAutofit lnSpcReduction="10000"/>
          </a:bodyPr>
          <a:lstStyle/>
          <a:p>
            <a:pPr marR="0">
              <a:lnSpc>
                <a:spcPct val="90000"/>
              </a:lnSpc>
              <a:spcAft>
                <a:spcPts val="800"/>
              </a:spcAft>
            </a:pPr>
            <a:r>
              <a:rPr lang="en-US" sz="2400" dirty="0">
                <a:effectLst/>
              </a:rPr>
              <a:t>Jesus gave His power and authority to the Apostles and through them to the Church. Like the first Apostles, we are called to make disciples, to teach everyone about the love of God, to bring others to receive baptism and observe God the Father’s laws of divine love!</a:t>
            </a:r>
          </a:p>
          <a:p>
            <a:pPr marR="0">
              <a:lnSpc>
                <a:spcPct val="90000"/>
              </a:lnSpc>
              <a:spcAft>
                <a:spcPts val="800"/>
              </a:spcAft>
            </a:pPr>
            <a:r>
              <a:rPr lang="en-US" sz="2400" b="1" dirty="0">
                <a:effectLst/>
              </a:rPr>
              <a:t> </a:t>
            </a:r>
            <a:endParaRPr lang="en-US" sz="2400" dirty="0">
              <a:effectLst/>
            </a:endParaRPr>
          </a:p>
          <a:p>
            <a:pPr marR="0">
              <a:lnSpc>
                <a:spcPct val="90000"/>
              </a:lnSpc>
              <a:spcAft>
                <a:spcPts val="800"/>
              </a:spcAft>
            </a:pPr>
            <a:r>
              <a:rPr lang="en-US" sz="2400" b="1" dirty="0">
                <a:effectLst/>
              </a:rPr>
              <a:t>Watch:</a:t>
            </a:r>
            <a:r>
              <a:rPr lang="en-US" sz="2400" dirty="0">
                <a:effectLst/>
              </a:rPr>
              <a:t> The Great Commission | Made for Glory</a:t>
            </a:r>
          </a:p>
          <a:p>
            <a:pPr indent="-228600">
              <a:lnSpc>
                <a:spcPct val="90000"/>
              </a:lnSpc>
              <a:buFont typeface="Arial" panose="020B0604020202020204" pitchFamily="34" charset="0"/>
              <a:buChar char="•"/>
            </a:pPr>
            <a:endParaRPr lang="en-US" sz="2000" dirty="0"/>
          </a:p>
        </p:txBody>
      </p:sp>
      <p:pic>
        <p:nvPicPr>
          <p:cNvPr id="4" name="Online Media 3" title="The Great Commission | Made for Glory">
            <a:hlinkClick r:id="" action="ppaction://media"/>
            <a:extLst>
              <a:ext uri="{FF2B5EF4-FFF2-40B4-BE49-F238E27FC236}">
                <a16:creationId xmlns:a16="http://schemas.microsoft.com/office/drawing/2014/main" id="{A5ADE777-207D-398D-D801-8A4B946E8B9D}"/>
              </a:ext>
            </a:extLst>
          </p:cNvPr>
          <p:cNvPicPr>
            <a:picLocks noRot="1" noChangeAspect="1"/>
          </p:cNvPicPr>
          <p:nvPr>
            <a:videoFile r:link="rId1"/>
          </p:nvPr>
        </p:nvPicPr>
        <p:blipFill>
          <a:blip r:embed="rId4"/>
          <a:stretch>
            <a:fillRect/>
          </a:stretch>
        </p:blipFill>
        <p:spPr>
          <a:xfrm>
            <a:off x="6819760" y="4036878"/>
            <a:ext cx="4666000" cy="2636296"/>
          </a:xfrm>
          <a:prstGeom prst="rect">
            <a:avLst/>
          </a:prstGeom>
        </p:spPr>
      </p:pic>
    </p:spTree>
    <p:extLst>
      <p:ext uri="{BB962C8B-B14F-4D97-AF65-F5344CB8AC3E}">
        <p14:creationId xmlns:p14="http://schemas.microsoft.com/office/powerpoint/2010/main" val="201765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57314-0950-BC4A-61EF-587342218EAE}"/>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FE5949-B876-82AB-2242-C20CFC9FE8D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FB15E038-C65F-DB36-3122-6A8957C1F9ED}"/>
              </a:ext>
            </a:extLst>
          </p:cNvPr>
          <p:cNvSpPr txBox="1"/>
          <p:nvPr/>
        </p:nvSpPr>
        <p:spPr>
          <a:xfrm>
            <a:off x="6732755" y="194553"/>
            <a:ext cx="4840010" cy="3843666"/>
          </a:xfrm>
          <a:prstGeom prst="rect">
            <a:avLst/>
          </a:prstGeom>
        </p:spPr>
        <p:txBody>
          <a:bodyPr vert="horz" lIns="91440" tIns="45720" rIns="91440" bIns="45720" rtlCol="0">
            <a:normAutofit/>
          </a:bodyPr>
          <a:lstStyle/>
          <a:p>
            <a:pPr marL="0" marR="0">
              <a:lnSpc>
                <a:spcPct val="107000"/>
              </a:lnSpc>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Review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The Seven Themes of Catholic Social Teaching for Children</a:t>
            </a:r>
            <a:r>
              <a:rPr lang="en-US" sz="3200" dirty="0">
                <a:effectLst/>
                <a:latin typeface="Calibri" panose="020F0502020204030204" pitchFamily="34" charset="0"/>
                <a:ea typeface="Calibri" panose="020F0502020204030204" pitchFamily="34" charset="0"/>
                <a:cs typeface="Times New Roman" panose="02020603050405020304" pitchFamily="18" charset="0"/>
              </a:rPr>
              <a:t> handout in English &amp; Spanish</a:t>
            </a:r>
          </a:p>
          <a:p>
            <a:pPr>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Watch</a:t>
            </a:r>
            <a:r>
              <a:rPr lang="en-US" sz="3200" dirty="0">
                <a:effectLst/>
                <a:latin typeface="Calibri" panose="020F0502020204030204" pitchFamily="34" charset="0"/>
                <a:ea typeface="Calibri" panose="020F0502020204030204" pitchFamily="34" charset="0"/>
                <a:cs typeface="Times New Roman" panose="02020603050405020304" pitchFamily="18" charset="0"/>
              </a:rPr>
              <a:t>: Catholics Promote the Common Good</a:t>
            </a:r>
            <a:endParaRPr lang="en-US" sz="3600" dirty="0"/>
          </a:p>
        </p:txBody>
      </p:sp>
      <p:pic>
        <p:nvPicPr>
          <p:cNvPr id="5" name="Online Media 4" title="Catholics Promote the Common Good">
            <a:hlinkClick r:id="" action="ppaction://media"/>
            <a:extLst>
              <a:ext uri="{FF2B5EF4-FFF2-40B4-BE49-F238E27FC236}">
                <a16:creationId xmlns:a16="http://schemas.microsoft.com/office/drawing/2014/main" id="{1383A7EA-D1A3-E25B-8B7E-111846A92FF8}"/>
              </a:ext>
            </a:extLst>
          </p:cNvPr>
          <p:cNvPicPr>
            <a:picLocks noRot="1" noChangeAspect="1"/>
          </p:cNvPicPr>
          <p:nvPr>
            <a:videoFile r:link="rId1"/>
          </p:nvPr>
        </p:nvPicPr>
        <p:blipFill>
          <a:blip r:embed="rId5"/>
          <a:stretch>
            <a:fillRect/>
          </a:stretch>
        </p:blipFill>
        <p:spPr>
          <a:xfrm>
            <a:off x="6596530" y="3774900"/>
            <a:ext cx="5112460" cy="2888547"/>
          </a:xfrm>
          <a:prstGeom prst="rect">
            <a:avLst/>
          </a:prstGeom>
        </p:spPr>
      </p:pic>
    </p:spTree>
    <p:extLst>
      <p:ext uri="{BB962C8B-B14F-4D97-AF65-F5344CB8AC3E}">
        <p14:creationId xmlns:p14="http://schemas.microsoft.com/office/powerpoint/2010/main" val="9550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78D9-7B75-60AF-F466-568A3E78D82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F270C7-62EE-809E-3318-915B40C5346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B2E27208-4713-36BE-7A89-61880B521D3F}"/>
              </a:ext>
            </a:extLst>
          </p:cNvPr>
          <p:cNvSpPr txBox="1"/>
          <p:nvPr/>
        </p:nvSpPr>
        <p:spPr>
          <a:xfrm>
            <a:off x="3739112" y="185319"/>
            <a:ext cx="4713791"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CONVERSATION</a:t>
            </a:r>
            <a:endParaRPr lang="es-MX" sz="5400" b="1" dirty="0">
              <a:solidFill>
                <a:srgbClr val="FF0000"/>
              </a:solidFill>
            </a:endParaRPr>
          </a:p>
        </p:txBody>
      </p:sp>
      <p:sp>
        <p:nvSpPr>
          <p:cNvPr id="2" name="TextBox 1">
            <a:extLst>
              <a:ext uri="{FF2B5EF4-FFF2-40B4-BE49-F238E27FC236}">
                <a16:creationId xmlns:a16="http://schemas.microsoft.com/office/drawing/2014/main" id="{FAEF4274-437F-A9B7-5288-A402C51207BF}"/>
              </a:ext>
            </a:extLst>
          </p:cNvPr>
          <p:cNvSpPr txBox="1"/>
          <p:nvPr/>
        </p:nvSpPr>
        <p:spPr>
          <a:xfrm>
            <a:off x="5512279" y="1405272"/>
            <a:ext cx="6117566" cy="4678204"/>
          </a:xfrm>
          <a:prstGeom prst="rect">
            <a:avLst/>
          </a:prstGeom>
          <a:noFill/>
        </p:spPr>
        <p:txBody>
          <a:bodyPr wrap="square" rtlCol="0">
            <a:spAutoFit/>
          </a:bodyPr>
          <a:lstStyle/>
          <a:p>
            <a:pPr algn="ctr"/>
            <a:r>
              <a:rPr lang="en-US" sz="2800" dirty="0"/>
              <a:t>Your family is a Domestic Church that is called to be a witness to Christ’s love in your family and in the world. God lives with you within your home! Jesus gives us His grace to live God the Father’s laws of divine love. </a:t>
            </a:r>
          </a:p>
          <a:p>
            <a:pPr algn="ctr"/>
            <a:endParaRPr lang="en-US" sz="2800" dirty="0"/>
          </a:p>
          <a:p>
            <a:pPr algn="ctr"/>
            <a:r>
              <a:rPr lang="en-US" sz="2800" dirty="0"/>
              <a:t>Name some ways that you can do this within your home and in your community.</a:t>
            </a:r>
          </a:p>
          <a:p>
            <a:endParaRPr lang="en-US" dirty="0"/>
          </a:p>
        </p:txBody>
      </p:sp>
      <p:pic>
        <p:nvPicPr>
          <p:cNvPr id="3" name="Picture 2">
            <a:extLst>
              <a:ext uri="{FF2B5EF4-FFF2-40B4-BE49-F238E27FC236}">
                <a16:creationId xmlns:a16="http://schemas.microsoft.com/office/drawing/2014/main" id="{DC2B8EA6-838A-1F4D-BC15-5BE50CFD025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64434"/>
            <a:ext cx="5167203" cy="579356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18115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938-5123-946A-F7D4-25F19E364F34}"/>
            </a:ext>
          </a:extLst>
        </p:cNvPr>
        <p:cNvGrpSpPr/>
        <p:nvPr/>
      </p:nvGrpSpPr>
      <p:grpSpPr>
        <a:xfrm>
          <a:off x="0" y="0"/>
          <a:ext cx="0" cy="0"/>
          <a:chOff x="0" y="0"/>
          <a:chExt cx="0" cy="0"/>
        </a:xfrm>
      </p:grpSpPr>
      <p:pic>
        <p:nvPicPr>
          <p:cNvPr id="6" name="Picture 5" descr="A black background with white dots&#10;&#10;AI-generated content may be incorrect.">
            <a:extLst>
              <a:ext uri="{FF2B5EF4-FFF2-40B4-BE49-F238E27FC236}">
                <a16:creationId xmlns:a16="http://schemas.microsoft.com/office/drawing/2014/main" id="{29D3F2A3-9D56-8190-E074-ECB010EDBCE2}"/>
              </a:ext>
            </a:extLst>
          </p:cNvPr>
          <p:cNvPicPr>
            <a:picLocks noChangeAspect="1"/>
          </p:cNvPicPr>
          <p:nvPr/>
        </p:nvPicPr>
        <p:blipFill>
          <a:blip r:embed="rId2">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294626" y="2376476"/>
            <a:ext cx="7758023" cy="5382128"/>
          </a:xfrm>
          <a:prstGeom prst="rect">
            <a:avLst/>
          </a:prstGeom>
        </p:spPr>
      </p:pic>
      <p:sp>
        <p:nvSpPr>
          <p:cNvPr id="5" name="Rectangle 4">
            <a:extLst>
              <a:ext uri="{FF2B5EF4-FFF2-40B4-BE49-F238E27FC236}">
                <a16:creationId xmlns:a16="http://schemas.microsoft.com/office/drawing/2014/main" id="{1E621A4F-380A-716F-3785-A08903670DF5}"/>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04B21571-234D-2170-B803-4ABBD0D9E70B}"/>
              </a:ext>
            </a:extLst>
          </p:cNvPr>
          <p:cNvSpPr txBox="1"/>
          <p:nvPr/>
        </p:nvSpPr>
        <p:spPr>
          <a:xfrm>
            <a:off x="4177821" y="185319"/>
            <a:ext cx="3836371"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MISSION ACTIVITY</a:t>
            </a:r>
            <a:endParaRPr lang="es-MX" sz="5400" b="1" dirty="0">
              <a:solidFill>
                <a:srgbClr val="FF0000"/>
              </a:solidFill>
            </a:endParaRPr>
          </a:p>
        </p:txBody>
      </p:sp>
      <p:sp>
        <p:nvSpPr>
          <p:cNvPr id="8" name="TextBox 7">
            <a:extLst>
              <a:ext uri="{FF2B5EF4-FFF2-40B4-BE49-F238E27FC236}">
                <a16:creationId xmlns:a16="http://schemas.microsoft.com/office/drawing/2014/main" id="{0331BEDC-9B88-7406-73C0-7024883CAA7C}"/>
              </a:ext>
            </a:extLst>
          </p:cNvPr>
          <p:cNvSpPr txBox="1"/>
          <p:nvPr/>
        </p:nvSpPr>
        <p:spPr>
          <a:xfrm>
            <a:off x="848432" y="1263843"/>
            <a:ext cx="10650409" cy="3668120"/>
          </a:xfrm>
          <a:prstGeom prst="rect">
            <a:avLst/>
          </a:prstGeom>
          <a:noFill/>
        </p:spPr>
        <p:txBody>
          <a:bodyPr wrap="square" rtlCol="0">
            <a:spAutoFit/>
          </a:bodyPr>
          <a:lstStyle/>
          <a:p>
            <a:pPr marL="0" marR="0"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Your Family At-Home Mission is to:</a:t>
            </a:r>
          </a:p>
          <a:p>
            <a:pPr marL="342900" marR="0" lvl="0" indent="-342900">
              <a:lnSpc>
                <a:spcPct val="107000"/>
              </a:lnSpc>
              <a:buFont typeface="+mj-lt"/>
              <a:buAutoNum type="roman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Review the resources and watch together as a family the video(s) about Catholic Social Teaching. </a:t>
            </a:r>
          </a:p>
          <a:p>
            <a:pPr marL="342900" marR="0" lvl="0" indent="-342900">
              <a:lnSpc>
                <a:spcPct val="107000"/>
              </a:lnSpc>
              <a:buFont typeface="+mj-lt"/>
              <a:buAutoNum type="roman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Pray together as a family and ask God how He is calling you to live the Easter Season and spread the love of Jesus. </a:t>
            </a:r>
          </a:p>
          <a:p>
            <a:pPr marL="342900" marR="0" lvl="0" indent="-342900">
              <a:lnSpc>
                <a:spcPct val="107000"/>
              </a:lnSpc>
              <a:buFont typeface="+mj-lt"/>
              <a:buAutoNum type="roman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Be prepared to share your plan at the Week 3 gathering. </a:t>
            </a:r>
          </a:p>
          <a:p>
            <a:pPr marL="342900" marR="0" lvl="0" indent="-342900">
              <a:lnSpc>
                <a:spcPct val="107000"/>
              </a:lnSpc>
              <a:buFont typeface="+mj-lt"/>
              <a:buAutoNum type="roman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Gather around your home altar and pray the Life &amp; Dignity of the Human Person Prayer. </a:t>
            </a:r>
          </a:p>
          <a:p>
            <a:pPr marL="342900" marR="0" lvl="0" indent="-342900">
              <a:lnSpc>
                <a:spcPct val="107000"/>
              </a:lnSpc>
              <a:spcAft>
                <a:spcPts val="800"/>
              </a:spcAft>
              <a:buFont typeface="+mj-lt"/>
              <a:buAutoNum type="roman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Lastly, please complete the Families Forming Disciples Family Survey</a:t>
            </a:r>
          </a:p>
        </p:txBody>
      </p:sp>
    </p:spTree>
    <p:extLst>
      <p:ext uri="{BB962C8B-B14F-4D97-AF65-F5344CB8AC3E}">
        <p14:creationId xmlns:p14="http://schemas.microsoft.com/office/powerpoint/2010/main" val="5539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C06C97-1899-FBC1-04AB-4D29BA9FBB08}"/>
              </a:ext>
            </a:extLst>
          </p:cNvPr>
          <p:cNvSpPr txBox="1"/>
          <p:nvPr/>
        </p:nvSpPr>
        <p:spPr>
          <a:xfrm>
            <a:off x="247514" y="1154238"/>
            <a:ext cx="6049769" cy="5669783"/>
          </a:xfrm>
          <a:prstGeom prst="rect">
            <a:avLst/>
          </a:prstGeom>
        </p:spPr>
        <p:txBody>
          <a:bodyPr vert="horz" lIns="91440" tIns="45720" rIns="91440" bIns="45720" rtlCol="0">
            <a:normAutofit lnSpcReduction="10000"/>
          </a:bodyPr>
          <a:lstStyle/>
          <a:p>
            <a:pPr marL="0" marR="0" algn="ctr">
              <a:lnSpc>
                <a:spcPct val="107000"/>
              </a:lnSpc>
              <a:spcAft>
                <a:spcPts val="800"/>
              </a:spcAft>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Life &amp; Dignity of the Human Person Prayer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God of all life, </a:t>
            </a:r>
          </a:p>
          <a:p>
            <a:pPr marL="0" marR="0">
              <a:lnSpc>
                <a:spcPct val="107000"/>
              </a:lnSpc>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Help us to appreciate the great gift that is human life formed in Your image, a reflection of your holiness. </a:t>
            </a:r>
          </a:p>
          <a:p>
            <a:pPr marL="0" marR="0">
              <a:lnSpc>
                <a:spcPct val="107000"/>
              </a:lnSpc>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Help us to recognize You in all whom You have created: children not yet born, families affected by poverty and war, people of different abilities, people from other lands, and all who are victims of hatred and racism. </a:t>
            </a:r>
          </a:p>
          <a:p>
            <a:pPr marL="0" marR="0">
              <a:lnSpc>
                <a:spcPct val="107000"/>
              </a:lnSpc>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Help us to bear witness to the dignity of all whom You have created, regardless of stage of life, or wealth, or ability, or color, or creed, for every person is fully equal in Your loving eyes. Share with us Your holy knowledge that we are all Your children, each bestowed with inherent dignity. </a:t>
            </a:r>
          </a:p>
          <a:p>
            <a:pPr marL="0" marR="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Your justice reign forever! Amen. </a:t>
            </a:r>
          </a:p>
          <a:p>
            <a:pPr marL="0" marR="0">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buFont typeface="Arial" panose="020B0604020202020204" pitchFamily="34" charset="0"/>
              <a:buChar char="•"/>
            </a:pPr>
            <a:endParaRPr lang="en-US" sz="1600" dirty="0"/>
          </a:p>
        </p:txBody>
      </p:sp>
      <p:pic>
        <p:nvPicPr>
          <p:cNvPr id="5" name="Picture 4">
            <a:extLst>
              <a:ext uri="{FF2B5EF4-FFF2-40B4-BE49-F238E27FC236}">
                <a16:creationId xmlns:a16="http://schemas.microsoft.com/office/drawing/2014/main" id="{3FC7EF6A-3084-92C0-AA17-8E989445AF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AA6C771F-C8BD-F38F-4DB8-94C4C7DBE29B}"/>
              </a:ext>
            </a:extLst>
          </p:cNvPr>
          <p:cNvSpPr txBox="1"/>
          <p:nvPr/>
        </p:nvSpPr>
        <p:spPr>
          <a:xfrm>
            <a:off x="247514" y="230909"/>
            <a:ext cx="5734187" cy="923330"/>
          </a:xfrm>
          <a:prstGeom prst="rect">
            <a:avLst/>
          </a:prstGeom>
          <a:noFill/>
        </p:spPr>
        <p:txBody>
          <a:bodyPr wrap="square" rtlCol="0">
            <a:spAutoFit/>
          </a:bodyPr>
          <a:lstStyle/>
          <a:p>
            <a:r>
              <a:rPr lang="en-US" sz="5400" b="1" dirty="0">
                <a:solidFill>
                  <a:schemeClr val="tx2"/>
                </a:solidFill>
              </a:rPr>
              <a:t>Closing Prayer</a:t>
            </a:r>
          </a:p>
        </p:txBody>
      </p:sp>
    </p:spTree>
    <p:extLst>
      <p:ext uri="{BB962C8B-B14F-4D97-AF65-F5344CB8AC3E}">
        <p14:creationId xmlns:p14="http://schemas.microsoft.com/office/powerpoint/2010/main" val="227020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40080" y="325370"/>
            <a:ext cx="4368602" cy="10267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cap="all" baseline="30000" dirty="0"/>
              <a:t>Opening Prayer</a:t>
            </a:r>
            <a:endParaRPr lang="en-US" sz="5400" cap="all" baseline="30000" dirty="0"/>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0080" y="2872899"/>
            <a:ext cx="4243589" cy="3320668"/>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000" dirty="0"/>
              <a:t>Lord Jesus Christ, we entrust our family to You and ask for Your blessing and protection. </a:t>
            </a:r>
          </a:p>
          <a:p>
            <a:pPr>
              <a:lnSpc>
                <a:spcPct val="90000"/>
              </a:lnSpc>
              <a:spcAft>
                <a:spcPts val="600"/>
              </a:spcAft>
            </a:pPr>
            <a:r>
              <a:rPr lang="en-US" sz="2000" dirty="0"/>
              <a:t>We love You Lord Jesus with all our hearts, and we ask that You help our family to become more like the Holy Family.</a:t>
            </a:r>
          </a:p>
          <a:p>
            <a:pPr>
              <a:lnSpc>
                <a:spcPct val="90000"/>
              </a:lnSpc>
              <a:spcAft>
                <a:spcPts val="600"/>
              </a:spcAft>
            </a:pPr>
            <a:r>
              <a:rPr lang="en-US" sz="2000" dirty="0"/>
              <a:t>Help us to be kind, loving, and patient with one another.</a:t>
            </a:r>
          </a:p>
          <a:p>
            <a:pPr>
              <a:lnSpc>
                <a:spcPct val="90000"/>
              </a:lnSpc>
              <a:spcAft>
                <a:spcPts val="600"/>
              </a:spcAft>
            </a:pPr>
            <a:r>
              <a:rPr lang="en-US" sz="2000" dirty="0"/>
              <a:t>Give us all the grace we need to become saints and Your faithful disciples. </a:t>
            </a:r>
          </a:p>
          <a:p>
            <a:pPr>
              <a:lnSpc>
                <a:spcPct val="90000"/>
              </a:lnSpc>
              <a:spcAft>
                <a:spcPts val="600"/>
              </a:spcAft>
            </a:pPr>
            <a:r>
              <a:rPr lang="en-US" sz="2000" dirty="0"/>
              <a:t>Amen.</a:t>
            </a:r>
          </a:p>
        </p:txBody>
      </p:sp>
      <p:pic>
        <p:nvPicPr>
          <p:cNvPr id="4" name="Picture 3">
            <a:extLst>
              <a:ext uri="{FF2B5EF4-FFF2-40B4-BE49-F238E27FC236}">
                <a16:creationId xmlns:a16="http://schemas.microsoft.com/office/drawing/2014/main" id="{8F0C122B-5567-9CAC-3393-EBAF773A21F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2999413" y="1156401"/>
            <a:ext cx="6072043" cy="584775"/>
          </a:xfrm>
          <a:prstGeom prst="rect">
            <a:avLst/>
          </a:prstGeom>
          <a:noFill/>
        </p:spPr>
        <p:txBody>
          <a:bodyPr wrap="square" rtlCol="0">
            <a:spAutoFit/>
          </a:bodyPr>
          <a:lstStyle/>
          <a:p>
            <a:pPr algn="ctr"/>
            <a:r>
              <a:rPr lang="en-US" sz="3200" i="1" dirty="0">
                <a:effectLst/>
                <a:latin typeface="Calibri" panose="020F0502020204030204" pitchFamily="34" charset="0"/>
                <a:ea typeface="Calibri" panose="020F0502020204030204" pitchFamily="34" charset="0"/>
                <a:cs typeface="Times New Roman" panose="02020603050405020304" pitchFamily="18" charset="0"/>
              </a:rPr>
              <a:t>Indoor Scavenger Hunt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7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507407" y="2274323"/>
            <a:ext cx="4984011" cy="4437433"/>
          </a:xfrm>
          <a:prstGeom prst="rect">
            <a:avLst/>
          </a:prstGeom>
          <a:noFill/>
        </p:spPr>
        <p:txBody>
          <a:bodyPr wrap="square" rtlCol="0">
            <a:spAutoFit/>
          </a:bodyPr>
          <a:lstStyle/>
          <a:p>
            <a:pPr marL="342900" marR="0" lvl="0" indent="-342900">
              <a:lnSpc>
                <a:spcPct val="107000"/>
              </a:lnSpc>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a:t>
            </a:r>
            <a:r>
              <a:rPr lang="en-US" sz="2400" dirty="0">
                <a:effectLst/>
                <a:latin typeface="Calibri" panose="020F0502020204030204" pitchFamily="34" charset="0"/>
                <a:ea typeface="Calibri" panose="020F0502020204030204" pitchFamily="34" charset="0"/>
                <a:cs typeface="Times New Roman" panose="02020603050405020304" pitchFamily="18" charset="0"/>
              </a:rPr>
              <a:t>amily receives a list of items for them to find around the church building. </a:t>
            </a:r>
          </a:p>
          <a:p>
            <a:pPr marL="342900" marR="0" lvl="0" indent="-342900">
              <a:lnSpc>
                <a:spcPct val="107000"/>
              </a:lnSpc>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Families find and collect as many items as they can within the time limit. </a:t>
            </a:r>
          </a:p>
          <a:p>
            <a:pPr marL="342900" marR="0" lvl="0" indent="-342900">
              <a:lnSpc>
                <a:spcPct val="107000"/>
              </a:lnSpc>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family who has found the most items wins!    </a:t>
            </a:r>
          </a:p>
          <a:p>
            <a:pPr marL="342900" marR="0" lvl="0" indent="-342900">
              <a:lnSpc>
                <a:spcPct val="107000"/>
              </a:lnSpc>
              <a:spcAft>
                <a:spcPts val="8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www.churchtrac.com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artoon of people holding a sign&#10;&#10;AI-generated content may be incorrect.">
            <a:extLst>
              <a:ext uri="{FF2B5EF4-FFF2-40B4-BE49-F238E27FC236}">
                <a16:creationId xmlns:a16="http://schemas.microsoft.com/office/drawing/2014/main" id="{D31A0BC2-5E0A-F0F0-F6F1-19F8A33301F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747445" y="2274323"/>
            <a:ext cx="5359951" cy="4437432"/>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926AA0-C0EE-5D61-30AE-5A7E8F1FD845}"/>
              </a:ext>
            </a:extLst>
          </p:cNvPr>
          <p:cNvPicPr>
            <a:picLocks noChangeAspect="1"/>
          </p:cNvPicPr>
          <p:nvPr/>
        </p:nvPicPr>
        <p:blipFill>
          <a:blip r:embed="rId2"/>
          <a:srcRect/>
          <a:stretch/>
        </p:blipFill>
        <p:spPr>
          <a:xfrm>
            <a:off x="1" y="7542"/>
            <a:ext cx="9669642" cy="6842925"/>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534406" y="-136187"/>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dirty="0">
                <a:latin typeface="Acumin Pro" panose="020B0804020202020204" pitchFamily="34" charset="0"/>
                <a:ea typeface="+mj-ea"/>
                <a:cs typeface="+mj-cs"/>
              </a:rPr>
              <a:t>REVIEW</a:t>
            </a:r>
          </a:p>
        </p:txBody>
      </p:sp>
      <p:sp>
        <p:nvSpPr>
          <p:cNvPr id="2" name="TextBox 1"/>
          <p:cNvSpPr txBox="1"/>
          <p:nvPr/>
        </p:nvSpPr>
        <p:spPr>
          <a:xfrm>
            <a:off x="6653718" y="1475880"/>
            <a:ext cx="5173401" cy="5143500"/>
          </a:xfrm>
          <a:prstGeom prst="rect">
            <a:avLst/>
          </a:prstGeom>
        </p:spPr>
        <p:txBody>
          <a:bodyPr vert="horz" lIns="91440" tIns="45720" rIns="91440" bIns="45720" rtlCol="0">
            <a:normAutofit/>
          </a:bodyPr>
          <a:lstStyle/>
          <a:p>
            <a:pPr marL="0" marR="0" algn="ctr">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 month, we learned about Jesus’ teachings at the Sermon on the Mount and how they fulfill the rules of love that God gave to Moses.  </a:t>
            </a:r>
          </a:p>
          <a:p>
            <a:pPr marL="0" marR="0" algn="ctr">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Jesus’ teachings build upon the Ten Commandments, expanding and deepening them to their full truth in God’s plan. They are God our Father calling us to love like He loves with supernatural or divine love. </a:t>
            </a:r>
          </a:p>
          <a:p>
            <a:pPr algn="ct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read in the Sermon on the Mount, the New Law of God’s supernatural love—that teaches us to love as Christ loves us—is difficult and basically impossible for us to follow perfectly, relying on our own strength. However, the Father gave us Jesus, who did not only open the gates of Heaven to us, but also is the Way, the Truth and the Life for us.                                                        It is Jesus who gives us the grace to live His Father’s laws of divine love!</a:t>
            </a:r>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8D601-E30D-1015-EE18-3BA2308337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EF7848-6019-B6B5-9AFA-83531A8B9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ED8AE2-43BB-E7DD-C99F-125D8E3237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CA310653-523B-8A39-F85C-7AF0A69A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53D5B75-9CB0-9C48-21EC-0A295ECB76C2}"/>
              </a:ext>
            </a:extLst>
          </p:cNvPr>
          <p:cNvSpPr txBox="1"/>
          <p:nvPr/>
        </p:nvSpPr>
        <p:spPr>
          <a:xfrm>
            <a:off x="6454399" y="220218"/>
            <a:ext cx="5346105" cy="6417564"/>
          </a:xfrm>
          <a:prstGeom prst="rect">
            <a:avLst/>
          </a:prstGeom>
        </p:spPr>
        <p:txBody>
          <a:bodyPr vert="horz" lIns="91440" tIns="45720" rIns="91440" bIns="45720" rtlCol="0">
            <a:normAutofit fontScale="92500"/>
          </a:bodyPr>
          <a:lstStyle/>
          <a:p>
            <a:pPr marL="0" marR="0" algn="ctr">
              <a:lnSpc>
                <a:spcPct val="107000"/>
              </a:lnSpc>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God would start by teaching His children the basics of love. He would do this by giving them laws to follow based on the natural moral law. Laws or precepts based on the natural law are ones that all people can understand if we use our reason (i.e., right reason).                                                 </a:t>
            </a:r>
          </a:p>
          <a:p>
            <a:pPr marL="0" marR="0" algn="ctr">
              <a:lnSpc>
                <a:spcPct val="107000"/>
              </a:lnSpc>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Because human beings are made in the image and likeness of God, destined to be His children, we have the ability to use reason to discern right and wrong, which is the basis for morality. Because of sin, we often need the help of God’s mercy and grace to align our reason with what is true, good, and beautiful.</a:t>
            </a: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51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82F3E0D-AAA0-DB8A-C351-4FEBBB497AFD}"/>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tatue of a person in front of a building&#10;&#10;AI-generated content may be incorrect.">
            <a:extLst>
              <a:ext uri="{FF2B5EF4-FFF2-40B4-BE49-F238E27FC236}">
                <a16:creationId xmlns:a16="http://schemas.microsoft.com/office/drawing/2014/main" id="{6E7DF52F-A2F6-CAB1-DE7F-9DE7A0B84FD4}"/>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extBox 1">
            <a:extLst>
              <a:ext uri="{FF2B5EF4-FFF2-40B4-BE49-F238E27FC236}">
                <a16:creationId xmlns:a16="http://schemas.microsoft.com/office/drawing/2014/main" id="{1065562B-A38C-87F2-5C69-017EA623CF2C}"/>
              </a:ext>
            </a:extLst>
          </p:cNvPr>
          <p:cNvSpPr txBox="1"/>
          <p:nvPr/>
        </p:nvSpPr>
        <p:spPr>
          <a:xfrm>
            <a:off x="1524000" y="751426"/>
            <a:ext cx="9144000" cy="2900518"/>
          </a:xfrm>
          <a:prstGeom prst="rect">
            <a:avLst/>
          </a:prstGeom>
        </p:spPr>
        <p:txBody>
          <a:bodyPr vert="horz" lIns="91440" tIns="45720" rIns="91440" bIns="45720" rtlCol="0" anchor="b">
            <a:normAutofit/>
          </a:bodyPr>
          <a:lstStyle/>
          <a:p>
            <a:pPr marL="0" marR="0" algn="ctr">
              <a:lnSpc>
                <a:spcPct val="90000"/>
              </a:lnSpc>
              <a:spcBef>
                <a:spcPct val="0"/>
              </a:spcBef>
              <a:spcAft>
                <a:spcPts val="800"/>
              </a:spcAft>
            </a:pPr>
            <a:r>
              <a:rPr lang="en-US" sz="4700" b="1" dirty="0">
                <a:solidFill>
                  <a:srgbClr val="FFFFFF"/>
                </a:solidFill>
                <a:effectLst/>
                <a:latin typeface="+mj-lt"/>
                <a:ea typeface="+mj-ea"/>
                <a:cs typeface="+mj-cs"/>
              </a:rPr>
              <a:t>How does Jesus give us this grace to live God the Father’s laws </a:t>
            </a:r>
          </a:p>
          <a:p>
            <a:pPr marL="0" marR="0" algn="ctr">
              <a:lnSpc>
                <a:spcPct val="90000"/>
              </a:lnSpc>
              <a:spcBef>
                <a:spcPct val="0"/>
              </a:spcBef>
              <a:spcAft>
                <a:spcPts val="800"/>
              </a:spcAft>
            </a:pPr>
            <a:r>
              <a:rPr lang="en-US" sz="4700" b="1" dirty="0">
                <a:solidFill>
                  <a:srgbClr val="FFFFFF"/>
                </a:solidFill>
                <a:effectLst/>
                <a:latin typeface="+mj-lt"/>
                <a:ea typeface="+mj-ea"/>
                <a:cs typeface="+mj-cs"/>
              </a:rPr>
              <a:t>of divine love?</a:t>
            </a:r>
          </a:p>
          <a:p>
            <a:pPr marL="0" marR="0" algn="ctr">
              <a:lnSpc>
                <a:spcPct val="90000"/>
              </a:lnSpc>
              <a:spcBef>
                <a:spcPct val="0"/>
              </a:spcBef>
              <a:spcAft>
                <a:spcPts val="800"/>
              </a:spcAft>
            </a:pPr>
            <a:r>
              <a:rPr lang="en-US" sz="4700" dirty="0">
                <a:solidFill>
                  <a:srgbClr val="FFFFFF"/>
                </a:solidFill>
                <a:effectLst/>
                <a:latin typeface="+mj-lt"/>
                <a:ea typeface="+mj-ea"/>
                <a:cs typeface="+mj-cs"/>
              </a:rPr>
              <a:t> </a:t>
            </a:r>
          </a:p>
        </p:txBody>
      </p:sp>
      <p:sp>
        <p:nvSpPr>
          <p:cNvPr id="3" name="TextBox 2">
            <a:extLst>
              <a:ext uri="{FF2B5EF4-FFF2-40B4-BE49-F238E27FC236}">
                <a16:creationId xmlns:a16="http://schemas.microsoft.com/office/drawing/2014/main" id="{E33572BD-5CB7-5F5B-F573-F7D907066AAF}"/>
              </a:ext>
            </a:extLst>
          </p:cNvPr>
          <p:cNvSpPr txBox="1"/>
          <p:nvPr/>
        </p:nvSpPr>
        <p:spPr>
          <a:xfrm>
            <a:off x="1524000" y="4159404"/>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3600" dirty="0">
                <a:solidFill>
                  <a:srgbClr val="FF0000"/>
                </a:solidFill>
              </a:rPr>
              <a:t>Through His Church and the Seven Sacraments (by the power of the Holy Spirit). </a:t>
            </a:r>
          </a:p>
        </p:txBody>
      </p:sp>
    </p:spTree>
    <p:extLst>
      <p:ext uri="{BB962C8B-B14F-4D97-AF65-F5344CB8AC3E}">
        <p14:creationId xmlns:p14="http://schemas.microsoft.com/office/powerpoint/2010/main" val="4056255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men in robes&#10;&#10;AI-generated content may be incorrect.">
            <a:extLst>
              <a:ext uri="{FF2B5EF4-FFF2-40B4-BE49-F238E27FC236}">
                <a16:creationId xmlns:a16="http://schemas.microsoft.com/office/drawing/2014/main" id="{F0BE2258-4490-CE45-205E-CAF70F9FFA8B}"/>
              </a:ext>
            </a:extLst>
          </p:cNvPr>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26581"/>
            <a:ext cx="12192000" cy="6804837"/>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91253" y="216096"/>
            <a:ext cx="3009478" cy="646331"/>
          </a:xfrm>
          <a:prstGeom prst="rect">
            <a:avLst/>
          </a:prstGeom>
          <a:noFill/>
        </p:spPr>
        <p:txBody>
          <a:bodyPr wrap="none" rtlCol="0">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3600" b="1" dirty="0">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469890" y="1105105"/>
            <a:ext cx="5482337" cy="5483104"/>
          </a:xfrm>
          <a:prstGeom prst="rect">
            <a:avLst/>
          </a:prstGeom>
          <a:noFill/>
        </p:spPr>
        <p:txBody>
          <a:bodyPr wrap="square" rtlCol="0">
            <a:spAutoFit/>
          </a:bodyPr>
          <a:lstStyle/>
          <a:p>
            <a:pPr marL="0" marR="0" algn="ctr">
              <a:lnSpc>
                <a:spcPct val="107000"/>
              </a:lnSpc>
              <a:spcAft>
                <a:spcPts val="800"/>
              </a:spcAft>
              <a:buNone/>
            </a:pP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Matthew 28:16-20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After Jesus rose from the dead, He appeared to His followers and spent time with them for 40 days. During this time, Jesus was strengthening their faith and teaching them about His Father’s love for them and for all His children. Then at the end of the 40 days, just as He was ready to ascend into Heaven, Jesus gave his Apostles the Great Commission! </a:t>
            </a: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Today we are going to imagine that Jesus is giving us His instructions to follow before He ascends into Heaven.</a:t>
            </a:r>
          </a:p>
        </p:txBody>
      </p:sp>
    </p:spTree>
    <p:extLst>
      <p:ext uri="{BB962C8B-B14F-4D97-AF65-F5344CB8AC3E}">
        <p14:creationId xmlns:p14="http://schemas.microsoft.com/office/powerpoint/2010/main" val="273605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9A7E9C-22B2-15D6-636D-6CBBE13396A8}"/>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r="-1" b="-1"/>
          <a:stretch/>
        </p:blipFill>
        <p:spPr>
          <a:xfrm>
            <a:off x="20" y="10"/>
            <a:ext cx="12191980" cy="6857990"/>
          </a:xfrm>
          <a:prstGeom prst="rect">
            <a:avLst/>
          </a:prstGeom>
        </p:spPr>
      </p:pic>
      <p:sp>
        <p:nvSpPr>
          <p:cNvPr id="4" name="TextBox 3"/>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effectLst/>
                <a:latin typeface="+mj-lt"/>
                <a:ea typeface="+mj-ea"/>
                <a:cs typeface="+mj-cs"/>
              </a:rPr>
              <a:t> </a:t>
            </a:r>
            <a:r>
              <a:rPr lang="en-US" sz="4800" b="1" i="1" dirty="0">
                <a:solidFill>
                  <a:srgbClr val="FFFFFF"/>
                </a:solidFill>
                <a:effectLst/>
                <a:latin typeface="+mj-lt"/>
                <a:ea typeface="+mj-ea"/>
                <a:cs typeface="+mj-cs"/>
              </a:rPr>
              <a:t>THE GREAT COMMISSION</a:t>
            </a:r>
            <a:endParaRPr lang="en-US" sz="4400" b="1" i="1" dirty="0">
              <a:solidFill>
                <a:srgbClr val="FFFFFF"/>
              </a:solidFill>
              <a:latin typeface="+mj-lt"/>
              <a:ea typeface="+mj-ea"/>
              <a:cs typeface="+mj-cs"/>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838200" y="1825625"/>
            <a:ext cx="10515600" cy="4351338"/>
          </a:xfrm>
          <a:prstGeom prst="rect">
            <a:avLst/>
          </a:prstGeom>
        </p:spPr>
        <p:txBody>
          <a:bodyPr vert="horz" lIns="91440" tIns="45720" rIns="91440" bIns="45720" rtlCol="0">
            <a:normAutofit/>
          </a:bodyPr>
          <a:lstStyle/>
          <a:p>
            <a:pPr marR="0">
              <a:lnSpc>
                <a:spcPct val="90000"/>
              </a:lnSpc>
              <a:spcAft>
                <a:spcPts val="800"/>
              </a:spcAft>
            </a:pPr>
            <a:r>
              <a:rPr lang="en-US" sz="3600" dirty="0">
                <a:solidFill>
                  <a:srgbClr val="FFFFFF"/>
                </a:solidFill>
                <a:effectLst/>
              </a:rPr>
              <a:t>Heavenly Father, Your Son, Jesus, is Your greatest gift to us, a great sign of Your love. Send Your Holy Spirit to open our hearts and minds, as we read the Great Commission to spread Your love throughout the world, that Jesus gave to His Apostles and, through them, to us.</a:t>
            </a:r>
          </a:p>
          <a:p>
            <a:pPr indent="-228600">
              <a:lnSpc>
                <a:spcPct val="90000"/>
              </a:lnSpc>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21770294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2" name="Picture 1" descr="A group of men in robes&#10;&#10;AI-generated content may be incorrect.">
            <a:extLst>
              <a:ext uri="{FF2B5EF4-FFF2-40B4-BE49-F238E27FC236}">
                <a16:creationId xmlns:a16="http://schemas.microsoft.com/office/drawing/2014/main" id="{D68D2D7C-68AE-2DAA-4A80-59FB6FFDE79B}"/>
              </a:ext>
            </a:extLst>
          </p:cNvPr>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53163"/>
            <a:ext cx="12192000" cy="6804837"/>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3137111" y="185319"/>
            <a:ext cx="5917775" cy="532903"/>
          </a:xfrm>
          <a:prstGeom prst="rect">
            <a:avLst/>
          </a:prstGeom>
          <a:noFill/>
        </p:spPr>
        <p:txBody>
          <a:bodyPr wrap="none" rtlCol="0">
            <a:spAutoFit/>
          </a:bodyPr>
          <a:lstStyle/>
          <a:p>
            <a:pPr marL="0" marR="0" algn="ct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FAMILY/GROUP SHARING GUIDELINES:</a:t>
            </a:r>
          </a:p>
        </p:txBody>
      </p:sp>
      <p:sp>
        <p:nvSpPr>
          <p:cNvPr id="8" name="TextBox 7">
            <a:extLst>
              <a:ext uri="{FF2B5EF4-FFF2-40B4-BE49-F238E27FC236}">
                <a16:creationId xmlns:a16="http://schemas.microsoft.com/office/drawing/2014/main" id="{13DF906E-8A4A-C71B-0B75-D37CB32B5EAF}"/>
              </a:ext>
            </a:extLst>
          </p:cNvPr>
          <p:cNvSpPr txBox="1"/>
          <p:nvPr/>
        </p:nvSpPr>
        <p:spPr>
          <a:xfrm>
            <a:off x="1507731" y="1263843"/>
            <a:ext cx="9176534" cy="4702313"/>
          </a:xfrm>
          <a:prstGeom prst="rect">
            <a:avLst/>
          </a:prstGeom>
          <a:noFill/>
        </p:spPr>
        <p:txBody>
          <a:bodyPr wrap="square" rtlCol="0">
            <a:spAutoFit/>
          </a:bodyPr>
          <a:lstStyle/>
          <a:p>
            <a:pPr marL="0" marR="0" algn="ctr">
              <a:lnSpc>
                <a:spcPct val="107000"/>
              </a:lnSpc>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Respectfully listening to each family member as he/she is sharing their reflection is very important. </a:t>
            </a:r>
          </a:p>
          <a:p>
            <a:pPr marL="342900" marR="0" indent="-342900">
              <a:lnSpc>
                <a:spcPct val="107000"/>
              </a:lnSpc>
              <a:spcAft>
                <a:spcPts val="80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interrupting or even correcting what another is saying (we’re looking to listen, not critique). </a:t>
            </a:r>
          </a:p>
          <a:p>
            <a:pPr marL="342900" marR="0" indent="-342900">
              <a:lnSpc>
                <a:spcPct val="107000"/>
              </a:lnSpc>
              <a:spcAft>
                <a:spcPts val="80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When each family member has had an opportunity to share his/her reflections on the Great Commissioning, signal by raising your hand. </a:t>
            </a:r>
          </a:p>
          <a:p>
            <a:pPr marL="342900" marR="0" indent="-342900">
              <a:lnSpc>
                <a:spcPct val="107000"/>
              </a:lnSpc>
              <a:spcAft>
                <a:spcPts val="80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Please continue to sit quietly while we wait for the other families to finish.</a:t>
            </a:r>
          </a:p>
          <a:p>
            <a:endParaRPr lang="en-US" dirty="0"/>
          </a:p>
        </p:txBody>
      </p:sp>
    </p:spTree>
    <p:extLst>
      <p:ext uri="{BB962C8B-B14F-4D97-AF65-F5344CB8AC3E}">
        <p14:creationId xmlns:p14="http://schemas.microsoft.com/office/powerpoint/2010/main" val="269341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20906</TotalTime>
  <Words>1436</Words>
  <Application>Microsoft Office PowerPoint</Application>
  <PresentationFormat>Widescreen</PresentationFormat>
  <Paragraphs>76</Paragraphs>
  <Slides>16</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Acumin Pro</vt:lpstr>
      <vt:lpstr>Antenna Black</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140</cp:revision>
  <dcterms:created xsi:type="dcterms:W3CDTF">2021-11-19T16:04:10Z</dcterms:created>
  <dcterms:modified xsi:type="dcterms:W3CDTF">2025-03-25T12:29:41Z</dcterms:modified>
</cp:coreProperties>
</file>