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71" r:id="rId9"/>
    <p:sldId id="266" r:id="rId10"/>
    <p:sldId id="262" r:id="rId11"/>
    <p:sldId id="268" r:id="rId12"/>
    <p:sldId id="269" r:id="rId13"/>
    <p:sldId id="27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DAE"/>
    <a:srgbClr val="CDB4C3"/>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nM65pWjxsN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PSy8AUCi2qQ" TargetMode="External"/><Relationship Id="rId1" Type="http://schemas.openxmlformats.org/officeDocument/2006/relationships/video" Target="https://www.youtube.com/embed/490SDWdIG3U"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83" y="0"/>
            <a:ext cx="12219709" cy="6858000"/>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531620"/>
            <a:ext cx="9144000" cy="1108445"/>
          </a:xfrm>
          <a:ln>
            <a:noFill/>
          </a:ln>
        </p:spPr>
        <p:txBody>
          <a:bodyPr>
            <a:normAutofit fontScale="90000"/>
          </a:bodyPr>
          <a:lstStyle/>
          <a:p>
            <a:r>
              <a:rPr lang="en-US" b="1" cap="all" baseline="30000" dirty="0">
                <a:ln>
                  <a:solidFill>
                    <a:schemeClr val="bg1">
                      <a:lumMod val="50000"/>
                    </a:schemeClr>
                  </a:solidFill>
                </a:ln>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8" name="TextBox 7"/>
          <p:cNvSpPr txBox="1"/>
          <p:nvPr/>
        </p:nvSpPr>
        <p:spPr>
          <a:xfrm>
            <a:off x="3453422" y="1840290"/>
            <a:ext cx="5361354" cy="584775"/>
          </a:xfrm>
          <a:prstGeom prst="rect">
            <a:avLst/>
          </a:prstGeom>
          <a:noFill/>
        </p:spPr>
        <p:txBody>
          <a:bodyPr wrap="square" rtlCol="0">
            <a:spAutoFit/>
          </a:bodyPr>
          <a:lstStyle/>
          <a:p>
            <a:pPr algn="ctr"/>
            <a:r>
              <a:rPr lang="en-US" sz="3200" dirty="0" smtClean="0">
                <a:solidFill>
                  <a:schemeClr val="bg1"/>
                </a:solidFill>
                <a:latin typeface="Antenna Black" panose="02000505000000020004" pitchFamily="2" charset="0"/>
              </a:rPr>
              <a:t>Lesson 3 – Week 1</a:t>
            </a:r>
            <a:endParaRPr lang="en-US" sz="32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Content</a:t>
            </a:r>
            <a:endParaRPr lang="en-US" dirty="0">
              <a:latin typeface="Antenna Medium" panose="02000603000000020004" pitchFamily="2" charset="0"/>
            </a:endParaRPr>
          </a:p>
        </p:txBody>
      </p:sp>
      <p:sp>
        <p:nvSpPr>
          <p:cNvPr id="3" name="Content Placeholder 2"/>
          <p:cNvSpPr>
            <a:spLocks noGrp="1"/>
          </p:cNvSpPr>
          <p:nvPr>
            <p:ph idx="1"/>
          </p:nvPr>
        </p:nvSpPr>
        <p:spPr>
          <a:xfrm>
            <a:off x="838198" y="1652100"/>
            <a:ext cx="10515600" cy="4718720"/>
          </a:xfrm>
        </p:spPr>
        <p:txBody>
          <a:bodyPr>
            <a:normAutofit fontScale="77500" lnSpcReduction="20000"/>
          </a:bodyPr>
          <a:lstStyle/>
          <a:p>
            <a:pPr marL="0" indent="0">
              <a:lnSpc>
                <a:spcPct val="120000"/>
              </a:lnSpc>
              <a:buNone/>
            </a:pPr>
            <a:r>
              <a:rPr lang="en-US" sz="3600" baseline="30000" dirty="0"/>
              <a:t>After Mary learned from the angel Gabriel that she and </a:t>
            </a:r>
            <a:r>
              <a:rPr lang="en-US" sz="3600" baseline="30000" dirty="0" smtClean="0"/>
              <a:t>Elizabeth</a:t>
            </a:r>
            <a:r>
              <a:rPr lang="en-US" sz="3600" dirty="0" smtClean="0"/>
              <a:t> </a:t>
            </a:r>
            <a:r>
              <a:rPr lang="en-US" sz="3600" baseline="30000" dirty="0" smtClean="0"/>
              <a:t>were </a:t>
            </a:r>
            <a:r>
              <a:rPr lang="en-US" sz="3600" baseline="30000" dirty="0"/>
              <a:t>both going to give birth, Mary traveled for several days (possibly a whole week) “in haste” to get to her cousin Elizabeth’s house. As Luke’s Gospel relates, there was great joy in the greeting of Mary and Elizabeth, and Mary’s haste in visiting her cousin was surely inspired by the good news shared by the angel Gabriel, who confirmed that “nothing will be impossible for God” (Lk 1:37). We also know that Elizabeth was already six months pregnant, and a lot older than Mary.  Physically, her pregnancy would make it more difficult for Elizabeth to be able to take care of her husband Zechariah, herself and her home.  So, Mary went to help care for her cousin Elizabeth and “remained with her about three months” before returning home (Lk 1:56).  Together the two women rejoiced about how loving God is and meditated on the mysteries they were experiencing.  Surely they prayed for their unborn babies, for themselves and for many others in need of prayer.  We can imagine that Mary, in a spirit of great joy, did many works of mercy to prepare for the coming of the Savior during that first Advent, when they were waiting for Jesus’ birth. We can all learn from what she did and follow her example, because there is no other human being who knows more about how to create a place in one’s heart for Jesus than His Mother and our Mother, Mary. Let’s make a plan for preparing our own hearts for Jesus this Advent.</a:t>
            </a:r>
          </a:p>
          <a:p>
            <a:pPr marL="0" indent="0">
              <a:buNone/>
            </a:pPr>
            <a:endParaRPr lang="en-US"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50"/>
            <a:ext cx="12192000" cy="1242647"/>
          </a:xfrm>
          <a:prstGeom prst="rect">
            <a:avLst/>
          </a:prstGeom>
          <a:solidFill>
            <a:srgbClr val="A1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6DAE"/>
              </a:solidFill>
            </a:endParaRPr>
          </a:p>
        </p:txBody>
      </p:sp>
      <p:sp>
        <p:nvSpPr>
          <p:cNvPr id="2" name="Title 1"/>
          <p:cNvSpPr>
            <a:spLocks noGrp="1"/>
          </p:cNvSpPr>
          <p:nvPr>
            <p:ph type="title"/>
          </p:nvPr>
        </p:nvSpPr>
        <p:spPr>
          <a:xfrm>
            <a:off x="838200" y="539646"/>
            <a:ext cx="10515600" cy="1151042"/>
          </a:xfrm>
        </p:spPr>
        <p:txBody>
          <a:bodyPr>
            <a:normAutofit fontScale="90000"/>
          </a:bodyPr>
          <a:lstStyle/>
          <a:p>
            <a:pPr algn="ctr"/>
            <a:r>
              <a:rPr lang="en-US" sz="8000" b="1" baseline="30000" dirty="0" smtClean="0"/>
              <a:t>What is Advent?</a:t>
            </a:r>
            <a:r>
              <a:rPr lang="en-US" sz="8000" b="1" dirty="0" smtClean="0"/>
              <a:t> </a:t>
            </a:r>
            <a:r>
              <a:rPr lang="en-US" b="1" baseline="30000" dirty="0"/>
              <a:t/>
            </a:r>
            <a:br>
              <a:rPr lang="en-US" b="1" baseline="30000" dirty="0"/>
            </a:br>
            <a:endParaRPr lang="en-US" dirty="0"/>
          </a:p>
        </p:txBody>
      </p:sp>
      <p:pic>
        <p:nvPicPr>
          <p:cNvPr id="6" name="nM65pWjxsN8"/>
          <p:cNvPicPr>
            <a:picLocks noGrp="1" noRot="1" noChangeAspect="1"/>
          </p:cNvPicPr>
          <p:nvPr>
            <p:ph idx="1"/>
            <a:videoFile r:link="rId1"/>
          </p:nvPr>
        </p:nvPicPr>
        <p:blipFill>
          <a:blip r:embed="rId3"/>
          <a:stretch>
            <a:fillRect/>
          </a:stretch>
        </p:blipFill>
        <p:spPr>
          <a:xfrm>
            <a:off x="1242517" y="1334125"/>
            <a:ext cx="9593705" cy="5396459"/>
          </a:xfrm>
          <a:prstGeom prst="rect">
            <a:avLst/>
          </a:prstGeom>
        </p:spPr>
      </p:pic>
    </p:spTree>
    <p:extLst>
      <p:ext uri="{BB962C8B-B14F-4D97-AF65-F5344CB8AC3E}">
        <p14:creationId xmlns:p14="http://schemas.microsoft.com/office/powerpoint/2010/main" val="338254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02"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61000"/>
                  </a:schemeClr>
                </a:solidFill>
                <a:effectLst>
                  <a:innerShdw blurRad="63500" dist="50800" dir="13500000">
                    <a:srgbClr val="000000">
                      <a:alpha val="50000"/>
                    </a:srgbClr>
                  </a:innerShdw>
                </a:effectLst>
              </a:rPr>
              <a:t>1</a:t>
            </a:r>
            <a:endParaRPr lang="en-US" sz="41300" b="1" cap="none" spc="50" dirty="0">
              <a:ln w="0"/>
              <a:solidFill>
                <a:schemeClr val="bg2">
                  <a:alpha val="61000"/>
                </a:schemeClr>
              </a:solidFill>
              <a:effectLst>
                <a:innerShdw blurRad="63500" dist="50800" dir="13500000">
                  <a:srgbClr val="000000">
                    <a:alpha val="50000"/>
                  </a:srgbClr>
                </a:innerShdw>
              </a:effectLst>
            </a:endParaRP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3" name="Content Placeholder 2"/>
          <p:cNvSpPr>
            <a:spLocks noGrp="1"/>
          </p:cNvSpPr>
          <p:nvPr>
            <p:ph idx="1"/>
          </p:nvPr>
        </p:nvSpPr>
        <p:spPr>
          <a:xfrm>
            <a:off x="146101" y="1591083"/>
            <a:ext cx="3310615" cy="4708828"/>
          </a:xfrm>
        </p:spPr>
        <p:txBody>
          <a:bodyPr>
            <a:normAutofit/>
          </a:bodyPr>
          <a:lstStyle/>
          <a:p>
            <a:pPr marL="0" indent="0" algn="ctr">
              <a:buNone/>
            </a:pPr>
            <a:r>
              <a:rPr lang="en-US" sz="3600" b="1" dirty="0" smtClean="0"/>
              <a:t>Introduce Mission     Activities</a:t>
            </a:r>
          </a:p>
          <a:p>
            <a:pPr marL="0" indent="0" algn="ctr">
              <a:buNone/>
            </a:pPr>
            <a:endParaRPr lang="en-US" sz="3600" b="1" dirty="0" smtClean="0"/>
          </a:p>
          <a:p>
            <a:pPr marL="0" indent="0" algn="ctr">
              <a:buNone/>
            </a:pPr>
            <a:r>
              <a:rPr lang="en-US" dirty="0"/>
              <a:t>Mission Activities are to be done at home during Week 2 and to be shared at the </a:t>
            </a:r>
            <a:r>
              <a:rPr lang="en-US" dirty="0" smtClean="0"/>
              <a:t>gathering </a:t>
            </a:r>
            <a:r>
              <a:rPr lang="en-US" dirty="0"/>
              <a:t>of families on Week 3.</a:t>
            </a:r>
          </a:p>
        </p:txBody>
      </p:sp>
      <p:sp>
        <p:nvSpPr>
          <p:cNvPr id="8" name="Rectangle 7"/>
          <p:cNvSpPr/>
          <p:nvPr/>
        </p:nvSpPr>
        <p:spPr>
          <a:xfrm>
            <a:off x="3867460" y="1127981"/>
            <a:ext cx="8214611" cy="57300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8947" y="1202163"/>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27000"/>
                  </a:schemeClr>
                </a:solidFill>
                <a:effectLst>
                  <a:innerShdw blurRad="63500" dist="50800" dir="13500000">
                    <a:srgbClr val="000000">
                      <a:alpha val="50000"/>
                    </a:srgbClr>
                  </a:innerShdw>
                </a:effectLst>
              </a:rPr>
              <a:t>2</a:t>
            </a:r>
            <a:endParaRPr lang="en-US" sz="41300" b="1" cap="none" spc="50" dirty="0">
              <a:ln w="0"/>
              <a:solidFill>
                <a:schemeClr val="bg2">
                  <a:alpha val="27000"/>
                </a:schemeClr>
              </a:solidFill>
              <a:effectLst>
                <a:innerShdw blurRad="63500" dist="50800" dir="13500000">
                  <a:srgbClr val="000000">
                    <a:alpha val="50000"/>
                  </a:srgbClr>
                </a:innerShdw>
              </a:effectLst>
            </a:endParaRPr>
          </a:p>
        </p:txBody>
      </p:sp>
      <p:sp>
        <p:nvSpPr>
          <p:cNvPr id="4" name="Content Placeholder 2"/>
          <p:cNvSpPr txBox="1">
            <a:spLocks/>
          </p:cNvSpPr>
          <p:nvPr/>
        </p:nvSpPr>
        <p:spPr>
          <a:xfrm>
            <a:off x="4039122" y="1591082"/>
            <a:ext cx="7893048" cy="51544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Explain </a:t>
            </a:r>
          </a:p>
          <a:p>
            <a:pPr marL="0" indent="0" algn="ctr">
              <a:buNone/>
            </a:pPr>
            <a:r>
              <a:rPr lang="en-US" sz="3600" b="1" dirty="0"/>
              <a:t>Activity</a:t>
            </a:r>
          </a:p>
          <a:p>
            <a:pPr marL="0" indent="0">
              <a:buNone/>
            </a:pPr>
            <a:r>
              <a:rPr lang="en-US" sz="2000" dirty="0" err="1"/>
              <a:t>i</a:t>
            </a:r>
            <a:r>
              <a:rPr lang="en-US" sz="2000" dirty="0"/>
              <a:t>. Watch the two videos and/or read the USCCB explanations about the Spiritual and Corporal Works of Mercy (links provided in week 2’s handout).</a:t>
            </a:r>
          </a:p>
          <a:p>
            <a:pPr marL="0" indent="0">
              <a:buNone/>
            </a:pPr>
            <a:r>
              <a:rPr lang="en-US" sz="2000" dirty="0"/>
              <a:t>ii. Decide which Works of Mercy your family will do this Advent and make a Family Advent Plan.</a:t>
            </a:r>
          </a:p>
          <a:p>
            <a:pPr marL="0" indent="0">
              <a:buNone/>
            </a:pPr>
            <a:r>
              <a:rPr lang="en-US" sz="2000" dirty="0"/>
              <a:t>iii. Reach out to a grandparent(s) or senior adult(s) in your family </a:t>
            </a:r>
            <a:r>
              <a:rPr lang="en-US" sz="2000" dirty="0" smtClean="0"/>
              <a:t>or community </a:t>
            </a:r>
            <a:r>
              <a:rPr lang="en-US" sz="2000" dirty="0"/>
              <a:t>and ask them about their favorite memories </a:t>
            </a:r>
            <a:r>
              <a:rPr lang="en-US" sz="2000" dirty="0" smtClean="0"/>
              <a:t>of Advent </a:t>
            </a:r>
            <a:r>
              <a:rPr lang="en-US" sz="2000" dirty="0"/>
              <a:t>when they were growing </a:t>
            </a:r>
            <a:r>
              <a:rPr lang="en-US" sz="2000" dirty="0" smtClean="0"/>
              <a:t>up. Consider </a:t>
            </a:r>
            <a:r>
              <a:rPr lang="en-US" sz="2000" dirty="0"/>
              <a:t>sharing about the experience through social </a:t>
            </a:r>
            <a:r>
              <a:rPr lang="en-US" sz="2000" dirty="0" smtClean="0"/>
              <a:t>media. </a:t>
            </a:r>
          </a:p>
          <a:p>
            <a:pPr marL="0" indent="0">
              <a:buNone/>
            </a:pPr>
            <a:r>
              <a:rPr lang="en-US" sz="2000" dirty="0" smtClean="0"/>
              <a:t>iv. Be </a:t>
            </a:r>
            <a:r>
              <a:rPr lang="en-US" sz="2000" dirty="0"/>
              <a:t>prepared to share about your Family Advent Plan and your Senior </a:t>
            </a:r>
            <a:r>
              <a:rPr lang="en-US" sz="2000" dirty="0" smtClean="0"/>
              <a:t>Sharing</a:t>
            </a:r>
            <a:r>
              <a:rPr lang="en-US" sz="2000" dirty="0"/>
              <a:t> </a:t>
            </a:r>
            <a:r>
              <a:rPr lang="en-US" sz="2000" dirty="0" smtClean="0"/>
              <a:t>at </a:t>
            </a:r>
            <a:r>
              <a:rPr lang="en-US" sz="2000" dirty="0"/>
              <a:t>the next gathering. </a:t>
            </a:r>
          </a:p>
        </p:txBody>
      </p:sp>
    </p:spTree>
    <p:extLst>
      <p:ext uri="{BB962C8B-B14F-4D97-AF65-F5344CB8AC3E}">
        <p14:creationId xmlns:p14="http://schemas.microsoft.com/office/powerpoint/2010/main" val="29010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11" name="Rectangle 10"/>
          <p:cNvSpPr/>
          <p:nvPr/>
        </p:nvSpPr>
        <p:spPr>
          <a:xfrm>
            <a:off x="4406981" y="834801"/>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61000"/>
                  </a:schemeClr>
                </a:solidFill>
                <a:effectLst>
                  <a:innerShdw blurRad="63500" dist="50800" dir="13500000">
                    <a:srgbClr val="000000">
                      <a:alpha val="50000"/>
                    </a:srgbClr>
                  </a:innerShdw>
                </a:effectLst>
              </a:rPr>
              <a:t>3</a:t>
            </a:r>
            <a:endParaRPr lang="en-US" sz="41300" b="1" cap="none" spc="50" dirty="0">
              <a:ln w="0"/>
              <a:solidFill>
                <a:schemeClr val="bg2">
                  <a:alpha val="61000"/>
                </a:schemeClr>
              </a:solidFill>
              <a:effectLst>
                <a:innerShdw blurRad="63500" dist="50800" dir="13500000">
                  <a:srgbClr val="000000">
                    <a:alpha val="50000"/>
                  </a:srgbClr>
                </a:innerShdw>
              </a:effectLst>
            </a:endParaRPr>
          </a:p>
        </p:txBody>
      </p:sp>
      <p:sp>
        <p:nvSpPr>
          <p:cNvPr id="5" name="Content Placeholder 2"/>
          <p:cNvSpPr txBox="1">
            <a:spLocks/>
          </p:cNvSpPr>
          <p:nvPr/>
        </p:nvSpPr>
        <p:spPr>
          <a:xfrm>
            <a:off x="434715" y="1591083"/>
            <a:ext cx="11552131" cy="4708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smtClean="0"/>
              <a:t>Spiritual &amp; Corporal Works of Mercy</a:t>
            </a:r>
            <a:endParaRPr lang="en-US" sz="5800" b="1" dirty="0"/>
          </a:p>
          <a:p>
            <a:r>
              <a:rPr lang="en-US" dirty="0"/>
              <a:t>Works of Mercy first begin at home within our family.  Works of Mercy give us opportunities to love one another with God’s love, and then to share that love by serving our neighbors. </a:t>
            </a:r>
          </a:p>
          <a:p>
            <a:r>
              <a:rPr lang="en-US" dirty="0"/>
              <a:t>Do not to feel as if they have to do all of the Works of Mercy, because that’s not practical.  Some works you may already do, like praying for the living and the dead. That’s great!  We encourage you to keep doing those works and please pick one or two more that will fit naturally into </a:t>
            </a:r>
            <a:r>
              <a:rPr lang="en-US" dirty="0" smtClean="0"/>
              <a:t>your </a:t>
            </a:r>
            <a:r>
              <a:rPr lang="en-US" dirty="0"/>
              <a:t>family life to do for Advent.</a:t>
            </a:r>
          </a:p>
          <a:p>
            <a:r>
              <a:rPr lang="en-US" dirty="0" smtClean="0"/>
              <a:t>My Senior </a:t>
            </a:r>
            <a:r>
              <a:rPr lang="en-US" dirty="0"/>
              <a:t>Sharing </a:t>
            </a:r>
            <a:r>
              <a:rPr lang="en-US" dirty="0" smtClean="0"/>
              <a:t>experience- who </a:t>
            </a:r>
            <a:r>
              <a:rPr lang="en-US" dirty="0"/>
              <a:t>was the senior adult that </a:t>
            </a:r>
            <a:r>
              <a:rPr lang="en-US" dirty="0" smtClean="0"/>
              <a:t>I </a:t>
            </a:r>
            <a:r>
              <a:rPr lang="en-US" dirty="0"/>
              <a:t>interviewed, and what he/she shared about their favorite memories of Advent when they were growing up.</a:t>
            </a:r>
          </a:p>
          <a:p>
            <a:pPr marL="0" indent="0" algn="ctr">
              <a:buNone/>
            </a:pPr>
            <a:endParaRPr lang="en-US" dirty="0"/>
          </a:p>
        </p:txBody>
      </p:sp>
    </p:spTree>
    <p:extLst>
      <p:ext uri="{BB962C8B-B14F-4D97-AF65-F5344CB8AC3E}">
        <p14:creationId xmlns:p14="http://schemas.microsoft.com/office/powerpoint/2010/main" val="2772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645624"/>
            <a:ext cx="6836974" cy="1006475"/>
          </a:xfrm>
        </p:spPr>
        <p:txBody>
          <a:bodyPr>
            <a:normAutofit fontScale="90000"/>
          </a:bodyPr>
          <a:lstStyle/>
          <a:p>
            <a:pPr algn="ctr"/>
            <a:r>
              <a:rPr lang="en-US" sz="6000" b="1" baseline="30000" dirty="0">
                <a:latin typeface="Antenna Medium" panose="02000603000000020004" pitchFamily="2" charset="0"/>
              </a:rPr>
              <a:t>Review &amp; Close in Prayer</a:t>
            </a:r>
            <a:r>
              <a:rPr lang="en-US" b="1" baseline="30000" dirty="0"/>
              <a:t/>
            </a:r>
            <a:br>
              <a:rPr lang="en-US" b="1" baseline="30000" dirty="0"/>
            </a:br>
            <a:endParaRPr lang="en-US" dirty="0"/>
          </a:p>
        </p:txBody>
      </p:sp>
      <p:sp>
        <p:nvSpPr>
          <p:cNvPr id="3" name="Content Placeholder 2"/>
          <p:cNvSpPr>
            <a:spLocks noGrp="1"/>
          </p:cNvSpPr>
          <p:nvPr>
            <p:ph idx="1"/>
          </p:nvPr>
        </p:nvSpPr>
        <p:spPr>
          <a:xfrm>
            <a:off x="838200" y="2297723"/>
            <a:ext cx="10515600" cy="3391233"/>
          </a:xfrm>
        </p:spPr>
        <p:txBody>
          <a:bodyPr>
            <a:normAutofit/>
          </a:bodyPr>
          <a:lstStyle/>
          <a:p>
            <a:pPr marL="0" lvl="0" indent="0" algn="ctr">
              <a:buNone/>
            </a:pPr>
            <a:r>
              <a:rPr lang="en-US" sz="3600" dirty="0"/>
              <a:t>Review key point and close in </a:t>
            </a:r>
            <a:r>
              <a:rPr lang="en-US" sz="3600" dirty="0" smtClean="0"/>
              <a:t>prayer</a:t>
            </a:r>
            <a:endParaRPr lang="en-US" sz="3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980" y="0"/>
            <a:ext cx="12231974" cy="6895475"/>
          </a:xfrm>
          <a:prstGeom prst="rect">
            <a:avLst/>
          </a:prstGeom>
        </p:spPr>
      </p:pic>
      <p:sp>
        <p:nvSpPr>
          <p:cNvPr id="26" name="Rectangle 25"/>
          <p:cNvSpPr/>
          <p:nvPr/>
        </p:nvSpPr>
        <p:spPr>
          <a:xfrm>
            <a:off x="0" y="0"/>
            <a:ext cx="12192000" cy="1690688"/>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B4C3"/>
              </a:solidFill>
            </a:endParaRPr>
          </a:p>
        </p:txBody>
      </p:sp>
      <p:sp>
        <p:nvSpPr>
          <p:cNvPr id="2" name="Title 1"/>
          <p:cNvSpPr>
            <a:spLocks noGrp="1"/>
          </p:cNvSpPr>
          <p:nvPr>
            <p:ph type="title"/>
          </p:nvPr>
        </p:nvSpPr>
        <p:spPr>
          <a:xfrm>
            <a:off x="576496" y="595858"/>
            <a:ext cx="11039007" cy="1325563"/>
          </a:xfrm>
        </p:spPr>
        <p:txBody>
          <a:bodyPr>
            <a:noAutofit/>
          </a:bodyPr>
          <a:lstStyle/>
          <a:p>
            <a:pPr algn="ctr"/>
            <a:r>
              <a:rPr lang="en-US" sz="6000" b="1" baseline="30000" dirty="0" smtClean="0"/>
              <a:t>TOPIC:  </a:t>
            </a:r>
            <a:r>
              <a:rPr lang="en-US" sz="6000" b="1" baseline="30000" dirty="0"/>
              <a:t>Preparing for Advent &amp; The </a:t>
            </a:r>
            <a:r>
              <a:rPr lang="en-US" sz="6000" b="1" baseline="30000" dirty="0" smtClean="0"/>
              <a:t>Spiritual</a:t>
            </a:r>
            <a:br>
              <a:rPr lang="en-US" sz="6000" b="1" baseline="30000" dirty="0" smtClean="0"/>
            </a:br>
            <a:r>
              <a:rPr lang="en-US" sz="6000" b="1" baseline="30000" dirty="0" smtClean="0"/>
              <a:t>&amp; </a:t>
            </a:r>
            <a:r>
              <a:rPr lang="en-US" sz="6000" b="1" baseline="30000" dirty="0"/>
              <a:t>Corporal Works of Mercy</a:t>
            </a:r>
            <a:r>
              <a:rPr lang="en-US" b="1" baseline="30000" dirty="0"/>
              <a:t/>
            </a:r>
            <a:br>
              <a:rPr lang="en-US" b="1" baseline="30000" dirty="0"/>
            </a:br>
            <a:endParaRPr lang="en-US" sz="2400" dirty="0">
              <a:latin typeface="Antenna Medium" panose="02000603000000020004" pitchFamily="2" charset="0"/>
            </a:endParaRPr>
          </a:p>
        </p:txBody>
      </p:sp>
      <p:sp>
        <p:nvSpPr>
          <p:cNvPr id="3" name="Content Placeholder 2"/>
          <p:cNvSpPr>
            <a:spLocks noGrp="1"/>
          </p:cNvSpPr>
          <p:nvPr>
            <p:ph idx="1"/>
          </p:nvPr>
        </p:nvSpPr>
        <p:spPr>
          <a:xfrm>
            <a:off x="1241301" y="2507604"/>
            <a:ext cx="3863523" cy="632903"/>
          </a:xfrm>
        </p:spPr>
        <p:txBody>
          <a:bodyPr>
            <a:noAutofit/>
          </a:bodyPr>
          <a:lstStyle/>
          <a:p>
            <a:pPr marL="0" indent="0" algn="ctr">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REFERENCES: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577544" y="3726690"/>
            <a:ext cx="3191035" cy="206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baseline="30000" dirty="0" smtClean="0"/>
              <a:t>Is </a:t>
            </a:r>
            <a:r>
              <a:rPr lang="en-US" sz="3600" b="1" baseline="30000" dirty="0"/>
              <a:t>7:14, 9:1-2 </a:t>
            </a:r>
          </a:p>
          <a:p>
            <a:pPr marL="0" indent="0" algn="ctr">
              <a:buNone/>
            </a:pPr>
            <a:r>
              <a:rPr lang="en-US" sz="3600" b="1" baseline="30000" dirty="0"/>
              <a:t>Lk 1:26-56, 6:36 </a:t>
            </a:r>
          </a:p>
          <a:p>
            <a:pPr marL="0" indent="0" algn="ctr">
              <a:buNone/>
            </a:pPr>
            <a:r>
              <a:rPr lang="en-US" sz="3600" b="1" baseline="30000" dirty="0"/>
              <a:t>Rev 22:17, </a:t>
            </a:r>
            <a:r>
              <a:rPr lang="en-US" sz="3600" b="1" baseline="30000" dirty="0" smtClean="0"/>
              <a:t>20</a:t>
            </a:r>
          </a:p>
          <a:p>
            <a:pPr marL="0" indent="0" algn="ctr">
              <a:buNone/>
            </a:pPr>
            <a:r>
              <a:rPr lang="en-US" sz="3600" b="1" baseline="30000" dirty="0">
                <a:latin typeface="Tahoma" panose="020B0604030504040204" pitchFamily="34" charset="0"/>
                <a:ea typeface="Tahoma" panose="020B0604030504040204" pitchFamily="34" charset="0"/>
                <a:cs typeface="Tahoma" panose="020B0604030504040204" pitchFamily="34" charset="0"/>
              </a:rPr>
              <a:t>CCC: nos. 524, 2447</a:t>
            </a:r>
            <a:endParaRPr lang="en-US" sz="72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p:cNvSpPr txBox="1">
            <a:spLocks/>
          </p:cNvSpPr>
          <p:nvPr/>
        </p:nvSpPr>
        <p:spPr>
          <a:xfrm>
            <a:off x="7362140" y="2507604"/>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GOALS: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p:cNvSpPr txBox="1">
            <a:spLocks/>
          </p:cNvSpPr>
          <p:nvPr/>
        </p:nvSpPr>
        <p:spPr>
          <a:xfrm>
            <a:off x="6640643" y="3573780"/>
            <a:ext cx="5306518"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baseline="30000" dirty="0" smtClean="0">
                <a:solidFill>
                  <a:schemeClr val="bg1"/>
                </a:solidFill>
              </a:rPr>
              <a:t>Make a </a:t>
            </a:r>
            <a:r>
              <a:rPr lang="en-US" b="1" baseline="30000" dirty="0">
                <a:solidFill>
                  <a:schemeClr val="bg1"/>
                </a:solidFill>
              </a:rPr>
              <a:t>plan for Advent by considering how Mary experienced the first Advent and how she prepared for the birth of Jesus.  </a:t>
            </a:r>
          </a:p>
          <a:p>
            <a:r>
              <a:rPr lang="en-US" b="1" baseline="30000" dirty="0" smtClean="0">
                <a:solidFill>
                  <a:schemeClr val="bg1"/>
                </a:solidFill>
              </a:rPr>
              <a:t>Reflect on </a:t>
            </a:r>
            <a:r>
              <a:rPr lang="en-US" b="1" baseline="30000" dirty="0">
                <a:solidFill>
                  <a:schemeClr val="bg1"/>
                </a:solidFill>
              </a:rPr>
              <a:t>the Second Joyful Mystery of the Visitation of Mary to Elizabeth.</a:t>
            </a:r>
          </a:p>
          <a:p>
            <a:r>
              <a:rPr lang="en-US" b="1" baseline="30000" dirty="0">
                <a:solidFill>
                  <a:schemeClr val="bg1"/>
                </a:solidFill>
              </a:rPr>
              <a:t>M</a:t>
            </a:r>
            <a:r>
              <a:rPr lang="en-US" b="1" baseline="30000" dirty="0" smtClean="0">
                <a:solidFill>
                  <a:schemeClr val="bg1"/>
                </a:solidFill>
              </a:rPr>
              <a:t>ake </a:t>
            </a:r>
            <a:r>
              <a:rPr lang="en-US" b="1" baseline="30000" dirty="0">
                <a:solidFill>
                  <a:schemeClr val="bg1"/>
                </a:solidFill>
              </a:rPr>
              <a:t>a plan to practice the Spiritual and Corporal Works of Mercy during Advent.</a:t>
            </a:r>
            <a:endParaRPr lang="en-US" sz="3600" b="1" baseline="30000" dirty="0">
              <a:solidFill>
                <a:schemeClr val="bg1"/>
              </a:solidFill>
            </a:endParaRPr>
          </a:p>
        </p:txBody>
      </p:sp>
    </p:spTree>
    <p:extLst>
      <p:ext uri="{BB962C8B-B14F-4D97-AF65-F5344CB8AC3E}">
        <p14:creationId xmlns:p14="http://schemas.microsoft.com/office/powerpoint/2010/main" val="383836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aseline="30000" dirty="0"/>
              <a:t>Come, Spirit of Knowledge, bless us and grant us the grace of loving the Church and finding in her a sure guide for truth and service to God’s will, especially in our relationships at home and in our extended families. </a:t>
            </a:r>
          </a:p>
          <a:p>
            <a:pPr marL="0" indent="0">
              <a:buNone/>
            </a:pPr>
            <a:r>
              <a:rPr lang="en-US" sz="4400" baseline="30000" dirty="0"/>
              <a:t>Hail Mary… </a:t>
            </a:r>
          </a:p>
          <a:p>
            <a:pPr marL="0" indent="0">
              <a:buNone/>
            </a:pPr>
            <a:endParaRPr lang="en-US" sz="4800" baseline="30000" dirty="0"/>
          </a:p>
          <a:p>
            <a:pPr marL="0" indent="0">
              <a:buNone/>
            </a:pPr>
            <a:r>
              <a:rPr lang="en-US" dirty="0"/>
              <a:t>(adapted from Catholics For </a:t>
            </a:r>
            <a:r>
              <a:rPr lang="en-US" dirty="0" smtClean="0"/>
              <a:t>Family Peace) </a:t>
            </a:r>
            <a:endParaRPr lang="en-US" dirty="0"/>
          </a:p>
          <a:p>
            <a:pPr marL="0" indent="0" fontAlgn="base">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smtClean="0"/>
          </a:p>
        </p:txBody>
      </p:sp>
      <p:sp>
        <p:nvSpPr>
          <p:cNvPr id="9" name="Rectangle 8"/>
          <p:cNvSpPr/>
          <p:nvPr/>
        </p:nvSpPr>
        <p:spPr>
          <a:xfrm>
            <a:off x="0" y="0"/>
            <a:ext cx="12192000" cy="10785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29980"/>
            <a:ext cx="12203100" cy="7345180"/>
          </a:xfrm>
          <a:prstGeom prst="rect">
            <a:avLst/>
          </a:prstGeom>
        </p:spPr>
      </p:pic>
      <p:sp>
        <p:nvSpPr>
          <p:cNvPr id="9" name="Rectangle 8"/>
          <p:cNvSpPr/>
          <p:nvPr/>
        </p:nvSpPr>
        <p:spPr>
          <a:xfrm>
            <a:off x="0" y="-2998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Content Placeholder 2"/>
          <p:cNvSpPr txBox="1">
            <a:spLocks/>
          </p:cNvSpPr>
          <p:nvPr/>
        </p:nvSpPr>
        <p:spPr>
          <a:xfrm>
            <a:off x="493851" y="2003878"/>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Fact or Fiction?  </a:t>
            </a:r>
          </a:p>
          <a:p>
            <a:pPr marL="742950" indent="-742950">
              <a:buFont typeface="+mj-lt"/>
              <a:buAutoNum type="arabicPeriod"/>
            </a:pPr>
            <a:r>
              <a:rPr lang="en-US" dirty="0"/>
              <a:t>Brainstorm three statements about yourselves.  Two of these statements must be facts, or truths, and one must be something made up (fiction).(Mute everyone)</a:t>
            </a:r>
          </a:p>
          <a:p>
            <a:pPr marL="742950" indent="-742950">
              <a:buFont typeface="+mj-lt"/>
              <a:buAutoNum type="arabicPeriod"/>
            </a:pPr>
            <a:r>
              <a:rPr lang="en-US" dirty="0" smtClean="0"/>
              <a:t>One </a:t>
            </a:r>
            <a:r>
              <a:rPr lang="en-US" dirty="0"/>
              <a:t>by one, </a:t>
            </a:r>
            <a:r>
              <a:rPr lang="en-US" dirty="0" smtClean="0"/>
              <a:t>we will take </a:t>
            </a:r>
            <a:r>
              <a:rPr lang="en-US" dirty="0"/>
              <a:t>turns saying </a:t>
            </a:r>
            <a:r>
              <a:rPr lang="en-US" dirty="0" smtClean="0"/>
              <a:t>our </a:t>
            </a:r>
            <a:r>
              <a:rPr lang="en-US" dirty="0"/>
              <a:t>three statements, while the other families try to guess which statement is not true (fiction). </a:t>
            </a:r>
          </a:p>
          <a:p>
            <a:pPr marL="0" indent="0">
              <a:buNone/>
            </a:pPr>
            <a:endParaRPr lang="en-US" sz="3600" baseline="30000" dirty="0"/>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A1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683239"/>
            <a:ext cx="10515600" cy="1325563"/>
          </a:xfrm>
        </p:spPr>
        <p:txBody>
          <a:bodyPr>
            <a:noAutofit/>
          </a:bodyPr>
          <a:lstStyle/>
          <a:p>
            <a:pPr algn="ctr"/>
            <a:r>
              <a:rPr lang="en-US" sz="9600" baseline="30000" dirty="0">
                <a:solidFill>
                  <a:schemeClr val="bg1"/>
                </a:solidFill>
              </a:rPr>
              <a:t>When you think of the term </a:t>
            </a:r>
            <a:br>
              <a:rPr lang="en-US" sz="9600" baseline="30000" dirty="0">
                <a:solidFill>
                  <a:schemeClr val="bg1"/>
                </a:solidFill>
              </a:rPr>
            </a:br>
            <a:r>
              <a:rPr lang="en-US" sz="9600" baseline="30000" dirty="0">
                <a:solidFill>
                  <a:schemeClr val="bg1"/>
                </a:solidFill>
              </a:rPr>
              <a:t>“Advent”, what two words come to mind?</a:t>
            </a:r>
            <a:endParaRPr lang="en-US" sz="49600" b="1" baseline="30000" dirty="0">
              <a:solidFill>
                <a:schemeClr val="bg1"/>
              </a:solidFill>
            </a:endParaRPr>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19050"/>
            <a:ext cx="12192000" cy="6867525"/>
          </a:xfrm>
          <a:prstGeom prst="rect">
            <a:avLst/>
          </a:prstGeom>
        </p:spPr>
      </p:pic>
      <p:sp>
        <p:nvSpPr>
          <p:cNvPr id="5" name="Rectangle 4"/>
          <p:cNvSpPr/>
          <p:nvPr/>
        </p:nvSpPr>
        <p:spPr>
          <a:xfrm>
            <a:off x="1" y="-19050"/>
            <a:ext cx="12192000" cy="12426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Our Topic for today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2308484"/>
            <a:ext cx="10515600" cy="3733541"/>
          </a:xfrm>
        </p:spPr>
        <p:txBody>
          <a:bodyPr>
            <a:normAutofit/>
          </a:bodyPr>
          <a:lstStyle/>
          <a:p>
            <a:pPr marL="0" indent="0" algn="ctr">
              <a:buNone/>
            </a:pPr>
            <a:r>
              <a:rPr lang="en-US" sz="4400" baseline="30000" dirty="0"/>
              <a:t>Advent is a time when we prepare our hearts to celebrate our Lord and Savior Jesus’ first coming in the mystery of His  Incarnation and in His birth at </a:t>
            </a:r>
            <a:r>
              <a:rPr lang="en-US" sz="4400" baseline="30000" dirty="0" smtClean="0"/>
              <a:t>Christmas </a:t>
            </a:r>
            <a:r>
              <a:rPr lang="en-US" sz="4400" baseline="30000" dirty="0"/>
              <a:t>and to renew our hope in Jesus’ second coming.  We look to the first Advent to learn from Mary how to prepare ourselves by doing loving works of mercy for one another.</a:t>
            </a:r>
            <a:endParaRPr lang="en-US" sz="6600" baseline="30000" dirty="0"/>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344561"/>
            <a:ext cx="5918854" cy="959583"/>
          </a:xfrm>
        </p:spPr>
        <p:txBody>
          <a:bodyPr>
            <a:normAutofit fontScale="90000"/>
          </a:bodyPr>
          <a:lstStyle/>
          <a:p>
            <a:pPr algn="ctr"/>
            <a:r>
              <a:rPr lang="en-US" sz="8000" b="1" baseline="30000" dirty="0" smtClean="0"/>
              <a:t>Family Conversation</a:t>
            </a:r>
            <a:endParaRPr lang="en-US" sz="8000" dirty="0"/>
          </a:p>
        </p:txBody>
      </p:sp>
      <p:sp>
        <p:nvSpPr>
          <p:cNvPr id="3" name="Content Placeholder 2"/>
          <p:cNvSpPr>
            <a:spLocks noGrp="1"/>
          </p:cNvSpPr>
          <p:nvPr>
            <p:ph idx="1"/>
          </p:nvPr>
        </p:nvSpPr>
        <p:spPr>
          <a:xfrm>
            <a:off x="574043" y="1746548"/>
            <a:ext cx="11043910" cy="1926043"/>
          </a:xfrm>
        </p:spPr>
        <p:txBody>
          <a:bodyPr>
            <a:noAutofit/>
          </a:bodyPr>
          <a:lstStyle/>
          <a:p>
            <a:r>
              <a:rPr lang="en-US" sz="6000" baseline="30000" dirty="0"/>
              <a:t>(For Parents) When you were growing up, how did your family prepare for Christmas during Advent?</a:t>
            </a:r>
          </a:p>
          <a:p>
            <a:endParaRPr lang="en-US" sz="6000" baseline="30000" dirty="0"/>
          </a:p>
          <a:p>
            <a:r>
              <a:rPr lang="en-US" sz="6000" baseline="30000" dirty="0"/>
              <a:t>(For whole family) What are your favorite things to do during Advent?</a:t>
            </a:r>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344561"/>
            <a:ext cx="5918854" cy="959583"/>
          </a:xfrm>
        </p:spPr>
        <p:txBody>
          <a:bodyPr>
            <a:normAutofit fontScale="90000"/>
          </a:bodyPr>
          <a:lstStyle/>
          <a:p>
            <a:pPr algn="ctr"/>
            <a:r>
              <a:rPr lang="en-US" sz="8000" b="1" baseline="30000" dirty="0" smtClean="0"/>
              <a:t>Content</a:t>
            </a:r>
            <a:endParaRPr lang="en-US" sz="8000" dirty="0"/>
          </a:p>
        </p:txBody>
      </p:sp>
      <p:sp>
        <p:nvSpPr>
          <p:cNvPr id="3" name="Content Placeholder 2"/>
          <p:cNvSpPr>
            <a:spLocks noGrp="1"/>
          </p:cNvSpPr>
          <p:nvPr>
            <p:ph idx="1"/>
          </p:nvPr>
        </p:nvSpPr>
        <p:spPr>
          <a:xfrm>
            <a:off x="574043" y="1746548"/>
            <a:ext cx="11043910" cy="1926043"/>
          </a:xfrm>
        </p:spPr>
        <p:txBody>
          <a:bodyPr>
            <a:noAutofit/>
          </a:bodyPr>
          <a:lstStyle/>
          <a:p>
            <a:r>
              <a:rPr lang="en-US" sz="6000" baseline="30000" dirty="0"/>
              <a:t>O</a:t>
            </a:r>
            <a:r>
              <a:rPr lang="en-US" sz="6000" baseline="30000" dirty="0" smtClean="0"/>
              <a:t>pen your </a:t>
            </a:r>
            <a:r>
              <a:rPr lang="en-US" sz="6000" baseline="30000" dirty="0"/>
              <a:t>Bibles and read Luke 1:26-56 </a:t>
            </a:r>
            <a:r>
              <a:rPr lang="en-US" sz="6000" baseline="30000" dirty="0" smtClean="0"/>
              <a:t>aloud.</a:t>
            </a:r>
            <a:endParaRPr lang="en-US" sz="6000" baseline="30000" dirty="0"/>
          </a:p>
        </p:txBody>
      </p:sp>
      <p:pic>
        <p:nvPicPr>
          <p:cNvPr id="4" name="490SDWdIG3U"/>
          <p:cNvPicPr>
            <a:picLocks noRot="1" noChangeAspect="1"/>
          </p:cNvPicPr>
          <p:nvPr>
            <a:videoFile r:link="rId1"/>
          </p:nvPr>
        </p:nvPicPr>
        <p:blipFill>
          <a:blip r:embed="rId4"/>
          <a:stretch>
            <a:fillRect/>
          </a:stretch>
        </p:blipFill>
        <p:spPr>
          <a:xfrm>
            <a:off x="574043" y="2964031"/>
            <a:ext cx="4572000" cy="2571750"/>
          </a:xfrm>
          <a:prstGeom prst="rect">
            <a:avLst/>
          </a:prstGeom>
        </p:spPr>
      </p:pic>
      <p:sp>
        <p:nvSpPr>
          <p:cNvPr id="6" name="TextBox 5"/>
          <p:cNvSpPr txBox="1"/>
          <p:nvPr/>
        </p:nvSpPr>
        <p:spPr>
          <a:xfrm>
            <a:off x="1059303" y="5535781"/>
            <a:ext cx="3936837" cy="584775"/>
          </a:xfrm>
          <a:prstGeom prst="rect">
            <a:avLst/>
          </a:prstGeom>
          <a:noFill/>
        </p:spPr>
        <p:txBody>
          <a:bodyPr wrap="square" rtlCol="0">
            <a:spAutoFit/>
          </a:bodyPr>
          <a:lstStyle/>
          <a:p>
            <a:r>
              <a:rPr lang="en-US" sz="3200" dirty="0" smtClean="0"/>
              <a:t>For Younger Children</a:t>
            </a:r>
            <a:endParaRPr lang="en-US" sz="3200" dirty="0"/>
          </a:p>
        </p:txBody>
      </p:sp>
      <p:sp>
        <p:nvSpPr>
          <p:cNvPr id="7" name="TextBox 6"/>
          <p:cNvSpPr txBox="1"/>
          <p:nvPr/>
        </p:nvSpPr>
        <p:spPr>
          <a:xfrm>
            <a:off x="7681116" y="5540350"/>
            <a:ext cx="3936837" cy="584775"/>
          </a:xfrm>
          <a:prstGeom prst="rect">
            <a:avLst/>
          </a:prstGeom>
          <a:noFill/>
        </p:spPr>
        <p:txBody>
          <a:bodyPr wrap="square" rtlCol="0">
            <a:spAutoFit/>
          </a:bodyPr>
          <a:lstStyle/>
          <a:p>
            <a:r>
              <a:rPr lang="en-US" sz="3200" dirty="0" smtClean="0"/>
              <a:t>For Teens &amp; Tweens</a:t>
            </a:r>
            <a:endParaRPr lang="en-US" sz="3200" dirty="0"/>
          </a:p>
        </p:txBody>
      </p:sp>
      <p:pic>
        <p:nvPicPr>
          <p:cNvPr id="8" name="PSy8AUCi2qQ"/>
          <p:cNvPicPr>
            <a:picLocks noRot="1" noChangeAspect="1"/>
          </p:cNvPicPr>
          <p:nvPr>
            <a:videoFile r:link="rId2"/>
          </p:nvPr>
        </p:nvPicPr>
        <p:blipFill>
          <a:blip r:embed="rId5"/>
          <a:stretch>
            <a:fillRect/>
          </a:stretch>
        </p:blipFill>
        <p:spPr>
          <a:xfrm>
            <a:off x="7120905" y="2964031"/>
            <a:ext cx="4572000" cy="2571750"/>
          </a:xfrm>
          <a:prstGeom prst="rect">
            <a:avLst/>
          </a:prstGeom>
        </p:spPr>
      </p:pic>
    </p:spTree>
    <p:extLst>
      <p:ext uri="{BB962C8B-B14F-4D97-AF65-F5344CB8AC3E}">
        <p14:creationId xmlns:p14="http://schemas.microsoft.com/office/powerpoint/2010/main" val="41142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lstStyle/>
          <a:p>
            <a:pPr algn="ctr"/>
            <a:r>
              <a:rPr lang="en-US" dirty="0" smtClean="0"/>
              <a:t>Content</a:t>
            </a:r>
            <a:endParaRPr lang="en-US" dirty="0"/>
          </a:p>
        </p:txBody>
      </p:sp>
      <p:sp>
        <p:nvSpPr>
          <p:cNvPr id="3" name="Content Placeholder 2"/>
          <p:cNvSpPr>
            <a:spLocks noGrp="1"/>
          </p:cNvSpPr>
          <p:nvPr>
            <p:ph idx="1"/>
          </p:nvPr>
        </p:nvSpPr>
        <p:spPr>
          <a:xfrm>
            <a:off x="838200" y="1484026"/>
            <a:ext cx="10515600" cy="4692937"/>
          </a:xfrm>
        </p:spPr>
        <p:txBody>
          <a:bodyPr/>
          <a:lstStyle/>
          <a:p>
            <a:r>
              <a:rPr lang="en-US" sz="7200" b="1" baseline="30000" dirty="0">
                <a:solidFill>
                  <a:srgbClr val="A16DAE"/>
                </a:solidFill>
              </a:rPr>
              <a:t>Who was the first person to know that God’s Son was coming to earth to save us </a:t>
            </a:r>
            <a:r>
              <a:rPr lang="en-US" sz="7200" b="1" baseline="30000" dirty="0" smtClean="0">
                <a:solidFill>
                  <a:srgbClr val="A16DAE"/>
                </a:solidFill>
              </a:rPr>
              <a:t>and </a:t>
            </a:r>
            <a:r>
              <a:rPr lang="en-US" sz="7200" b="1" baseline="30000" dirty="0">
                <a:solidFill>
                  <a:srgbClr val="A16DAE"/>
                </a:solidFill>
              </a:rPr>
              <a:t>to prepare for His coming</a:t>
            </a:r>
            <a:r>
              <a:rPr lang="en-US" sz="7200" b="1" baseline="30000" dirty="0" smtClean="0">
                <a:solidFill>
                  <a:srgbClr val="A16DAE"/>
                </a:solidFill>
              </a:rPr>
              <a:t>?</a:t>
            </a:r>
            <a:endParaRPr lang="en-US" sz="7200" b="1" baseline="30000" dirty="0">
              <a:solidFill>
                <a:srgbClr val="A16DAE"/>
              </a:solidFill>
            </a:endParaRPr>
          </a:p>
          <a:p>
            <a:endParaRPr lang="en-US" sz="7200" b="1" baseline="30000" dirty="0">
              <a:solidFill>
                <a:srgbClr val="A16DAE"/>
              </a:solidFill>
            </a:endParaRPr>
          </a:p>
          <a:p>
            <a:r>
              <a:rPr lang="en-US" sz="7200" b="1" baseline="30000" dirty="0" smtClean="0">
                <a:solidFill>
                  <a:srgbClr val="A16DAE"/>
                </a:solidFill>
              </a:rPr>
              <a:t>How </a:t>
            </a:r>
            <a:r>
              <a:rPr lang="en-US" sz="7200" b="1" baseline="30000" dirty="0">
                <a:solidFill>
                  <a:srgbClr val="A16DAE"/>
                </a:solidFill>
              </a:rPr>
              <a:t>did Mary prepare? </a:t>
            </a:r>
          </a:p>
          <a:p>
            <a:endParaRPr lang="en-US" baseline="30000" dirty="0"/>
          </a:p>
          <a:p>
            <a:endParaRPr lang="en-US" dirty="0"/>
          </a:p>
        </p:txBody>
      </p:sp>
    </p:spTree>
    <p:extLst>
      <p:ext uri="{BB962C8B-B14F-4D97-AF65-F5344CB8AC3E}">
        <p14:creationId xmlns:p14="http://schemas.microsoft.com/office/powerpoint/2010/main" val="252412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25115</TotalTime>
  <Words>992</Words>
  <Application>Microsoft Office PowerPoint</Application>
  <PresentationFormat>Widescreen</PresentationFormat>
  <Paragraphs>61</Paragraphs>
  <Slides>14</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Antenna Black</vt:lpstr>
      <vt:lpstr>Antenna Medium</vt:lpstr>
      <vt:lpstr>Arial</vt:lpstr>
      <vt:lpstr>Calibri</vt:lpstr>
      <vt:lpstr>Calibri Light</vt:lpstr>
      <vt:lpstr>Tahoma</vt:lpstr>
      <vt:lpstr>Office Theme</vt:lpstr>
      <vt:lpstr>Families Forming Disciples </vt:lpstr>
      <vt:lpstr>TOPIC:  Preparing for Advent &amp; The Spiritual &amp; Corporal Works of Mercy </vt:lpstr>
      <vt:lpstr>PowerPoint Presentation</vt:lpstr>
      <vt:lpstr>PowerPoint Presentation</vt:lpstr>
      <vt:lpstr>When you think of the term  “Advent”, what two words come to mind?</vt:lpstr>
      <vt:lpstr>Our Topic for today</vt:lpstr>
      <vt:lpstr>Family Conversation</vt:lpstr>
      <vt:lpstr>Content</vt:lpstr>
      <vt:lpstr>Content</vt:lpstr>
      <vt:lpstr>Content</vt:lpstr>
      <vt:lpstr>What is Advent?  </vt:lpstr>
      <vt:lpstr>Mission</vt:lpstr>
      <vt:lpstr>Mission</vt:lpstr>
      <vt:lpstr>Review &amp; Close in Prayer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67</cp:revision>
  <dcterms:created xsi:type="dcterms:W3CDTF">2020-07-27T17:11:20Z</dcterms:created>
  <dcterms:modified xsi:type="dcterms:W3CDTF">2020-09-30T15:11:47Z</dcterms:modified>
</cp:coreProperties>
</file>