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9" r:id="rId3"/>
    <p:sldId id="258" r:id="rId4"/>
    <p:sldId id="261" r:id="rId5"/>
    <p:sldId id="260"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9" autoAdjust="0"/>
    <p:restoredTop sz="96327"/>
  </p:normalViewPr>
  <p:slideViewPr>
    <p:cSldViewPr snapToGrid="0" snapToObjects="1">
      <p:cViewPr varScale="1">
        <p:scale>
          <a:sx n="64" d="100"/>
          <a:sy n="64" d="100"/>
        </p:scale>
        <p:origin x="66" y="1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6D76-1243-A146-9D25-A1633450B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060B6-C59E-8C46-A609-B086C2F61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5EB056-C0E9-8444-BF63-6F1B63A83115}"/>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5" name="Footer Placeholder 4">
            <a:extLst>
              <a:ext uri="{FF2B5EF4-FFF2-40B4-BE49-F238E27FC236}">
                <a16:creationId xmlns:a16="http://schemas.microsoft.com/office/drawing/2014/main" id="{56EF227B-692B-AB4D-B195-E6C0C0CF0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40473-D842-3D46-A1BD-D1B668B786A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61179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AC83-497B-3F4C-8529-5C4B84B5A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5EC95D-0187-A840-96C4-5E08F7883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2C2A2-A06C-934D-BE12-DBA394D33515}"/>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5" name="Footer Placeholder 4">
            <a:extLst>
              <a:ext uri="{FF2B5EF4-FFF2-40B4-BE49-F238E27FC236}">
                <a16:creationId xmlns:a16="http://schemas.microsoft.com/office/drawing/2014/main" id="{37CF5006-88E4-3947-A176-E6B909DC1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E2464-DDF7-A74B-ABBF-6B11B5B1F047}"/>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1629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B101F-C9FD-4646-8042-C2FF40E75B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830EA6-985B-2743-A932-31B58592B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C4698-17F4-BF49-81E4-935B609D284B}"/>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5" name="Footer Placeholder 4">
            <a:extLst>
              <a:ext uri="{FF2B5EF4-FFF2-40B4-BE49-F238E27FC236}">
                <a16:creationId xmlns:a16="http://schemas.microsoft.com/office/drawing/2014/main" id="{D435EC41-13E6-D842-B8DE-685366F8B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A0687-1DAF-1A4A-8509-7491420F57A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47884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8D1E-791A-2540-B413-1855BD3FD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53302-7C47-2E47-9D55-87B9BA73C1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C0BCF-EBD3-5C4E-8884-14E03AC20C8D}"/>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5" name="Footer Placeholder 4">
            <a:extLst>
              <a:ext uri="{FF2B5EF4-FFF2-40B4-BE49-F238E27FC236}">
                <a16:creationId xmlns:a16="http://schemas.microsoft.com/office/drawing/2014/main" id="{B62A2D73-39CD-7548-B6AD-2E6A52BC0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9F5C1-6A47-D24E-A29E-417112E8260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419995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32F4-94A6-B449-A484-296E9DDD0B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FD2B90-5653-254A-A7B1-349738862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38745-1FC2-AB4A-B531-D0BB31F09055}"/>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5" name="Footer Placeholder 4">
            <a:extLst>
              <a:ext uri="{FF2B5EF4-FFF2-40B4-BE49-F238E27FC236}">
                <a16:creationId xmlns:a16="http://schemas.microsoft.com/office/drawing/2014/main" id="{4C2C055D-932E-2641-B6CB-91823B59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A445F-82A7-C74F-891E-A18C1124BB4D}"/>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884483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82647-1C32-574D-AF5E-09AA9DDF1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F3526-BA5C-4F4D-8C6F-B6EEE86D5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06F61-3A82-FF44-A2B6-41A03E56E9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2E0AE-9BD1-F948-A1A9-40A12719439C}"/>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6" name="Footer Placeholder 5">
            <a:extLst>
              <a:ext uri="{FF2B5EF4-FFF2-40B4-BE49-F238E27FC236}">
                <a16:creationId xmlns:a16="http://schemas.microsoft.com/office/drawing/2014/main" id="{12769F60-12F1-3948-A839-70E37289E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462A2-95C9-A24D-97A1-D976D32EB20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28763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534D-6433-D84B-BC76-8410B36FA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533C3-95A2-CF4B-A13E-E11F0F88C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1CF2E7-D6EB-B94F-A2C1-03EF6276B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9D5F79-C20E-8C41-B9E0-F6E41638A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768F26-B72A-154A-AD91-9B09412A6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F9AAF-027E-6D4F-BDAD-D635F9BF6451}"/>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8" name="Footer Placeholder 7">
            <a:extLst>
              <a:ext uri="{FF2B5EF4-FFF2-40B4-BE49-F238E27FC236}">
                <a16:creationId xmlns:a16="http://schemas.microsoft.com/office/drawing/2014/main" id="{41EDA64C-92A6-5040-B9C3-1AB21975F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9181ED-0C3E-624A-841A-9B1C49C5D483}"/>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32382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F4E8-731E-2E4F-8B95-F29B7F95D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FD17B4-1400-EA47-9F14-0DF7CA0AA7E2}"/>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4" name="Footer Placeholder 3">
            <a:extLst>
              <a:ext uri="{FF2B5EF4-FFF2-40B4-BE49-F238E27FC236}">
                <a16:creationId xmlns:a16="http://schemas.microsoft.com/office/drawing/2014/main" id="{93E67CBC-F969-5341-9A51-6D6ED8ECC9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42510-2068-4F45-A972-02B2DF2BDA69}"/>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77207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6D228-7A7D-1C46-9AE8-A6A9A0FD35A9}"/>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3" name="Footer Placeholder 2">
            <a:extLst>
              <a:ext uri="{FF2B5EF4-FFF2-40B4-BE49-F238E27FC236}">
                <a16:creationId xmlns:a16="http://schemas.microsoft.com/office/drawing/2014/main" id="{092E90F2-C0D6-5840-8064-A0A5CE0792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9419A-3FF3-1143-A73E-F0587551775F}"/>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166450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057B-AA82-AF47-B950-C4F2C7ABA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D1CFDF-5D3E-3F48-944D-FD3C8233B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1BC54A-0DC0-A641-886A-0ACCA0F2D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18A33-222E-E248-926B-B8CAD81CD0B7}"/>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6" name="Footer Placeholder 5">
            <a:extLst>
              <a:ext uri="{FF2B5EF4-FFF2-40B4-BE49-F238E27FC236}">
                <a16:creationId xmlns:a16="http://schemas.microsoft.com/office/drawing/2014/main" id="{24FF212D-CC80-F148-A34D-68713BB04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A765A-C3FA-8E43-97B0-84D48E55B561}"/>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301370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DA4F-C9D3-6D4C-BB44-EA9A3E00E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C3C22F-406C-6C40-B7F5-28B939C58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0854E-1909-6D4E-8340-9986E8217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9FC37-084B-C749-8973-FFC86804FEA3}"/>
              </a:ext>
            </a:extLst>
          </p:cNvPr>
          <p:cNvSpPr>
            <a:spLocks noGrp="1"/>
          </p:cNvSpPr>
          <p:nvPr>
            <p:ph type="dt" sz="half" idx="10"/>
          </p:nvPr>
        </p:nvSpPr>
        <p:spPr/>
        <p:txBody>
          <a:bodyPr/>
          <a:lstStyle/>
          <a:p>
            <a:fld id="{2E848355-841A-F546-83D7-1F944305AFBF}" type="datetimeFigureOut">
              <a:rPr lang="en-US" smtClean="0"/>
              <a:t>12/4/2020</a:t>
            </a:fld>
            <a:endParaRPr lang="en-US"/>
          </a:p>
        </p:txBody>
      </p:sp>
      <p:sp>
        <p:nvSpPr>
          <p:cNvPr id="6" name="Footer Placeholder 5">
            <a:extLst>
              <a:ext uri="{FF2B5EF4-FFF2-40B4-BE49-F238E27FC236}">
                <a16:creationId xmlns:a16="http://schemas.microsoft.com/office/drawing/2014/main" id="{09FC95CE-E307-E540-B65C-FB116770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F4D72-B7CC-C54F-9AA5-E8FCBD6E4375}"/>
              </a:ext>
            </a:extLst>
          </p:cNvPr>
          <p:cNvSpPr>
            <a:spLocks noGrp="1"/>
          </p:cNvSpPr>
          <p:nvPr>
            <p:ph type="sldNum" sz="quarter" idx="12"/>
          </p:nvPr>
        </p:nvSpPr>
        <p:spPr/>
        <p:txBody>
          <a:bodyPr/>
          <a:lstStyle/>
          <a:p>
            <a:fld id="{16B06626-1B4D-3D4C-A30D-747A7FE0AF03}" type="slidenum">
              <a:rPr lang="en-US" smtClean="0"/>
              <a:t>‹#›</a:t>
            </a:fld>
            <a:endParaRPr lang="en-US"/>
          </a:p>
        </p:txBody>
      </p:sp>
    </p:spTree>
    <p:extLst>
      <p:ext uri="{BB962C8B-B14F-4D97-AF65-F5344CB8AC3E}">
        <p14:creationId xmlns:p14="http://schemas.microsoft.com/office/powerpoint/2010/main" val="265413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8EE2B-82C8-A744-A3D4-6B3628BCD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5CC14-20A0-C040-AF8B-59EC8AF9A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AB12A-8FDC-2C42-BCDC-D1294C393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48355-841A-F546-83D7-1F944305AFBF}" type="datetimeFigureOut">
              <a:rPr lang="en-US" smtClean="0"/>
              <a:t>12/4/2020</a:t>
            </a:fld>
            <a:endParaRPr lang="en-US"/>
          </a:p>
        </p:txBody>
      </p:sp>
      <p:sp>
        <p:nvSpPr>
          <p:cNvPr id="5" name="Footer Placeholder 4">
            <a:extLst>
              <a:ext uri="{FF2B5EF4-FFF2-40B4-BE49-F238E27FC236}">
                <a16:creationId xmlns:a16="http://schemas.microsoft.com/office/drawing/2014/main" id="{8556F4EB-92FA-1D45-B292-F15666E9F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C3601-EED7-DD4B-B809-FA44A9164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06626-1B4D-3D4C-A30D-747A7FE0AF03}" type="slidenum">
              <a:rPr lang="en-US" smtClean="0"/>
              <a:t>‹#›</a:t>
            </a:fld>
            <a:endParaRPr lang="en-US"/>
          </a:p>
        </p:txBody>
      </p:sp>
    </p:spTree>
    <p:extLst>
      <p:ext uri="{BB962C8B-B14F-4D97-AF65-F5344CB8AC3E}">
        <p14:creationId xmlns:p14="http://schemas.microsoft.com/office/powerpoint/2010/main" val="343792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ideo" Target="https://www.youtube.com/embed/sPAFQakL-J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125" r="-65"/>
          <a:stretch/>
        </p:blipFill>
        <p:spPr>
          <a:xfrm>
            <a:off x="-15239" y="0"/>
            <a:ext cx="12230100" cy="6858000"/>
          </a:xfrm>
          <a:prstGeom prst="rect">
            <a:avLst/>
          </a:prstGeom>
        </p:spPr>
      </p:pic>
      <p:sp>
        <p:nvSpPr>
          <p:cNvPr id="7" name="Rectangle 6"/>
          <p:cNvSpPr/>
          <p:nvPr/>
        </p:nvSpPr>
        <p:spPr>
          <a:xfrm>
            <a:off x="1524000" y="713423"/>
            <a:ext cx="9220200" cy="89344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453423" y="1896488"/>
            <a:ext cx="5361354" cy="584775"/>
          </a:xfrm>
          <a:prstGeom prst="rect">
            <a:avLst/>
          </a:prstGeom>
          <a:noFill/>
        </p:spPr>
        <p:txBody>
          <a:bodyPr wrap="square" rtlCol="0">
            <a:spAutoFit/>
          </a:bodyPr>
          <a:lstStyle/>
          <a:p>
            <a:pPr algn="ctr"/>
            <a:r>
              <a:rPr lang="en-US" sz="4800" b="1" baseline="30000" dirty="0" smtClean="0">
                <a:solidFill>
                  <a:schemeClr val="bg1">
                    <a:lumMod val="95000"/>
                  </a:schemeClr>
                </a:solidFill>
              </a:rPr>
              <a:t>Lesson 5 – Week 1</a:t>
            </a:r>
            <a:endParaRPr lang="en-US" sz="4800" b="1" baseline="30000" dirty="0">
              <a:solidFill>
                <a:schemeClr val="bg1">
                  <a:lumMod val="95000"/>
                </a:schemeClr>
              </a:solidFill>
            </a:endParaRPr>
          </a:p>
        </p:txBody>
      </p:sp>
      <p:sp>
        <p:nvSpPr>
          <p:cNvPr id="9" name="Title 1"/>
          <p:cNvSpPr txBox="1">
            <a:spLocks/>
          </p:cNvSpPr>
          <p:nvPr/>
        </p:nvSpPr>
        <p:spPr>
          <a:xfrm>
            <a:off x="1562099" y="1250190"/>
            <a:ext cx="9144000" cy="1108445"/>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solidFill>
                  <a:schemeClr val="bg1"/>
                </a:solidFill>
              </a:rPr>
              <a:t>FAMILIES FORMING DISCIPLES</a:t>
            </a:r>
            <a:br>
              <a:rPr lang="en-US" sz="5400" b="1" dirty="0" smtClean="0">
                <a:solidFill>
                  <a:schemeClr val="bg1"/>
                </a:solidFill>
              </a:rPr>
            </a:br>
            <a:endParaRPr lang="en-US" sz="5400" b="1" dirty="0">
              <a:solidFill>
                <a:schemeClr val="bg1"/>
              </a:solidFill>
            </a:endParaRPr>
          </a:p>
        </p:txBody>
      </p:sp>
    </p:spTree>
    <p:extLst>
      <p:ext uri="{BB962C8B-B14F-4D97-AF65-F5344CB8AC3E}">
        <p14:creationId xmlns:p14="http://schemas.microsoft.com/office/powerpoint/2010/main" val="2837667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010031" y="659611"/>
            <a:ext cx="6220069" cy="6229807"/>
          </a:xfrm>
          <a:prstGeom prst="rect">
            <a:avLst/>
          </a:prstGeom>
        </p:spPr>
      </p:pic>
      <p:pic>
        <p:nvPicPr>
          <p:cNvPr id="10" name="Picture 9"/>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l="9678" t="288" b="2278"/>
          <a:stretch/>
        </p:blipFill>
        <p:spPr>
          <a:xfrm>
            <a:off x="-31262" y="179753"/>
            <a:ext cx="6170064" cy="6682155"/>
          </a:xfrm>
          <a:prstGeom prst="rect">
            <a:avLst/>
          </a:prstGeom>
        </p:spPr>
      </p:pic>
      <p:sp>
        <p:nvSpPr>
          <p:cNvPr id="4" name="TextBox 3">
            <a:extLst>
              <a:ext uri="{FF2B5EF4-FFF2-40B4-BE49-F238E27FC236}">
                <a16:creationId xmlns:a16="http://schemas.microsoft.com/office/drawing/2014/main" id="{590CAAEB-64BF-2143-BE63-DD34C0891117}"/>
              </a:ext>
            </a:extLst>
          </p:cNvPr>
          <p:cNvSpPr txBox="1"/>
          <p:nvPr/>
        </p:nvSpPr>
        <p:spPr>
          <a:xfrm>
            <a:off x="642276" y="1297128"/>
            <a:ext cx="4822987" cy="4739759"/>
          </a:xfrm>
          <a:prstGeom prst="rect">
            <a:avLst/>
          </a:prstGeom>
          <a:noFill/>
        </p:spPr>
        <p:txBody>
          <a:bodyPr wrap="none" rtlCol="0">
            <a:spAutoFit/>
          </a:bodyPr>
          <a:lstStyle/>
          <a:p>
            <a:pPr algn="ctr"/>
            <a:r>
              <a:rPr lang="en-US" sz="3200" b="1" u="sng" dirty="0" smtClean="0">
                <a:solidFill>
                  <a:schemeClr val="bg1"/>
                </a:solidFill>
              </a:rPr>
              <a:t>Epiphany</a:t>
            </a:r>
            <a:endParaRPr lang="en-US" sz="3200" b="1" u="sng" dirty="0">
              <a:solidFill>
                <a:schemeClr val="bg1"/>
              </a:solidFill>
            </a:endParaRPr>
          </a:p>
          <a:p>
            <a:pPr algn="ctr"/>
            <a:endParaRPr lang="en-US" sz="2400" dirty="0">
              <a:solidFill>
                <a:schemeClr val="bg1"/>
              </a:solidFill>
            </a:endParaRPr>
          </a:p>
          <a:p>
            <a:pPr algn="ctr"/>
            <a:r>
              <a:rPr lang="en-US" sz="2400" dirty="0">
                <a:solidFill>
                  <a:schemeClr val="bg1"/>
                </a:solidFill>
              </a:rPr>
              <a:t>Watch videos about the Visit of </a:t>
            </a:r>
            <a:endParaRPr lang="en-US" sz="2400" dirty="0" smtClean="0">
              <a:solidFill>
                <a:schemeClr val="bg1"/>
              </a:solidFill>
            </a:endParaRPr>
          </a:p>
          <a:p>
            <a:pPr algn="ctr"/>
            <a:r>
              <a:rPr lang="en-US" sz="2400" dirty="0" smtClean="0">
                <a:solidFill>
                  <a:schemeClr val="bg1"/>
                </a:solidFill>
              </a:rPr>
              <a:t>the </a:t>
            </a:r>
            <a:r>
              <a:rPr lang="en-US" sz="2400" dirty="0">
                <a:solidFill>
                  <a:schemeClr val="bg1"/>
                </a:solidFill>
              </a:rPr>
              <a:t>Magi to the Christ Child</a:t>
            </a:r>
          </a:p>
          <a:p>
            <a:pPr algn="ctr"/>
            <a:endParaRPr lang="en-US" sz="2400" dirty="0">
              <a:solidFill>
                <a:schemeClr val="bg1"/>
              </a:solidFill>
            </a:endParaRPr>
          </a:p>
          <a:p>
            <a:pPr algn="ctr"/>
            <a:endParaRPr lang="en-US" sz="2400" dirty="0">
              <a:solidFill>
                <a:schemeClr val="bg1"/>
              </a:solidFill>
            </a:endParaRPr>
          </a:p>
          <a:p>
            <a:pPr algn="ctr"/>
            <a:r>
              <a:rPr lang="en-US" sz="2400" dirty="0">
                <a:solidFill>
                  <a:schemeClr val="bg1"/>
                </a:solidFill>
              </a:rPr>
              <a:t>Family Epiphany Blessing &amp; </a:t>
            </a:r>
            <a:endParaRPr lang="en-US" sz="2400" dirty="0" smtClean="0">
              <a:solidFill>
                <a:schemeClr val="bg1"/>
              </a:solidFill>
            </a:endParaRPr>
          </a:p>
          <a:p>
            <a:pPr algn="ctr"/>
            <a:r>
              <a:rPr lang="en-US" sz="2400" dirty="0" smtClean="0">
                <a:solidFill>
                  <a:schemeClr val="bg1"/>
                </a:solidFill>
              </a:rPr>
              <a:t>mark </a:t>
            </a:r>
            <a:r>
              <a:rPr lang="en-US" sz="2400" dirty="0">
                <a:solidFill>
                  <a:schemeClr val="bg1"/>
                </a:solidFill>
              </a:rPr>
              <a:t>the mantle of your front </a:t>
            </a:r>
            <a:r>
              <a:rPr lang="en-US" sz="2400" dirty="0" smtClean="0">
                <a:solidFill>
                  <a:schemeClr val="bg1"/>
                </a:solidFill>
              </a:rPr>
              <a:t>door </a:t>
            </a:r>
          </a:p>
          <a:p>
            <a:pPr algn="ctr"/>
            <a:r>
              <a:rPr lang="en-US" sz="2400" dirty="0" smtClean="0">
                <a:solidFill>
                  <a:schemeClr val="bg1"/>
                </a:solidFill>
              </a:rPr>
              <a:t>with </a:t>
            </a:r>
            <a:r>
              <a:rPr lang="en-US" sz="2400" dirty="0">
                <a:solidFill>
                  <a:schemeClr val="bg1"/>
                </a:solidFill>
              </a:rPr>
              <a:t>blessed chalk</a:t>
            </a:r>
          </a:p>
          <a:p>
            <a:pPr algn="ctr"/>
            <a:endParaRPr lang="en-US" sz="2800" dirty="0"/>
          </a:p>
          <a:p>
            <a:pPr algn="ctr"/>
            <a:endParaRPr lang="en-US" sz="2800" dirty="0"/>
          </a:p>
          <a:p>
            <a:endParaRPr lang="en-US" dirty="0"/>
          </a:p>
        </p:txBody>
      </p:sp>
      <p:sp>
        <p:nvSpPr>
          <p:cNvPr id="5" name="TextBox 4">
            <a:extLst>
              <a:ext uri="{FF2B5EF4-FFF2-40B4-BE49-F238E27FC236}">
                <a16:creationId xmlns:a16="http://schemas.microsoft.com/office/drawing/2014/main" id="{13942B98-0D6F-7D4C-966C-E1CCE6410B34}"/>
              </a:ext>
            </a:extLst>
          </p:cNvPr>
          <p:cNvSpPr txBox="1"/>
          <p:nvPr/>
        </p:nvSpPr>
        <p:spPr>
          <a:xfrm>
            <a:off x="2405270" y="3319670"/>
            <a:ext cx="237566" cy="369332"/>
          </a:xfrm>
          <a:prstGeom prst="rect">
            <a:avLst/>
          </a:prstGeom>
          <a:noFill/>
        </p:spPr>
        <p:txBody>
          <a:bodyPr wrap="none" rtlCol="0">
            <a:spAutoFit/>
          </a:bodyPr>
          <a:lstStyle/>
          <a:p>
            <a:r>
              <a:rPr lang="en-US" dirty="0"/>
              <a:t> </a:t>
            </a:r>
          </a:p>
        </p:txBody>
      </p:sp>
      <p:sp>
        <p:nvSpPr>
          <p:cNvPr id="6" name="TextBox 5">
            <a:extLst>
              <a:ext uri="{FF2B5EF4-FFF2-40B4-BE49-F238E27FC236}">
                <a16:creationId xmlns:a16="http://schemas.microsoft.com/office/drawing/2014/main" id="{81FBA85C-AD44-4B4A-88C6-EC6F496AC2F7}"/>
              </a:ext>
            </a:extLst>
          </p:cNvPr>
          <p:cNvSpPr txBox="1"/>
          <p:nvPr/>
        </p:nvSpPr>
        <p:spPr>
          <a:xfrm>
            <a:off x="5815882" y="1297354"/>
            <a:ext cx="6602764" cy="2062103"/>
          </a:xfrm>
          <a:prstGeom prst="rect">
            <a:avLst/>
          </a:prstGeom>
          <a:noFill/>
        </p:spPr>
        <p:txBody>
          <a:bodyPr wrap="square" rtlCol="0">
            <a:spAutoFit/>
          </a:bodyPr>
          <a:lstStyle/>
          <a:p>
            <a:pPr algn="ctr"/>
            <a:r>
              <a:rPr lang="en-US" sz="3200" b="1" u="sng" dirty="0">
                <a:solidFill>
                  <a:schemeClr val="bg1"/>
                </a:solidFill>
              </a:rPr>
              <a:t>Baptism of the Lord </a:t>
            </a:r>
            <a:endParaRPr lang="en-US" sz="3200" b="1" u="sng" dirty="0" smtClean="0">
              <a:solidFill>
                <a:schemeClr val="bg1"/>
              </a:solidFill>
            </a:endParaRPr>
          </a:p>
          <a:p>
            <a:pPr algn="ctr"/>
            <a:endParaRPr lang="en-US" sz="2400" u="sng" dirty="0">
              <a:solidFill>
                <a:schemeClr val="bg1"/>
              </a:solidFill>
            </a:endParaRPr>
          </a:p>
          <a:p>
            <a:pPr algn="ctr"/>
            <a:r>
              <a:rPr lang="en-US" sz="2400" dirty="0">
                <a:solidFill>
                  <a:schemeClr val="bg1"/>
                </a:solidFill>
              </a:rPr>
              <a:t>Baptism items or sacramentals</a:t>
            </a:r>
          </a:p>
          <a:p>
            <a:pPr algn="ctr"/>
            <a:endParaRPr lang="en-US" sz="2400" dirty="0">
              <a:solidFill>
                <a:schemeClr val="bg1"/>
              </a:solidFill>
            </a:endParaRPr>
          </a:p>
          <a:p>
            <a:pPr algn="ctr"/>
            <a:r>
              <a:rPr lang="en-US" sz="2400" dirty="0">
                <a:solidFill>
                  <a:schemeClr val="bg1"/>
                </a:solidFill>
              </a:rPr>
              <a:t>Watch the Baptism videos</a:t>
            </a:r>
          </a:p>
        </p:txBody>
      </p:sp>
      <p:sp>
        <p:nvSpPr>
          <p:cNvPr id="7" name="Rectangle 6"/>
          <p:cNvSpPr/>
          <p:nvPr/>
        </p:nvSpPr>
        <p:spPr>
          <a:xfrm>
            <a:off x="-38100" y="-398785"/>
            <a:ext cx="12268200" cy="11176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8" name="Title 1">
            <a:extLst>
              <a:ext uri="{FF2B5EF4-FFF2-40B4-BE49-F238E27FC236}">
                <a16:creationId xmlns:a16="http://schemas.microsoft.com/office/drawing/2014/main" id="{3DD6F857-897C-8443-9D88-160D081BE820}"/>
              </a:ext>
            </a:extLst>
          </p:cNvPr>
          <p:cNvSpPr txBox="1">
            <a:spLocks/>
          </p:cNvSpPr>
          <p:nvPr/>
        </p:nvSpPr>
        <p:spPr>
          <a:xfrm>
            <a:off x="838200" y="-317704"/>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Mission</a:t>
            </a:r>
            <a:endParaRPr lang="en-US" sz="3600" b="1" dirty="0">
              <a:solidFill>
                <a:schemeClr val="bg1"/>
              </a:solidFill>
              <a:latin typeface="+mn-lt"/>
            </a:endParaRPr>
          </a:p>
        </p:txBody>
      </p:sp>
      <p:sp>
        <p:nvSpPr>
          <p:cNvPr id="9" name="Rectangle 8"/>
          <p:cNvSpPr/>
          <p:nvPr/>
        </p:nvSpPr>
        <p:spPr>
          <a:xfrm>
            <a:off x="5787292" y="718816"/>
            <a:ext cx="617416" cy="6139184"/>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596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87535-5563-4646-A9A7-55C18023A2E7}"/>
              </a:ext>
            </a:extLst>
          </p:cNvPr>
          <p:cNvSpPr txBox="1"/>
          <p:nvPr/>
        </p:nvSpPr>
        <p:spPr>
          <a:xfrm>
            <a:off x="1849175" y="1418976"/>
            <a:ext cx="8569849" cy="2677656"/>
          </a:xfrm>
          <a:prstGeom prst="rect">
            <a:avLst/>
          </a:prstGeom>
          <a:noFill/>
        </p:spPr>
        <p:txBody>
          <a:bodyPr wrap="square" rtlCol="0">
            <a:spAutoFit/>
          </a:bodyPr>
          <a:lstStyle/>
          <a:p>
            <a:r>
              <a:rPr lang="en-US" sz="2800" dirty="0"/>
              <a:t>Option 1: </a:t>
            </a:r>
            <a:r>
              <a:rPr lang="en-US" sz="2800" dirty="0" smtClean="0"/>
              <a:t>Pray together </a:t>
            </a:r>
            <a:r>
              <a:rPr lang="en-US" sz="2800" dirty="0"/>
              <a:t>the Hail Mary </a:t>
            </a:r>
          </a:p>
          <a:p>
            <a:endParaRPr lang="en-US" sz="2800" dirty="0"/>
          </a:p>
          <a:p>
            <a:r>
              <a:rPr lang="en-US" sz="2800" dirty="0"/>
              <a:t>Option 2: Lord Jesus, may you bless each of the families that have gathered together today. Help us to grow continually closer to you. This we pray in Your Holy Name. Amen.</a:t>
            </a:r>
          </a:p>
        </p:txBody>
      </p:sp>
      <p:sp>
        <p:nvSpPr>
          <p:cNvPr id="4" name="Rectangle 3"/>
          <p:cNvSpPr/>
          <p:nvPr/>
        </p:nvSpPr>
        <p:spPr>
          <a:xfrm>
            <a:off x="-38100" y="-398785"/>
            <a:ext cx="12268200" cy="11176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76300" y="-394027"/>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Prayer</a:t>
            </a:r>
            <a:endParaRPr lang="en-US" sz="3600" b="1" dirty="0">
              <a:solidFill>
                <a:schemeClr val="bg1"/>
              </a:solidFill>
              <a:latin typeface="+mn-l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4022" y="3784212"/>
            <a:ext cx="1638469" cy="2538628"/>
          </a:xfrm>
          <a:prstGeom prst="rect">
            <a:avLst/>
          </a:prstGeom>
        </p:spPr>
      </p:pic>
    </p:spTree>
    <p:extLst>
      <p:ext uri="{BB962C8B-B14F-4D97-AF65-F5344CB8AC3E}">
        <p14:creationId xmlns:p14="http://schemas.microsoft.com/office/powerpoint/2010/main" val="3157243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33600" y="175041"/>
            <a:ext cx="10058400" cy="6706404"/>
          </a:xfrm>
          <a:prstGeom prst="rect">
            <a:avLst/>
          </a:prstGeom>
        </p:spPr>
      </p:pic>
      <p:sp>
        <p:nvSpPr>
          <p:cNvPr id="3" name="Rectangle 2">
            <a:extLst>
              <a:ext uri="{FF2B5EF4-FFF2-40B4-BE49-F238E27FC236}">
                <a16:creationId xmlns:a16="http://schemas.microsoft.com/office/drawing/2014/main" id="{00930B41-B0FF-7944-9C52-1DEFBE8F6834}"/>
              </a:ext>
            </a:extLst>
          </p:cNvPr>
          <p:cNvSpPr/>
          <p:nvPr/>
        </p:nvSpPr>
        <p:spPr>
          <a:xfrm>
            <a:off x="586740" y="1646396"/>
            <a:ext cx="11155680" cy="2862322"/>
          </a:xfrm>
          <a:prstGeom prst="rect">
            <a:avLst/>
          </a:prstGeom>
        </p:spPr>
        <p:txBody>
          <a:bodyPr wrap="square">
            <a:spAutoFit/>
          </a:bodyPr>
          <a:lstStyle/>
          <a:p>
            <a:r>
              <a:rPr lang="en-US" sz="3600" dirty="0"/>
              <a:t>Come, Spirit of Wisdom, bless us and grant us the grace of conforming our lives fully to God’s holy Word, so that we may have compassion for one another, especially those who are poor, lonely, or afraid.  Our Father</a:t>
            </a:r>
            <a:r>
              <a:rPr lang="en-US" sz="3600" dirty="0" smtClean="0"/>
              <a:t>…</a:t>
            </a:r>
          </a:p>
          <a:p>
            <a:endParaRPr lang="en-US" dirty="0" smtClean="0"/>
          </a:p>
          <a:p>
            <a:r>
              <a:rPr lang="en-US" dirty="0" smtClean="0"/>
              <a:t>(</a:t>
            </a:r>
            <a:r>
              <a:rPr lang="en-US" dirty="0"/>
              <a:t>adapted from Catholics For Family Peace) </a:t>
            </a:r>
          </a:p>
        </p:txBody>
      </p:sp>
      <p:sp>
        <p:nvSpPr>
          <p:cNvPr id="4" name="Rectangle 3"/>
          <p:cNvSpPr/>
          <p:nvPr/>
        </p:nvSpPr>
        <p:spPr>
          <a:xfrm>
            <a:off x="0" y="0"/>
            <a:ext cx="12192000" cy="107852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p:cNvSpPr txBox="1">
            <a:spLocks/>
          </p:cNvSpPr>
          <p:nvPr/>
        </p:nvSpPr>
        <p:spPr>
          <a:xfrm>
            <a:off x="2783497" y="175040"/>
            <a:ext cx="6537082" cy="1364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baseline="30000" dirty="0" smtClean="0">
                <a:solidFill>
                  <a:schemeClr val="bg1"/>
                </a:solidFill>
              </a:rPr>
              <a:t>Opening Prayer</a:t>
            </a:r>
            <a:endParaRPr lang="en-US" sz="8000" b="1" baseline="30000" dirty="0">
              <a:solidFill>
                <a:schemeClr val="bg1"/>
              </a:solidFill>
            </a:endParaRPr>
          </a:p>
        </p:txBody>
      </p:sp>
    </p:spTree>
    <p:extLst>
      <p:ext uri="{BB962C8B-B14F-4D97-AF65-F5344CB8AC3E}">
        <p14:creationId xmlns:p14="http://schemas.microsoft.com/office/powerpoint/2010/main" val="3552516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r="2437"/>
          <a:stretch/>
        </p:blipFill>
        <p:spPr>
          <a:xfrm>
            <a:off x="0" y="-1"/>
            <a:ext cx="12199620" cy="6896281"/>
          </a:xfrm>
          <a:prstGeom prst="rect">
            <a:avLst/>
          </a:prstGeom>
        </p:spPr>
      </p:pic>
      <p:sp>
        <p:nvSpPr>
          <p:cNvPr id="4" name="Rectangle 3"/>
          <p:cNvSpPr/>
          <p:nvPr/>
        </p:nvSpPr>
        <p:spPr>
          <a:xfrm>
            <a:off x="0" y="0"/>
            <a:ext cx="12192000" cy="107852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a:extLst>
              <a:ext uri="{FF2B5EF4-FFF2-40B4-BE49-F238E27FC236}">
                <a16:creationId xmlns:a16="http://schemas.microsoft.com/office/drawing/2014/main" id="{3DD6F857-897C-8443-9D88-160D081BE820}"/>
              </a:ext>
            </a:extLst>
          </p:cNvPr>
          <p:cNvSpPr>
            <a:spLocks noGrp="1"/>
          </p:cNvSpPr>
          <p:nvPr>
            <p:ph type="title"/>
          </p:nvPr>
        </p:nvSpPr>
        <p:spPr>
          <a:xfrm>
            <a:off x="838200" y="227965"/>
            <a:ext cx="10515600" cy="1325563"/>
          </a:xfrm>
        </p:spPr>
        <p:txBody>
          <a:bodyPr>
            <a:normAutofit fontScale="90000"/>
          </a:bodyPr>
          <a:lstStyle/>
          <a:p>
            <a:pPr algn="ctr"/>
            <a:r>
              <a:rPr lang="en-US" sz="6700" b="1" dirty="0">
                <a:solidFill>
                  <a:schemeClr val="bg1"/>
                </a:solidFill>
                <a:latin typeface="+mn-lt"/>
              </a:rPr>
              <a:t>Goals</a:t>
            </a:r>
            <a:r>
              <a:rPr lang="en-US" dirty="0">
                <a:solidFill>
                  <a:schemeClr val="bg1"/>
                </a:solidFill>
              </a:rPr>
              <a:t/>
            </a:r>
            <a:br>
              <a:rPr lang="en-US" dirty="0">
                <a:solidFill>
                  <a:schemeClr val="bg1"/>
                </a:solidFill>
              </a:rPr>
            </a:br>
            <a:endParaRPr lang="en-US" dirty="0">
              <a:solidFill>
                <a:schemeClr val="bg1"/>
              </a:solidFill>
            </a:endParaRPr>
          </a:p>
        </p:txBody>
      </p:sp>
      <p:sp>
        <p:nvSpPr>
          <p:cNvPr id="3" name="Rectangle 2">
            <a:extLst>
              <a:ext uri="{FF2B5EF4-FFF2-40B4-BE49-F238E27FC236}">
                <a16:creationId xmlns:a16="http://schemas.microsoft.com/office/drawing/2014/main" id="{83E12D71-EFDE-CF44-BEFD-72F0C8FAC6D3}"/>
              </a:ext>
            </a:extLst>
          </p:cNvPr>
          <p:cNvSpPr/>
          <p:nvPr/>
        </p:nvSpPr>
        <p:spPr>
          <a:xfrm>
            <a:off x="1299210" y="1545908"/>
            <a:ext cx="9593580" cy="3108543"/>
          </a:xfrm>
          <a:prstGeom prst="rect">
            <a:avLst/>
          </a:prstGeom>
        </p:spPr>
        <p:txBody>
          <a:bodyPr wrap="square">
            <a:spAutoFit/>
          </a:bodyPr>
          <a:lstStyle/>
          <a:p>
            <a:r>
              <a:rPr lang="en-US" sz="2800" dirty="0">
                <a:solidFill>
                  <a:schemeClr val="bg1"/>
                </a:solidFill>
              </a:rPr>
              <a:t>• To introduce families to the Solemnity of the Epiphany of the </a:t>
            </a:r>
            <a:r>
              <a:rPr lang="en-US" sz="2800" dirty="0" smtClean="0">
                <a:solidFill>
                  <a:schemeClr val="bg1"/>
                </a:solidFill>
              </a:rPr>
              <a:t>   Lord </a:t>
            </a:r>
            <a:r>
              <a:rPr lang="en-US" sz="2800" dirty="0">
                <a:solidFill>
                  <a:schemeClr val="bg1"/>
                </a:solidFill>
              </a:rPr>
              <a:t>and the tradition of the Epiphany blessing/chalking the </a:t>
            </a:r>
            <a:r>
              <a:rPr lang="en-US" sz="2800" dirty="0" smtClean="0">
                <a:solidFill>
                  <a:schemeClr val="bg1"/>
                </a:solidFill>
              </a:rPr>
              <a:t>door</a:t>
            </a:r>
          </a:p>
          <a:p>
            <a:endParaRPr lang="en-US" sz="2800" dirty="0">
              <a:solidFill>
                <a:schemeClr val="bg1"/>
              </a:solidFill>
            </a:endParaRPr>
          </a:p>
          <a:p>
            <a:r>
              <a:rPr lang="en-US" sz="2800" dirty="0">
                <a:solidFill>
                  <a:schemeClr val="bg1"/>
                </a:solidFill>
              </a:rPr>
              <a:t>• To reflect on the First Luminous Mystery, the Baptism of the Lord, and on Jesus’ mission </a:t>
            </a:r>
            <a:endParaRPr lang="en-US" sz="2800" dirty="0" smtClean="0">
              <a:solidFill>
                <a:schemeClr val="bg1"/>
              </a:solidFill>
            </a:endParaRPr>
          </a:p>
          <a:p>
            <a:endParaRPr lang="en-US" sz="2800" dirty="0">
              <a:solidFill>
                <a:schemeClr val="bg1"/>
              </a:solidFill>
            </a:endParaRPr>
          </a:p>
          <a:p>
            <a:r>
              <a:rPr lang="en-US" sz="2800" dirty="0">
                <a:solidFill>
                  <a:schemeClr val="bg1"/>
                </a:solidFill>
              </a:rPr>
              <a:t>• To explore how we answer God’s call to live our Baptism </a:t>
            </a:r>
          </a:p>
        </p:txBody>
      </p:sp>
    </p:spTree>
    <p:extLst>
      <p:ext uri="{BB962C8B-B14F-4D97-AF65-F5344CB8AC3E}">
        <p14:creationId xmlns:p14="http://schemas.microsoft.com/office/powerpoint/2010/main" val="3810629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22860" y="0"/>
            <a:ext cx="12230100" cy="6858000"/>
          </a:xfrm>
          <a:prstGeom prst="rect">
            <a:avLst/>
          </a:prstGeom>
        </p:spPr>
      </p:pic>
      <p:sp>
        <p:nvSpPr>
          <p:cNvPr id="3" name="Rectangle 2">
            <a:extLst>
              <a:ext uri="{FF2B5EF4-FFF2-40B4-BE49-F238E27FC236}">
                <a16:creationId xmlns:a16="http://schemas.microsoft.com/office/drawing/2014/main" id="{6112F9F5-58CB-2847-8189-10F73D5CF1F9}"/>
              </a:ext>
            </a:extLst>
          </p:cNvPr>
          <p:cNvSpPr/>
          <p:nvPr/>
        </p:nvSpPr>
        <p:spPr>
          <a:xfrm>
            <a:off x="891540" y="1693456"/>
            <a:ext cx="10408920" cy="3416320"/>
          </a:xfrm>
          <a:prstGeom prst="rect">
            <a:avLst/>
          </a:prstGeom>
        </p:spPr>
        <p:txBody>
          <a:bodyPr wrap="square">
            <a:spAutoFit/>
          </a:bodyPr>
          <a:lstStyle/>
          <a:p>
            <a:r>
              <a:rPr lang="en-US" sz="3600" dirty="0">
                <a:solidFill>
                  <a:schemeClr val="bg1"/>
                </a:solidFill>
              </a:rPr>
              <a:t>• Blessed chalk (Supplied by parish</a:t>
            </a:r>
            <a:r>
              <a:rPr lang="en-US" sz="3600" dirty="0" smtClean="0">
                <a:solidFill>
                  <a:schemeClr val="bg1"/>
                </a:solidFill>
              </a:rPr>
              <a:t>)</a:t>
            </a:r>
          </a:p>
          <a:p>
            <a:endParaRPr lang="en-US" sz="3600" dirty="0">
              <a:solidFill>
                <a:schemeClr val="bg1"/>
              </a:solidFill>
            </a:endParaRPr>
          </a:p>
          <a:p>
            <a:r>
              <a:rPr lang="en-US" sz="3600" dirty="0">
                <a:solidFill>
                  <a:schemeClr val="bg1"/>
                </a:solidFill>
              </a:rPr>
              <a:t>• Holy Water  (Supplied by parish</a:t>
            </a:r>
            <a:r>
              <a:rPr lang="en-US" sz="3600" dirty="0" smtClean="0">
                <a:solidFill>
                  <a:schemeClr val="bg1"/>
                </a:solidFill>
              </a:rPr>
              <a:t>)</a:t>
            </a:r>
          </a:p>
          <a:p>
            <a:endParaRPr lang="en-US" sz="3600" dirty="0">
              <a:solidFill>
                <a:schemeClr val="bg1"/>
              </a:solidFill>
            </a:endParaRPr>
          </a:p>
          <a:p>
            <a:r>
              <a:rPr lang="en-US" sz="3600" dirty="0">
                <a:solidFill>
                  <a:schemeClr val="bg1"/>
                </a:solidFill>
              </a:rPr>
              <a:t>• Baptismal candles/sacramentals/clothing, </a:t>
            </a:r>
            <a:r>
              <a:rPr lang="en-US" sz="3600" dirty="0" smtClean="0">
                <a:solidFill>
                  <a:schemeClr val="bg1"/>
                </a:solidFill>
              </a:rPr>
              <a:t>photos (Family </a:t>
            </a:r>
            <a:r>
              <a:rPr lang="en-US" sz="3600" dirty="0">
                <a:solidFill>
                  <a:schemeClr val="bg1"/>
                </a:solidFill>
              </a:rPr>
              <a:t>items gathered)</a:t>
            </a:r>
          </a:p>
        </p:txBody>
      </p:sp>
      <p:sp>
        <p:nvSpPr>
          <p:cNvPr id="4" name="Rectangle 3"/>
          <p:cNvSpPr/>
          <p:nvPr/>
        </p:nvSpPr>
        <p:spPr>
          <a:xfrm>
            <a:off x="-76200" y="-1"/>
            <a:ext cx="12268200" cy="107852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38200" y="-12352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solidFill>
                  <a:schemeClr val="bg1"/>
                </a:solidFill>
                <a:latin typeface="+mn-lt"/>
              </a:rPr>
              <a:t>Materials</a:t>
            </a:r>
            <a:endParaRPr lang="en-US" dirty="0">
              <a:solidFill>
                <a:schemeClr val="bg1"/>
              </a:solidFill>
            </a:endParaRPr>
          </a:p>
        </p:txBody>
      </p:sp>
    </p:spTree>
    <p:extLst>
      <p:ext uri="{BB962C8B-B14F-4D97-AF65-F5344CB8AC3E}">
        <p14:creationId xmlns:p14="http://schemas.microsoft.com/office/powerpoint/2010/main" val="301624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249"/>
          <a:stretch/>
        </p:blipFill>
        <p:spPr>
          <a:xfrm>
            <a:off x="-30479" y="510539"/>
            <a:ext cx="12268862" cy="6355081"/>
          </a:xfrm>
          <a:prstGeom prst="rect">
            <a:avLst/>
          </a:prstGeom>
        </p:spPr>
      </p:pic>
      <p:sp>
        <p:nvSpPr>
          <p:cNvPr id="3" name="Rectangle 2">
            <a:extLst>
              <a:ext uri="{FF2B5EF4-FFF2-40B4-BE49-F238E27FC236}">
                <a16:creationId xmlns:a16="http://schemas.microsoft.com/office/drawing/2014/main" id="{CA6F3A0F-14A7-794D-ABA7-D957D7E8C505}"/>
              </a:ext>
            </a:extLst>
          </p:cNvPr>
          <p:cNvSpPr/>
          <p:nvPr/>
        </p:nvSpPr>
        <p:spPr>
          <a:xfrm>
            <a:off x="1673584" y="1381112"/>
            <a:ext cx="8861397" cy="4278094"/>
          </a:xfrm>
          <a:prstGeom prst="rect">
            <a:avLst/>
          </a:prstGeom>
        </p:spPr>
        <p:txBody>
          <a:bodyPr wrap="square">
            <a:spAutoFit/>
          </a:bodyPr>
          <a:lstStyle/>
          <a:p>
            <a:r>
              <a:rPr lang="en-US" sz="3200" dirty="0">
                <a:solidFill>
                  <a:schemeClr val="bg1"/>
                </a:solidFill>
                <a:latin typeface="Lucida Calligraphy" panose="03010101010101010101" pitchFamily="66" charset="0"/>
              </a:rPr>
              <a:t>Would you rather…</a:t>
            </a:r>
          </a:p>
          <a:p>
            <a:r>
              <a:rPr lang="en-US" sz="2400" dirty="0">
                <a:solidFill>
                  <a:schemeClr val="bg1"/>
                </a:solidFill>
              </a:rPr>
              <a:t>Eat ice cream or cake?</a:t>
            </a:r>
          </a:p>
          <a:p>
            <a:r>
              <a:rPr lang="en-US" sz="2400" dirty="0">
                <a:solidFill>
                  <a:schemeClr val="bg1"/>
                </a:solidFill>
              </a:rPr>
              <a:t>Have the super strength of Samson or the wisdom of Solomon?</a:t>
            </a:r>
          </a:p>
          <a:p>
            <a:r>
              <a:rPr lang="en-US" sz="2400" dirty="0">
                <a:solidFill>
                  <a:schemeClr val="bg1"/>
                </a:solidFill>
              </a:rPr>
              <a:t>Watch basketball or football?</a:t>
            </a:r>
          </a:p>
          <a:p>
            <a:r>
              <a:rPr lang="en-US" sz="2400" dirty="0">
                <a:solidFill>
                  <a:schemeClr val="bg1"/>
                </a:solidFill>
              </a:rPr>
              <a:t>Watch Jesus heal a blind man or watch Jesus walking on water?</a:t>
            </a:r>
          </a:p>
          <a:p>
            <a:r>
              <a:rPr lang="en-US" sz="2400" dirty="0">
                <a:solidFill>
                  <a:schemeClr val="bg1"/>
                </a:solidFill>
              </a:rPr>
              <a:t>Play baseball or soccer?</a:t>
            </a:r>
          </a:p>
          <a:p>
            <a:r>
              <a:rPr lang="en-US" sz="2400" dirty="0">
                <a:solidFill>
                  <a:schemeClr val="bg1"/>
                </a:solidFill>
              </a:rPr>
              <a:t>Would you rather live at the beach or in the mountains?</a:t>
            </a:r>
          </a:p>
          <a:p>
            <a:r>
              <a:rPr lang="en-US" sz="2400" dirty="0">
                <a:solidFill>
                  <a:schemeClr val="bg1"/>
                </a:solidFill>
              </a:rPr>
              <a:t>Be a shepherd or a magi?</a:t>
            </a:r>
          </a:p>
          <a:p>
            <a:r>
              <a:rPr lang="en-US" sz="2400" dirty="0">
                <a:solidFill>
                  <a:schemeClr val="bg1"/>
                </a:solidFill>
              </a:rPr>
              <a:t>Would you rather be a bodybuilder or a professional golfer?</a:t>
            </a:r>
          </a:p>
          <a:p>
            <a:r>
              <a:rPr lang="en-US" sz="2400" dirty="0">
                <a:solidFill>
                  <a:schemeClr val="bg1"/>
                </a:solidFill>
              </a:rPr>
              <a:t>Name the animals or build the ark?</a:t>
            </a:r>
          </a:p>
          <a:p>
            <a:r>
              <a:rPr lang="en-US" sz="2400" dirty="0">
                <a:solidFill>
                  <a:schemeClr val="bg1"/>
                </a:solidFill>
              </a:rPr>
              <a:t>Go fishing with Peter or be baptized by John the Baptist?</a:t>
            </a:r>
          </a:p>
        </p:txBody>
      </p:sp>
      <p:sp>
        <p:nvSpPr>
          <p:cNvPr id="4" name="Rectangle 3">
            <a:extLst>
              <a:ext uri="{FF2B5EF4-FFF2-40B4-BE49-F238E27FC236}">
                <a16:creationId xmlns:a16="http://schemas.microsoft.com/office/drawing/2014/main" id="{0C94FAB2-115B-314F-BB77-B4D8827B48A2}"/>
              </a:ext>
            </a:extLst>
          </p:cNvPr>
          <p:cNvSpPr/>
          <p:nvPr/>
        </p:nvSpPr>
        <p:spPr>
          <a:xfrm>
            <a:off x="3056282" y="5700611"/>
            <a:ext cx="6096000" cy="646331"/>
          </a:xfrm>
          <a:prstGeom prst="rect">
            <a:avLst/>
          </a:prstGeom>
        </p:spPr>
        <p:txBody>
          <a:bodyPr>
            <a:spAutoFit/>
          </a:bodyPr>
          <a:lstStyle/>
          <a:p>
            <a:r>
              <a:rPr lang="en-US" i="1" dirty="0">
                <a:solidFill>
                  <a:schemeClr val="bg1"/>
                </a:solidFill>
              </a:rPr>
              <a:t>If virtual, hold up 1 finger for the first choice, or 2 fingers for the second choice in response to the question</a:t>
            </a:r>
          </a:p>
        </p:txBody>
      </p:sp>
      <p:sp>
        <p:nvSpPr>
          <p:cNvPr id="5" name="Rectangle 4"/>
          <p:cNvSpPr/>
          <p:nvPr/>
        </p:nvSpPr>
        <p:spPr>
          <a:xfrm>
            <a:off x="-29817" y="0"/>
            <a:ext cx="12268200" cy="107852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solidFill>
                  <a:schemeClr val="bg1"/>
                </a:solidFill>
                <a:latin typeface="+mn-lt"/>
              </a:rPr>
              <a:t>Ice Breaker</a:t>
            </a:r>
            <a:endParaRPr lang="en-US" dirty="0">
              <a:solidFill>
                <a:schemeClr val="bg1"/>
              </a:solidFill>
            </a:endParaRPr>
          </a:p>
        </p:txBody>
      </p:sp>
    </p:spTree>
    <p:extLst>
      <p:ext uri="{BB962C8B-B14F-4D97-AF65-F5344CB8AC3E}">
        <p14:creationId xmlns:p14="http://schemas.microsoft.com/office/powerpoint/2010/main" val="1982770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t="22727" b="19125"/>
          <a:stretch/>
        </p:blipFill>
        <p:spPr>
          <a:xfrm>
            <a:off x="0" y="-31263"/>
            <a:ext cx="12192000" cy="6908801"/>
          </a:xfrm>
          <a:prstGeom prst="rect">
            <a:avLst/>
          </a:prstGeom>
        </p:spPr>
      </p:pic>
      <p:sp>
        <p:nvSpPr>
          <p:cNvPr id="4" name="Rectangle 3">
            <a:extLst>
              <a:ext uri="{FF2B5EF4-FFF2-40B4-BE49-F238E27FC236}">
                <a16:creationId xmlns:a16="http://schemas.microsoft.com/office/drawing/2014/main" id="{D7C84949-FF17-2744-B4C9-0DEC17DA331F}"/>
              </a:ext>
            </a:extLst>
          </p:cNvPr>
          <p:cNvSpPr/>
          <p:nvPr/>
        </p:nvSpPr>
        <p:spPr>
          <a:xfrm>
            <a:off x="539262" y="1491137"/>
            <a:ext cx="11306487" cy="4031873"/>
          </a:xfrm>
          <a:prstGeom prst="rect">
            <a:avLst/>
          </a:prstGeom>
        </p:spPr>
        <p:txBody>
          <a:bodyPr wrap="square">
            <a:spAutoFit/>
          </a:bodyPr>
          <a:lstStyle/>
          <a:p>
            <a:pPr algn="ctr"/>
            <a:r>
              <a:rPr lang="en-US" sz="3200" dirty="0">
                <a:solidFill>
                  <a:schemeClr val="bg1"/>
                </a:solidFill>
                <a:latin typeface="Lucida Calligraphy" panose="03010101010101010101" pitchFamily="66" charset="0"/>
              </a:rPr>
              <a:t>What does Epiphany mean?</a:t>
            </a:r>
          </a:p>
          <a:p>
            <a:pPr algn="ctr"/>
            <a:endParaRPr lang="en-US" sz="3200" dirty="0">
              <a:solidFill>
                <a:schemeClr val="bg1"/>
              </a:solidFill>
              <a:latin typeface="Lucida Calligraphy" panose="03010101010101010101" pitchFamily="66" charset="0"/>
            </a:endParaRPr>
          </a:p>
          <a:p>
            <a:pPr algn="ctr"/>
            <a:r>
              <a:rPr lang="en-US" sz="3200" dirty="0">
                <a:solidFill>
                  <a:schemeClr val="bg1"/>
                </a:solidFill>
                <a:latin typeface="Lucida Calligraphy" panose="03010101010101010101" pitchFamily="66" charset="0"/>
              </a:rPr>
              <a:t>Have you ever celebrated Epiphany Sunday, or </a:t>
            </a:r>
          </a:p>
          <a:p>
            <a:pPr algn="ctr"/>
            <a:endParaRPr lang="en-US" sz="3200" dirty="0" smtClean="0">
              <a:solidFill>
                <a:schemeClr val="bg1"/>
              </a:solidFill>
              <a:latin typeface="Lucida Calligraphy" panose="03010101010101010101" pitchFamily="66" charset="0"/>
            </a:endParaRPr>
          </a:p>
          <a:p>
            <a:pPr algn="ctr"/>
            <a:r>
              <a:rPr lang="en-US" sz="3200" dirty="0" smtClean="0">
                <a:solidFill>
                  <a:schemeClr val="bg1"/>
                </a:solidFill>
                <a:latin typeface="Lucida Calligraphy" panose="03010101010101010101" pitchFamily="66" charset="0"/>
              </a:rPr>
              <a:t>Have </a:t>
            </a:r>
            <a:r>
              <a:rPr lang="en-US" sz="3200" dirty="0">
                <a:solidFill>
                  <a:schemeClr val="bg1"/>
                </a:solidFill>
                <a:latin typeface="Lucida Calligraphy" panose="03010101010101010101" pitchFamily="66" charset="0"/>
              </a:rPr>
              <a:t>you ever heard of any special ways families celebrate the Solemnity of Epiphany? </a:t>
            </a:r>
          </a:p>
          <a:p>
            <a:pPr algn="ctr"/>
            <a:endParaRPr lang="en-US" sz="3200" dirty="0" smtClean="0">
              <a:solidFill>
                <a:schemeClr val="bg1"/>
              </a:solidFill>
              <a:latin typeface="Lucida Calligraphy" panose="03010101010101010101" pitchFamily="66" charset="0"/>
            </a:endParaRPr>
          </a:p>
          <a:p>
            <a:pPr algn="ctr"/>
            <a:r>
              <a:rPr lang="en-US" sz="3200" dirty="0" smtClean="0">
                <a:solidFill>
                  <a:schemeClr val="bg1"/>
                </a:solidFill>
                <a:latin typeface="Lucida Calligraphy" panose="03010101010101010101" pitchFamily="66" charset="0"/>
              </a:rPr>
              <a:t>If </a:t>
            </a:r>
            <a:r>
              <a:rPr lang="en-US" sz="3200" dirty="0">
                <a:solidFill>
                  <a:schemeClr val="bg1"/>
                </a:solidFill>
                <a:latin typeface="Lucida Calligraphy" panose="03010101010101010101" pitchFamily="66" charset="0"/>
              </a:rPr>
              <a:t>so, how?</a:t>
            </a:r>
          </a:p>
        </p:txBody>
      </p:sp>
    </p:spTree>
    <p:extLst>
      <p:ext uri="{BB962C8B-B14F-4D97-AF65-F5344CB8AC3E}">
        <p14:creationId xmlns:p14="http://schemas.microsoft.com/office/powerpoint/2010/main" val="1291104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r="5290" b="4169"/>
          <a:stretch/>
        </p:blipFill>
        <p:spPr>
          <a:xfrm>
            <a:off x="-29817" y="662781"/>
            <a:ext cx="12268709" cy="6206942"/>
          </a:xfrm>
          <a:prstGeom prst="rect">
            <a:avLst/>
          </a:prstGeom>
        </p:spPr>
      </p:pic>
      <p:sp>
        <p:nvSpPr>
          <p:cNvPr id="3" name="Rectangle 2">
            <a:extLst>
              <a:ext uri="{FF2B5EF4-FFF2-40B4-BE49-F238E27FC236}">
                <a16:creationId xmlns:a16="http://schemas.microsoft.com/office/drawing/2014/main" id="{86DE95F2-6676-D840-88A6-FDD60B160EE5}"/>
              </a:ext>
            </a:extLst>
          </p:cNvPr>
          <p:cNvSpPr/>
          <p:nvPr/>
        </p:nvSpPr>
        <p:spPr>
          <a:xfrm>
            <a:off x="363415" y="1803970"/>
            <a:ext cx="11465169" cy="3046988"/>
          </a:xfrm>
          <a:prstGeom prst="rect">
            <a:avLst/>
          </a:prstGeom>
        </p:spPr>
        <p:txBody>
          <a:bodyPr wrap="square">
            <a:spAutoFit/>
          </a:bodyPr>
          <a:lstStyle/>
          <a:p>
            <a:r>
              <a:rPr lang="en-US" sz="3200" dirty="0">
                <a:solidFill>
                  <a:schemeClr val="bg1"/>
                </a:solidFill>
              </a:rPr>
              <a:t>Epiphany is a solemnity (a great feast) in the season of Christmas when we celebrate the visit of the Wise Men or Magi to the Christ Child. </a:t>
            </a:r>
          </a:p>
          <a:p>
            <a:endParaRPr lang="en-US" sz="3200" dirty="0">
              <a:solidFill>
                <a:schemeClr val="bg1"/>
              </a:solidFill>
            </a:endParaRPr>
          </a:p>
          <a:p>
            <a:r>
              <a:rPr lang="en-US" sz="3200" dirty="0">
                <a:solidFill>
                  <a:schemeClr val="bg1"/>
                </a:solidFill>
              </a:rPr>
              <a:t>The visit of the Wise Men or Magi is a clear sign or manifestation that shows the world that the baby Jesus is the King of kings. </a:t>
            </a:r>
          </a:p>
        </p:txBody>
      </p:sp>
      <p:sp>
        <p:nvSpPr>
          <p:cNvPr id="4" name="Rectangle 3"/>
          <p:cNvSpPr/>
          <p:nvPr/>
        </p:nvSpPr>
        <p:spPr>
          <a:xfrm>
            <a:off x="-29817" y="-1"/>
            <a:ext cx="12268200" cy="120356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smtClean="0">
                <a:solidFill>
                  <a:schemeClr val="bg1"/>
                </a:solidFill>
                <a:latin typeface="+mn-lt"/>
              </a:rPr>
              <a:t>Topics</a:t>
            </a:r>
            <a:endParaRPr lang="en-US" dirty="0">
              <a:solidFill>
                <a:schemeClr val="bg1"/>
              </a:solidFill>
            </a:endParaRPr>
          </a:p>
        </p:txBody>
      </p:sp>
    </p:spTree>
    <p:extLst>
      <p:ext uri="{BB962C8B-B14F-4D97-AF65-F5344CB8AC3E}">
        <p14:creationId xmlns:p14="http://schemas.microsoft.com/office/powerpoint/2010/main" val="1211639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D371BA-42BE-8142-A43E-C60D3211778A}"/>
              </a:ext>
            </a:extLst>
          </p:cNvPr>
          <p:cNvSpPr/>
          <p:nvPr/>
        </p:nvSpPr>
        <p:spPr>
          <a:xfrm>
            <a:off x="4603764" y="3244334"/>
            <a:ext cx="2984471" cy="369332"/>
          </a:xfrm>
          <a:prstGeom prst="rect">
            <a:avLst/>
          </a:prstGeom>
        </p:spPr>
        <p:txBody>
          <a:bodyPr wrap="none">
            <a:spAutoFit/>
          </a:bodyPr>
          <a:lstStyle/>
          <a:p>
            <a:r>
              <a:rPr lang="en-US" dirty="0"/>
              <a:t>https://</a:t>
            </a:r>
            <a:r>
              <a:rPr lang="en-US" dirty="0" err="1"/>
              <a:t>youtu.be</a:t>
            </a:r>
            <a:r>
              <a:rPr lang="en-US" dirty="0"/>
              <a:t>/</a:t>
            </a:r>
            <a:r>
              <a:rPr lang="en-US" dirty="0" err="1"/>
              <a:t>sPAFQakL</a:t>
            </a:r>
            <a:r>
              <a:rPr lang="en-US" dirty="0"/>
              <a:t>-JE</a:t>
            </a:r>
          </a:p>
        </p:txBody>
      </p:sp>
      <p:sp>
        <p:nvSpPr>
          <p:cNvPr id="4" name="Rectangle 3"/>
          <p:cNvSpPr/>
          <p:nvPr/>
        </p:nvSpPr>
        <p:spPr>
          <a:xfrm>
            <a:off x="0" y="-1"/>
            <a:ext cx="12268200" cy="11176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itle 1">
            <a:extLst>
              <a:ext uri="{FF2B5EF4-FFF2-40B4-BE49-F238E27FC236}">
                <a16:creationId xmlns:a16="http://schemas.microsoft.com/office/drawing/2014/main" id="{3DD6F857-897C-8443-9D88-160D081BE820}"/>
              </a:ext>
            </a:extLst>
          </p:cNvPr>
          <p:cNvSpPr txBox="1">
            <a:spLocks/>
          </p:cNvSpPr>
          <p:nvPr/>
        </p:nvSpPr>
        <p:spPr>
          <a:xfrm>
            <a:off x="876300" y="-60996"/>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chemeClr val="bg1"/>
                </a:solidFill>
                <a:latin typeface="+mn-lt"/>
              </a:rPr>
              <a:t>WHAT IS EPIPHANY?</a:t>
            </a:r>
            <a:endParaRPr lang="en-US" dirty="0">
              <a:solidFill>
                <a:schemeClr val="bg1"/>
              </a:solidFill>
              <a:latin typeface="+mn-lt"/>
            </a:endParaRPr>
          </a:p>
        </p:txBody>
      </p:sp>
      <p:pic>
        <p:nvPicPr>
          <p:cNvPr id="6" name="sPAFQakL-JE"/>
          <p:cNvPicPr>
            <a:picLocks noRot="1" noChangeAspect="1"/>
          </p:cNvPicPr>
          <p:nvPr>
            <a:videoFile r:link="rId1"/>
          </p:nvPr>
        </p:nvPicPr>
        <p:blipFill>
          <a:blip r:embed="rId3"/>
          <a:stretch>
            <a:fillRect/>
          </a:stretch>
        </p:blipFill>
        <p:spPr>
          <a:xfrm>
            <a:off x="1085035" y="1178595"/>
            <a:ext cx="10021927" cy="5637334"/>
          </a:xfrm>
          <a:prstGeom prst="rect">
            <a:avLst/>
          </a:prstGeom>
        </p:spPr>
      </p:pic>
    </p:spTree>
    <p:extLst>
      <p:ext uri="{BB962C8B-B14F-4D97-AF65-F5344CB8AC3E}">
        <p14:creationId xmlns:p14="http://schemas.microsoft.com/office/powerpoint/2010/main" val="2933356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35610-A65A-2646-BFFE-2CF2C7639E4D}"/>
              </a:ext>
            </a:extLst>
          </p:cNvPr>
          <p:cNvSpPr/>
          <p:nvPr/>
        </p:nvSpPr>
        <p:spPr>
          <a:xfrm>
            <a:off x="5247915" y="750648"/>
            <a:ext cx="1696170" cy="369332"/>
          </a:xfrm>
          <a:prstGeom prst="rect">
            <a:avLst/>
          </a:prstGeom>
        </p:spPr>
        <p:txBody>
          <a:bodyPr wrap="none">
            <a:spAutoFit/>
          </a:bodyPr>
          <a:lstStyle/>
          <a:p>
            <a:r>
              <a:rPr lang="en-US" dirty="0"/>
              <a:t>Matthew 2:1-12</a:t>
            </a:r>
          </a:p>
        </p:txBody>
      </p:sp>
      <p:sp>
        <p:nvSpPr>
          <p:cNvPr id="5" name="TextBox 4">
            <a:extLst>
              <a:ext uri="{FF2B5EF4-FFF2-40B4-BE49-F238E27FC236}">
                <a16:creationId xmlns:a16="http://schemas.microsoft.com/office/drawing/2014/main" id="{3A909EE2-08A2-604F-8733-92B5783EE370}"/>
              </a:ext>
            </a:extLst>
          </p:cNvPr>
          <p:cNvSpPr txBox="1"/>
          <p:nvPr/>
        </p:nvSpPr>
        <p:spPr>
          <a:xfrm>
            <a:off x="992638" y="1119980"/>
            <a:ext cx="10206723" cy="4770537"/>
          </a:xfrm>
          <a:prstGeom prst="rect">
            <a:avLst/>
          </a:prstGeom>
          <a:noFill/>
        </p:spPr>
        <p:txBody>
          <a:bodyPr wrap="square" rtlCol="0">
            <a:spAutoFit/>
          </a:bodyPr>
          <a:lstStyle/>
          <a:p>
            <a:pPr fontAlgn="base"/>
            <a:endParaRPr lang="en-US" sz="1600" dirty="0"/>
          </a:p>
          <a:p>
            <a:pPr fontAlgn="base"/>
            <a:r>
              <a:rPr lang="en-US" sz="1600" dirty="0"/>
              <a:t>When Jesus was born in Bethlehem of Judea, in the days of King Herod</a:t>
            </a:r>
            <a:r>
              <a:rPr lang="en-US" sz="1600" dirty="0" smtClean="0"/>
              <a:t>,</a:t>
            </a:r>
            <a:r>
              <a:rPr lang="en-US" sz="1600" dirty="0"/>
              <a:t> behold, magi from the east arrived in Jerusalem,</a:t>
            </a:r>
          </a:p>
          <a:p>
            <a:pPr fontAlgn="base"/>
            <a:r>
              <a:rPr lang="en-US" sz="1600" dirty="0"/>
              <a:t>saying, “Where is the newborn king of the Jews? We saw </a:t>
            </a:r>
            <a:r>
              <a:rPr lang="en-US" sz="1600"/>
              <a:t>his </a:t>
            </a:r>
            <a:r>
              <a:rPr lang="en-US" sz="1600" smtClean="0"/>
              <a:t>star</a:t>
            </a:r>
            <a:r>
              <a:rPr lang="en-US" sz="1600" dirty="0"/>
              <a:t> at its rising and have come to do him homage.”</a:t>
            </a:r>
            <a:r>
              <a:rPr lang="en-US" sz="1600" baseline="30000" dirty="0"/>
              <a:t> </a:t>
            </a:r>
          </a:p>
          <a:p>
            <a:pPr fontAlgn="base"/>
            <a:r>
              <a:rPr lang="en-US" sz="1600" dirty="0"/>
              <a:t>When King Herod heard this, he was greatly troubled, and all Jerusalem with him.</a:t>
            </a:r>
          </a:p>
          <a:p>
            <a:pPr fontAlgn="base"/>
            <a:r>
              <a:rPr lang="en-US" sz="1600" dirty="0"/>
              <a:t>Assembling all the chief priests and the scribes of the people, he inquired of them where the Messiah was to be born.</a:t>
            </a:r>
            <a:r>
              <a:rPr lang="en-US" sz="1600" baseline="30000" dirty="0"/>
              <a:t> </a:t>
            </a:r>
          </a:p>
          <a:p>
            <a:pPr fontAlgn="base"/>
            <a:r>
              <a:rPr lang="en-US" sz="1600" dirty="0"/>
              <a:t>They said to him, “In Bethlehem of Judea, for thus it has been written through the prophet:</a:t>
            </a:r>
          </a:p>
          <a:p>
            <a:pPr fontAlgn="base"/>
            <a:r>
              <a:rPr lang="en-US" sz="1600" dirty="0"/>
              <a:t>‘And you, Bethlehem, land of Judah,</a:t>
            </a:r>
          </a:p>
          <a:p>
            <a:pPr fontAlgn="base"/>
            <a:r>
              <a:rPr lang="en-US" sz="1600" dirty="0"/>
              <a:t>are by no means least among the rulers of Judah;</a:t>
            </a:r>
          </a:p>
          <a:p>
            <a:pPr fontAlgn="base"/>
            <a:r>
              <a:rPr lang="en-US" sz="1600" dirty="0"/>
              <a:t>since from you shall come a ruler,</a:t>
            </a:r>
          </a:p>
          <a:p>
            <a:pPr fontAlgn="base"/>
            <a:r>
              <a:rPr lang="en-US" sz="1600" dirty="0"/>
              <a:t>who is to shepherd my people Israel.’”</a:t>
            </a:r>
          </a:p>
          <a:p>
            <a:pPr fontAlgn="base"/>
            <a:r>
              <a:rPr lang="en-US" sz="1600" dirty="0"/>
              <a:t>Then Herod called the magi secretly and ascertained from them the time of the star’s appearance.</a:t>
            </a:r>
          </a:p>
          <a:p>
            <a:pPr fontAlgn="base"/>
            <a:r>
              <a:rPr lang="en-US" sz="1600" dirty="0"/>
              <a:t>He sent them to Bethlehem and said, “Go and search diligently for the child. When you have found him, bring me word, that I too may go and do him homage.”</a:t>
            </a:r>
          </a:p>
          <a:p>
            <a:pPr fontAlgn="base"/>
            <a:r>
              <a:rPr lang="en-US" sz="1600" dirty="0"/>
              <a:t>After their audience with the king they set out. And behold, the star that they had seen at its rising preceded them, until it came and stopped over the place where the child was.</a:t>
            </a:r>
          </a:p>
          <a:p>
            <a:pPr fontAlgn="base"/>
            <a:r>
              <a:rPr lang="en-US" sz="1600" dirty="0"/>
              <a:t>They were overjoyed at seeing the star,</a:t>
            </a:r>
          </a:p>
          <a:p>
            <a:pPr fontAlgn="base"/>
            <a:r>
              <a:rPr lang="en-US" sz="1600" dirty="0"/>
              <a:t>and on entering the house they saw the child with Mary his mother. They prostrated themselves and did him homage. Then they opened their treasures and offered him gifts of gold, frankincense, and myrrh.</a:t>
            </a:r>
          </a:p>
          <a:p>
            <a:pPr fontAlgn="base"/>
            <a:r>
              <a:rPr lang="en-US" sz="1600" dirty="0"/>
              <a:t>And having been warned in a dream not to return to Herod, they departed for their country by another way.</a:t>
            </a:r>
          </a:p>
        </p:txBody>
      </p:sp>
      <p:sp>
        <p:nvSpPr>
          <p:cNvPr id="7" name="Rectangle 6"/>
          <p:cNvSpPr/>
          <p:nvPr/>
        </p:nvSpPr>
        <p:spPr>
          <a:xfrm>
            <a:off x="-38100" y="-398785"/>
            <a:ext cx="12268200" cy="11176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8" name="Title 1">
            <a:extLst>
              <a:ext uri="{FF2B5EF4-FFF2-40B4-BE49-F238E27FC236}">
                <a16:creationId xmlns:a16="http://schemas.microsoft.com/office/drawing/2014/main" id="{3DD6F857-897C-8443-9D88-160D081BE820}"/>
              </a:ext>
            </a:extLst>
          </p:cNvPr>
          <p:cNvSpPr txBox="1">
            <a:spLocks/>
          </p:cNvSpPr>
          <p:nvPr/>
        </p:nvSpPr>
        <p:spPr>
          <a:xfrm>
            <a:off x="876300" y="-39878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chemeClr val="bg1"/>
                </a:solidFill>
                <a:latin typeface="+mn-lt"/>
              </a:rPr>
              <a:t>Scripture</a:t>
            </a:r>
            <a:endParaRPr lang="en-US" sz="3600" b="1" dirty="0">
              <a:solidFill>
                <a:schemeClr val="bg1"/>
              </a:solidFill>
              <a:latin typeface="+mn-lt"/>
            </a:endParaRPr>
          </a:p>
        </p:txBody>
      </p:sp>
    </p:spTree>
    <p:extLst>
      <p:ext uri="{BB962C8B-B14F-4D97-AF65-F5344CB8AC3E}">
        <p14:creationId xmlns:p14="http://schemas.microsoft.com/office/powerpoint/2010/main" val="673066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775</Words>
  <Application>Microsoft Office PowerPoint</Application>
  <PresentationFormat>Widescreen</PresentationFormat>
  <Paragraphs>83</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Lucida Calligraphy</vt:lpstr>
      <vt:lpstr>Office Theme</vt:lpstr>
      <vt:lpstr>PowerPoint Presentation</vt:lpstr>
      <vt:lpstr>PowerPoint Presentation</vt:lpstr>
      <vt:lpstr>Goals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dc:title>
  <dc:creator>Monica Oppermann</dc:creator>
  <cp:lastModifiedBy>Patrick Metts</cp:lastModifiedBy>
  <cp:revision>19</cp:revision>
  <dcterms:created xsi:type="dcterms:W3CDTF">2020-12-01T16:41:27Z</dcterms:created>
  <dcterms:modified xsi:type="dcterms:W3CDTF">2020-12-04T20:47:00Z</dcterms:modified>
</cp:coreProperties>
</file>