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86" r:id="rId6"/>
    <p:sldId id="271" r:id="rId7"/>
    <p:sldId id="284" r:id="rId8"/>
    <p:sldId id="288" r:id="rId9"/>
    <p:sldId id="289" r:id="rId10"/>
    <p:sldId id="287" r:id="rId11"/>
    <p:sldId id="27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CE84"/>
    <a:srgbClr val="317D96"/>
    <a:srgbClr val="FFFFFF"/>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F6557-F412-C9E1-A98D-AC834C27739C}" v="625" dt="2023-01-20T19:23:40.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92" d="100"/>
          <a:sy n="92" d="100"/>
        </p:scale>
        <p:origin x="12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2274B-18C8-4C16-B660-FDBF1CA6CCD7}"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3C18C-EBD1-404E-997F-6CF8AA6B3861}" type="slidenum">
              <a:rPr lang="en-US" smtClean="0"/>
              <a:t>‹#›</a:t>
            </a:fld>
            <a:endParaRPr lang="en-US"/>
          </a:p>
        </p:txBody>
      </p:sp>
    </p:spTree>
    <p:extLst>
      <p:ext uri="{BB962C8B-B14F-4D97-AF65-F5344CB8AC3E}">
        <p14:creationId xmlns:p14="http://schemas.microsoft.com/office/powerpoint/2010/main" val="386507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22/03/2023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22/03/2023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22/03/2023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22/03/2023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22/03/2023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video" Target="https://www.youtube.com/embed/glyYu90JUwE" TargetMode="External"/><Relationship Id="rId1" Type="http://schemas.openxmlformats.org/officeDocument/2006/relationships/video" Target="https://www.youtube.com/embed/t1-swtvjuqA" TargetMode="External"/><Relationship Id="rId6" Type="http://schemas.openxmlformats.org/officeDocument/2006/relationships/image" Target="../media/image10.jpeg"/><Relationship Id="rId5" Type="http://schemas.openxmlformats.org/officeDocument/2006/relationships/hyperlink" Target="https://youtu.be/glyYu90JUwE" TargetMode="External"/><Relationship Id="rId4" Type="http://schemas.openxmlformats.org/officeDocument/2006/relationships/hyperlink" Target="https://youtu.be/t1-swtvjuq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467" y="0"/>
            <a:ext cx="12200468" cy="6858000"/>
          </a:xfrm>
          <a:prstGeom prst="rect">
            <a:avLst/>
          </a:prstGeom>
        </p:spPr>
      </p:pic>
      <p:sp>
        <p:nvSpPr>
          <p:cNvPr id="2" name="Subtitle 1"/>
          <p:cNvSpPr>
            <a:spLocks noGrp="1"/>
          </p:cNvSpPr>
          <p:nvPr>
            <p:ph type="subTitle" idx="1"/>
          </p:nvPr>
        </p:nvSpPr>
        <p:spPr>
          <a:xfrm>
            <a:off x="2331266" y="5646979"/>
            <a:ext cx="7521000" cy="448888"/>
          </a:xfrm>
          <a:solidFill>
            <a:schemeClr val="bg1">
              <a:lumMod val="65000"/>
              <a:alpha val="78000"/>
            </a:schemeClr>
          </a:solidFill>
        </p:spPr>
        <p:txBody>
          <a:bodyPr>
            <a:noAutofit/>
          </a:bodyPr>
          <a:lstStyle/>
          <a:p>
            <a:r>
              <a:rPr lang="es-MX" sz="2800" dirty="0"/>
              <a:t>LA VIDA DE CRISTO: LOS MISTERIOS GLORIOSOS</a:t>
            </a:r>
            <a:endParaRPr lang="en-US" sz="2800" dirty="0">
              <a:latin typeface="Antenna Black" panose="02000505000000020004"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481" y="1850584"/>
            <a:ext cx="10072255" cy="1497770"/>
          </a:xfrm>
          <a:prstGeom prst="rect">
            <a:avLst/>
          </a:prstGeom>
        </p:spPr>
      </p:pic>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s-MX" sz="4400" dirty="0"/>
              <a:t>MISIÓN</a:t>
            </a:r>
            <a:endParaRPr lang="es-MX" sz="4400" b="1" dirty="0"/>
          </a:p>
        </p:txBody>
      </p:sp>
      <p:pic>
        <p:nvPicPr>
          <p:cNvPr id="4" name="Picture 3" descr="The Good Heart: &quot;This Is the Night&quot;: The Great Vig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191" y="1077191"/>
            <a:ext cx="5780809" cy="5780809"/>
          </a:xfrm>
          <a:prstGeom prst="rect">
            <a:avLst/>
          </a:prstGeom>
        </p:spPr>
      </p:pic>
      <p:sp>
        <p:nvSpPr>
          <p:cNvPr id="3" name="TextBox 2"/>
          <p:cNvSpPr txBox="1"/>
          <p:nvPr/>
        </p:nvSpPr>
        <p:spPr>
          <a:xfrm>
            <a:off x="685801" y="2275609"/>
            <a:ext cx="7169727" cy="3139321"/>
          </a:xfrm>
          <a:prstGeom prst="rect">
            <a:avLst/>
          </a:prstGeom>
          <a:noFill/>
        </p:spPr>
        <p:txBody>
          <a:bodyPr wrap="square" rtlCol="0">
            <a:spAutoFit/>
          </a:bodyPr>
          <a:lstStyle/>
          <a:p>
            <a:r>
              <a:rPr lang="es-MX" dirty="0"/>
              <a:t>La misión de su familia en el hogar es miren juntos como familia los videos que son apropiados para el nivel de edad de sus hijos lean el artículo 50 maneras de celebrar los 50 días de Pascua con sus hijos y creen su plan familiar para vivir la temporada de Pascua. </a:t>
            </a:r>
            <a:endParaRPr lang="es-MX" dirty="0" smtClean="0"/>
          </a:p>
          <a:p>
            <a:endParaRPr lang="es-MX" dirty="0"/>
          </a:p>
          <a:p>
            <a:r>
              <a:rPr lang="es-MX" dirty="0" smtClean="0"/>
              <a:t>Luego </a:t>
            </a:r>
            <a:r>
              <a:rPr lang="es-MX" dirty="0"/>
              <a:t>coloque su Cirio Pascual en el altar de la casa de su familia y recen juntos una década del Rosario meditando en la Resurrección de Jesús. Encienda la vela cada vez que oren juntos durante la temporada de Pascua. </a:t>
            </a:r>
            <a:endParaRPr lang="es-MX" dirty="0" smtClean="0"/>
          </a:p>
          <a:p>
            <a:endParaRPr lang="es-MX" dirty="0"/>
          </a:p>
          <a:p>
            <a:r>
              <a:rPr lang="es-MX" dirty="0" smtClean="0"/>
              <a:t>Por </a:t>
            </a:r>
            <a:r>
              <a:rPr lang="es-MX" dirty="0"/>
              <a:t>último, por favor complete la </a:t>
            </a:r>
            <a:r>
              <a:rPr lang="es-MX" i="1" dirty="0"/>
              <a:t>Encuesta Familiar de Familias Formando </a:t>
            </a:r>
            <a:r>
              <a:rPr lang="es-MX" dirty="0"/>
              <a:t>Discípulos.</a:t>
            </a:r>
            <a:endParaRPr lang="en-US" dirty="0"/>
          </a:p>
        </p:txBody>
      </p:sp>
    </p:spTree>
    <p:extLst>
      <p:ext uri="{BB962C8B-B14F-4D97-AF65-F5344CB8AC3E}">
        <p14:creationId xmlns:p14="http://schemas.microsoft.com/office/powerpoint/2010/main" val="310328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 name="Picture 8" descr="Clouds In Blue Sky Free Stock Photo - Public Domain Pictur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392" y="320964"/>
            <a:ext cx="12198927" cy="6557818"/>
          </a:xfrm>
          <a:prstGeom prst="rect">
            <a:avLst/>
          </a:prstGeom>
        </p:spPr>
      </p:pic>
      <p:sp>
        <p:nvSpPr>
          <p:cNvPr id="4" name="Rectangle 3"/>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769441"/>
          </a:xfrm>
          <a:prstGeom prst="rect">
            <a:avLst/>
          </a:prstGeom>
          <a:noFill/>
        </p:spPr>
        <p:txBody>
          <a:bodyPr wrap="square" rtlCol="0">
            <a:spAutoFit/>
          </a:bodyPr>
          <a:lstStyle/>
          <a:p>
            <a:pPr algn="ctr"/>
            <a:r>
              <a:rPr lang="es-MX" sz="4400" dirty="0"/>
              <a:t>Oración de Pascua</a:t>
            </a:r>
            <a:endParaRPr lang="en-US" sz="4400" b="1" i="1" dirty="0"/>
          </a:p>
        </p:txBody>
      </p:sp>
      <p:sp>
        <p:nvSpPr>
          <p:cNvPr id="3" name="Rectangle 2"/>
          <p:cNvSpPr>
            <a:spLocks noChangeArrowheads="1"/>
          </p:cNvSpPr>
          <p:nvPr/>
        </p:nvSpPr>
        <p:spPr bwMode="auto">
          <a:xfrm>
            <a:off x="2124317" y="-17417"/>
            <a:ext cx="14110320" cy="46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2124317" y="5154658"/>
            <a:ext cx="14110320" cy="46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06927" y="1399488"/>
            <a:ext cx="6617328" cy="4524315"/>
          </a:xfrm>
          <a:prstGeom prst="rect">
            <a:avLst/>
          </a:prstGeom>
        </p:spPr>
        <p:txBody>
          <a:bodyPr wrap="square">
            <a:spAutoFit/>
          </a:bodyPr>
          <a:lstStyle/>
          <a:p>
            <a:r>
              <a:rPr lang="es-MX" sz="2400" b="1" dirty="0"/>
              <a:t>Te agradecemos que la Pascua no es para una persona, sino para todas las personas. </a:t>
            </a:r>
            <a:endParaRPr lang="es-MX" sz="2400" b="1" dirty="0" smtClean="0"/>
          </a:p>
          <a:p>
            <a:endParaRPr lang="es-MX" sz="2400" b="1" dirty="0" smtClean="0"/>
          </a:p>
          <a:p>
            <a:r>
              <a:rPr lang="es-MX" sz="2400" b="1" dirty="0" smtClean="0"/>
              <a:t>QUE </a:t>
            </a:r>
            <a:r>
              <a:rPr lang="es-MX" sz="2400" b="1" dirty="0"/>
              <a:t>tu amor y tu Salvación son para todos los que confesamos con nuestras voces, corazones y </a:t>
            </a:r>
            <a:r>
              <a:rPr lang="es-MX" sz="2400" b="1" dirty="0" smtClean="0"/>
              <a:t>vidas.</a:t>
            </a:r>
          </a:p>
          <a:p>
            <a:endParaRPr lang="es-MX" sz="2400" b="1" dirty="0"/>
          </a:p>
          <a:p>
            <a:r>
              <a:rPr lang="es-MX" sz="2400" b="1" dirty="0" smtClean="0"/>
              <a:t>QUE </a:t>
            </a:r>
            <a:r>
              <a:rPr lang="es-MX" sz="2400" b="1" dirty="0"/>
              <a:t>la tumba esta vacía porque Jesús resucitó. </a:t>
            </a:r>
            <a:endParaRPr lang="es-MX" sz="2400" b="1" dirty="0" smtClean="0"/>
          </a:p>
          <a:p>
            <a:endParaRPr lang="es-MX" sz="2400" b="1" dirty="0"/>
          </a:p>
          <a:p>
            <a:r>
              <a:rPr lang="es-MX" sz="2400" b="1" dirty="0" smtClean="0"/>
              <a:t>QUE </a:t>
            </a:r>
            <a:r>
              <a:rPr lang="es-MX" sz="2400" b="1" dirty="0"/>
              <a:t>podamos conocer su perdón. </a:t>
            </a:r>
            <a:endParaRPr lang="es-MX" sz="2400" b="1" dirty="0" smtClean="0"/>
          </a:p>
          <a:p>
            <a:endParaRPr lang="es-MX" sz="2400" b="1" dirty="0"/>
          </a:p>
          <a:p>
            <a:r>
              <a:rPr lang="es-MX" sz="2400" b="1" dirty="0" smtClean="0"/>
              <a:t>QUE </a:t>
            </a:r>
            <a:r>
              <a:rPr lang="es-MX" sz="2400" b="1" dirty="0"/>
              <a:t>las vidas nazcan de nuevo y que tu nombre sea glorificado ahora Y por toda la eternidad.</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1829" y="1399488"/>
            <a:ext cx="3949131" cy="5309755"/>
          </a:xfrm>
          <a:prstGeom prst="rect">
            <a:avLst/>
          </a:prstGeom>
        </p:spPr>
      </p:pic>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954" y="1010195"/>
            <a:ext cx="8864168" cy="4401205"/>
          </a:xfrm>
          <a:prstGeom prst="rect">
            <a:avLst/>
          </a:prstGeom>
        </p:spPr>
        <p:txBody>
          <a:bodyPr wrap="square">
            <a:spAutoFit/>
          </a:bodyPr>
          <a:lstStyle/>
          <a:p>
            <a:endParaRPr lang="en-US" sz="2800" dirty="0"/>
          </a:p>
          <a:p>
            <a:r>
              <a:rPr lang="es-MX" sz="2800" dirty="0"/>
              <a:t>Señor Jesucristo, te encomendamos a nuestra familia y te pedimos tu bendición y protección. Te amamos Señor Jesús con todo nuestro corazón y te pedimos que ayudes a nuestra familia a ser más como la Sagrada Familia. Ayúdanos a ser amables, amorosos y pacientes unos con otros. Danos toda la gracia que necesitamos para convertirnos en santos y tus fieles discípulos. </a:t>
            </a:r>
            <a:endParaRPr lang="es-MX" sz="2800" dirty="0" smtClean="0"/>
          </a:p>
          <a:p>
            <a:endParaRPr lang="es-MX" sz="2800" dirty="0"/>
          </a:p>
          <a:p>
            <a:r>
              <a:rPr lang="es-MX" sz="2800" dirty="0" smtClean="0"/>
              <a:t>Amén</a:t>
            </a:r>
            <a:r>
              <a:rPr lang="es-MX" sz="2800" dirty="0"/>
              <a:t>.</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a:t>ORACIÓN INICIAL</a:t>
            </a:r>
            <a:endParaRPr lang="en-US" sz="4000" b="1" dirty="0">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cap="all" baseline="30000" dirty="0">
              <a:latin typeface="Antenna Black" panose="02000505000000020004" pitchFamily="2" charset="0"/>
            </a:endParaRPr>
          </a:p>
        </p:txBody>
      </p:sp>
      <p:pic>
        <p:nvPicPr>
          <p:cNvPr id="2" name="Picture 1" descr="Public Domain Clip Art Image | Praying hands | ID: 13528798811637 ..."/>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11751" y="4098906"/>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048"/>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24395" y="-142912"/>
            <a:ext cx="4134301"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800" b="1" dirty="0" smtClean="0"/>
              <a:t>ROMPEHIELOS</a:t>
            </a:r>
            <a:endParaRPr lang="en-US" sz="4800" b="1" baseline="30000" dirty="0">
              <a:latin typeface="Antenna Black" panose="02000505000000020004" pitchFamily="2" charset="0"/>
            </a:endParaRPr>
          </a:p>
        </p:txBody>
      </p:sp>
      <p:sp>
        <p:nvSpPr>
          <p:cNvPr id="7" name="TextBox 6"/>
          <p:cNvSpPr txBox="1"/>
          <p:nvPr/>
        </p:nvSpPr>
        <p:spPr>
          <a:xfrm>
            <a:off x="2373783" y="1011517"/>
            <a:ext cx="7444434" cy="584775"/>
          </a:xfrm>
          <a:prstGeom prst="rect">
            <a:avLst/>
          </a:prstGeom>
          <a:noFill/>
        </p:spPr>
        <p:txBody>
          <a:bodyPr wrap="square" lIns="91440" tIns="45720" rIns="91440" bIns="45720" rtlCol="0" anchor="t">
            <a:spAutoFit/>
          </a:bodyPr>
          <a:lstStyle/>
          <a:p>
            <a:pPr lvl="0" algn="ctr"/>
            <a:r>
              <a:rPr lang="en-US" sz="3200" b="1" dirty="0" smtClean="0"/>
              <a:t>Telaraña de familia</a:t>
            </a:r>
            <a:endParaRPr lang="en-US" sz="4000" dirty="0">
              <a:cs typeface="Calibri"/>
            </a:endParaRPr>
          </a:p>
        </p:txBody>
      </p:sp>
      <p:pic>
        <p:nvPicPr>
          <p:cNvPr id="3" name="Picture 2" descr="Free vector graphic: Cobweb, Spiderweb, Spider'S Web - Free Image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143" y="694063"/>
            <a:ext cx="5799667" cy="5857875"/>
          </a:xfrm>
          <a:prstGeom prst="rect">
            <a:avLst/>
          </a:prstGeom>
        </p:spPr>
      </p:pic>
      <p:sp>
        <p:nvSpPr>
          <p:cNvPr id="8" name="TextBox 7"/>
          <p:cNvSpPr txBox="1"/>
          <p:nvPr/>
        </p:nvSpPr>
        <p:spPr>
          <a:xfrm>
            <a:off x="252063" y="1596292"/>
            <a:ext cx="7206356" cy="4801314"/>
          </a:xfrm>
          <a:prstGeom prst="rect">
            <a:avLst/>
          </a:prstGeom>
          <a:noFill/>
        </p:spPr>
        <p:txBody>
          <a:bodyPr wrap="square" rtlCol="0">
            <a:spAutoFit/>
          </a:bodyPr>
          <a:lstStyle/>
          <a:p>
            <a:r>
              <a:rPr lang="es-MX" dirty="0"/>
              <a:t>1. ¿Qué tipo de música te gusta?</a:t>
            </a:r>
          </a:p>
          <a:p>
            <a:r>
              <a:rPr lang="es-MX" dirty="0"/>
              <a:t>2. ¿Cuál es tu deporte favorito para jugar?</a:t>
            </a:r>
          </a:p>
          <a:p>
            <a:r>
              <a:rPr lang="es-MX" dirty="0"/>
              <a:t>3. Cuéntame sobre la(s) mascota(s) que tienes, o la mascota que te</a:t>
            </a:r>
          </a:p>
          <a:p>
            <a:r>
              <a:rPr lang="es-MX" dirty="0"/>
              <a:t>gustaría tener. 4. ¿Cuál es tu sabor de helado favorito?</a:t>
            </a:r>
          </a:p>
          <a:p>
            <a:r>
              <a:rPr lang="es-MX" dirty="0"/>
              <a:t>4. ¿Qué instrumento(s) tocas o quieres aprender?</a:t>
            </a:r>
          </a:p>
          <a:p>
            <a:r>
              <a:rPr lang="es-MX" dirty="0"/>
              <a:t>5. ¿Qué personaje de dibujos animados te gustaría que fuera real?</a:t>
            </a:r>
          </a:p>
          <a:p>
            <a:r>
              <a:rPr lang="es-MX" dirty="0"/>
              <a:t>6. ¿Qué es lo más raro que has comido?</a:t>
            </a:r>
          </a:p>
          <a:p>
            <a:r>
              <a:rPr lang="es-MX" dirty="0"/>
              <a:t>7. ¿Tienes algún talento oculto?</a:t>
            </a:r>
          </a:p>
          <a:p>
            <a:r>
              <a:rPr lang="es-MX" dirty="0"/>
              <a:t>8. ¿Cómo pasarías un día lluvioso?</a:t>
            </a:r>
          </a:p>
          <a:p>
            <a:r>
              <a:rPr lang="es-MX" dirty="0"/>
              <a:t>9. ¿Qué es lo más inusual en tu mochila escolar en este momento?</a:t>
            </a:r>
          </a:p>
          <a:p>
            <a:r>
              <a:rPr lang="es-MX" dirty="0"/>
              <a:t>10.¿Tu personalidad es similar o diferente a la de alguien más en tu</a:t>
            </a:r>
          </a:p>
          <a:p>
            <a:r>
              <a:rPr lang="es-MX" dirty="0"/>
              <a:t>¿familia? Si es así, ¿cómo eres igual o diferente?</a:t>
            </a:r>
          </a:p>
          <a:p>
            <a:r>
              <a:rPr lang="es-MX" dirty="0"/>
              <a:t>11.¿Cuál es el regalo más significativo que has recibido? O ¿Qué es un</a:t>
            </a:r>
          </a:p>
          <a:p>
            <a:r>
              <a:rPr lang="es-MX" dirty="0"/>
              <a:t>regalo significativo que has dado?</a:t>
            </a:r>
          </a:p>
          <a:p>
            <a:r>
              <a:rPr lang="es-MX" dirty="0"/>
              <a:t>12.¿Qué es lo más valiente que has hecho?</a:t>
            </a:r>
          </a:p>
          <a:p>
            <a:r>
              <a:rPr lang="es-MX" dirty="0"/>
              <a:t>13.¿Cuál fue tu libro favorito que leíste?</a:t>
            </a:r>
          </a:p>
          <a:p>
            <a:r>
              <a:rPr lang="es-MX" dirty="0"/>
              <a:t>14.¿Qué es lo primero que haces por la mañana?</a:t>
            </a:r>
            <a:endParaRPr lang="en-US" dirty="0"/>
          </a:p>
        </p:txBody>
      </p:sp>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126"/>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481650" y="128415"/>
            <a:ext cx="9228700" cy="769441"/>
          </a:xfrm>
          <a:prstGeom prst="rect">
            <a:avLst/>
          </a:prstGeom>
          <a:noFill/>
        </p:spPr>
        <p:txBody>
          <a:bodyPr wrap="square" rtlCol="0">
            <a:spAutoFit/>
          </a:bodyPr>
          <a:lstStyle/>
          <a:p>
            <a:pPr algn="ctr"/>
            <a:r>
              <a:rPr lang="es-MX" sz="4400"/>
              <a:t>¡Felices Pascuas! </a:t>
            </a:r>
            <a:r>
              <a:rPr lang="es-MX" sz="4400" dirty="0"/>
              <a:t>¡Cristo ha resucitado!</a:t>
            </a:r>
            <a:endParaRPr lang="es-MX" sz="4400" b="1" dirty="0"/>
          </a:p>
        </p:txBody>
      </p:sp>
      <p:sp>
        <p:nvSpPr>
          <p:cNvPr id="2" name="TextBox 1"/>
          <p:cNvSpPr txBox="1"/>
          <p:nvPr/>
        </p:nvSpPr>
        <p:spPr>
          <a:xfrm>
            <a:off x="711199" y="2556934"/>
            <a:ext cx="6443133" cy="3385542"/>
          </a:xfrm>
          <a:prstGeom prst="rect">
            <a:avLst/>
          </a:prstGeom>
          <a:noFill/>
        </p:spPr>
        <p:txBody>
          <a:bodyPr wrap="square" rtlCol="0">
            <a:spAutoFit/>
          </a:bodyPr>
          <a:lstStyle/>
          <a:p>
            <a:r>
              <a:rPr lang="es-MX" sz="2800" dirty="0"/>
              <a:t>¡Este mes vamos a comenzar a aprender sobre los Misterios Gloriosos del Rosario, específicamente, la Resurrección de Nuestro Señor y la Ascensión! Los Misterios Gloriosos son los acontecimientos que sucedieron después de la muerte de Jesús.</a:t>
            </a:r>
            <a:r>
              <a:rPr lang="en-US" b="1" dirty="0"/>
              <a:t> </a:t>
            </a:r>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317" y="1139448"/>
            <a:ext cx="3927391" cy="5642351"/>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son, enjoying, sunset, coast, Silhouette, people, adventure, healthy ..."/>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1955"/>
            <a:ext cx="12192000" cy="6806046"/>
          </a:xfrm>
          <a:prstGeom prst="rect">
            <a:avLst/>
          </a:prstGeom>
        </p:spPr>
      </p:pic>
      <p:sp>
        <p:nvSpPr>
          <p:cNvPr id="5" name="Rectangle 4"/>
          <p:cNvSpPr/>
          <p:nvPr/>
        </p:nvSpPr>
        <p:spPr>
          <a:xfrm>
            <a:off x="0" y="-17418"/>
            <a:ext cx="12192000" cy="164073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55403" y="195313"/>
            <a:ext cx="1338828" cy="769441"/>
          </a:xfrm>
          <a:prstGeom prst="rect">
            <a:avLst/>
          </a:prstGeom>
          <a:noFill/>
        </p:spPr>
        <p:txBody>
          <a:bodyPr wrap="none" lIns="91440" tIns="45720" rIns="91440" bIns="45720" rtlCol="0" anchor="t">
            <a:spAutoFit/>
          </a:bodyPr>
          <a:lstStyle/>
          <a:p>
            <a:r>
              <a:rPr lang="en-US" sz="4400" dirty="0"/>
              <a:t>         </a:t>
            </a:r>
            <a:endParaRPr lang="en-US" sz="4400" b="1" dirty="0">
              <a:cs typeface="Calibri"/>
            </a:endParaRPr>
          </a:p>
        </p:txBody>
      </p:sp>
      <p:sp>
        <p:nvSpPr>
          <p:cNvPr id="7" name="Title 1"/>
          <p:cNvSpPr txBox="1">
            <a:spLocks/>
          </p:cNvSpPr>
          <p:nvPr/>
        </p:nvSpPr>
        <p:spPr>
          <a:xfrm>
            <a:off x="2259676" y="215332"/>
            <a:ext cx="7672647"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baseline="30000" dirty="0" smtClean="0">
                <a:latin typeface="Antenna Black" panose="02000505000000020004" pitchFamily="2" charset="0"/>
              </a:rPr>
              <a:t>LOS MISTERIOS GLORIOSOS</a:t>
            </a:r>
            <a:endParaRPr lang="en-US" sz="5400" baseline="30000" dirty="0">
              <a:latin typeface="Antenna Black" panose="02000505000000020004" pitchFamily="2" charset="0"/>
            </a:endParaRPr>
          </a:p>
        </p:txBody>
      </p:sp>
      <p:sp>
        <p:nvSpPr>
          <p:cNvPr id="2" name="TextBox 1"/>
          <p:cNvSpPr txBox="1"/>
          <p:nvPr/>
        </p:nvSpPr>
        <p:spPr>
          <a:xfrm>
            <a:off x="336767" y="4588627"/>
            <a:ext cx="11633560" cy="1569660"/>
          </a:xfrm>
          <a:prstGeom prst="rect">
            <a:avLst/>
          </a:prstGeom>
          <a:noFill/>
        </p:spPr>
        <p:txBody>
          <a:bodyPr wrap="square" rtlCol="0">
            <a:spAutoFit/>
          </a:bodyPr>
          <a:lstStyle/>
          <a:p>
            <a:r>
              <a:rPr lang="es-MX" sz="2400" dirty="0">
                <a:solidFill>
                  <a:schemeClr val="bg1"/>
                </a:solidFill>
              </a:rPr>
              <a:t>“En los Misterios Gloriosos, no solo vemos la hermosa gloria de Dios, sino que vemos el increíble sueño que Dios tiene para cada uno de nosotros. Él quiere que vivamos vidas de increíble gozo y propósito, y finalmente vivamos con él por la eternidad”. </a:t>
            </a:r>
            <a:r>
              <a:rPr lang="es-MX" sz="2400" dirty="0" err="1">
                <a:solidFill>
                  <a:schemeClr val="bg1"/>
                </a:solidFill>
              </a:rPr>
              <a:t>Adpatado</a:t>
            </a:r>
            <a:r>
              <a:rPr lang="es-MX" sz="2400" dirty="0">
                <a:solidFill>
                  <a:schemeClr val="bg1"/>
                </a:solidFill>
              </a:rPr>
              <a:t> de dynamiccatholic.com</a:t>
            </a:r>
            <a:endParaRPr lang="en-US" sz="1400" dirty="0">
              <a:solidFill>
                <a:schemeClr val="bg1"/>
              </a:solidFill>
            </a:endParaRPr>
          </a:p>
        </p:txBody>
      </p:sp>
    </p:spTree>
    <p:extLst>
      <p:ext uri="{BB962C8B-B14F-4D97-AF65-F5344CB8AC3E}">
        <p14:creationId xmlns:p14="http://schemas.microsoft.com/office/powerpoint/2010/main" val="149834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981297"/>
            <a:ext cx="12192000" cy="5926975"/>
          </a:xfrm>
          <a:prstGeom prst="rect">
            <a:avLst/>
          </a:prstGeom>
        </p:spPr>
      </p:pic>
      <p:sp>
        <p:nvSpPr>
          <p:cNvPr id="2" name="Rectangle 1"/>
          <p:cNvSpPr/>
          <p:nvPr/>
        </p:nvSpPr>
        <p:spPr>
          <a:xfrm>
            <a:off x="0" y="-1"/>
            <a:ext cx="12192000" cy="123646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1876254" y="115470"/>
            <a:ext cx="8439491" cy="1200329"/>
          </a:xfrm>
          <a:prstGeom prst="rect">
            <a:avLst/>
          </a:prstGeom>
          <a:noFill/>
        </p:spPr>
        <p:txBody>
          <a:bodyPr wrap="square" rtlCol="0">
            <a:spAutoFit/>
          </a:bodyPr>
          <a:lstStyle/>
          <a:p>
            <a:pPr algn="ctr"/>
            <a:r>
              <a:rPr lang="es-MX" sz="3600" dirty="0"/>
              <a:t>El Primer Misterio </a:t>
            </a:r>
            <a:r>
              <a:rPr lang="es-MX" sz="3600" dirty="0" smtClean="0"/>
              <a:t>Glorioso </a:t>
            </a:r>
          </a:p>
          <a:p>
            <a:pPr algn="ctr"/>
            <a:r>
              <a:rPr lang="es-MX" sz="3600" b="1" dirty="0" smtClean="0"/>
              <a:t>La </a:t>
            </a:r>
            <a:r>
              <a:rPr lang="es-MX" sz="3600" b="1" dirty="0"/>
              <a:t>Resurrección del Señor</a:t>
            </a:r>
            <a:endParaRPr lang="es-MX" sz="41300" b="1" dirty="0"/>
          </a:p>
        </p:txBody>
      </p:sp>
      <p:sp>
        <p:nvSpPr>
          <p:cNvPr id="6" name="TextBox 5"/>
          <p:cNvSpPr txBox="1"/>
          <p:nvPr/>
        </p:nvSpPr>
        <p:spPr>
          <a:xfrm>
            <a:off x="7007629" y="4451465"/>
            <a:ext cx="3632662" cy="830997"/>
          </a:xfrm>
          <a:prstGeom prst="rect">
            <a:avLst/>
          </a:prstGeom>
          <a:noFill/>
        </p:spPr>
        <p:txBody>
          <a:bodyPr wrap="square" rtlCol="0">
            <a:spAutoFit/>
          </a:bodyPr>
          <a:lstStyle/>
          <a:p>
            <a:pPr lvl="0"/>
            <a:r>
              <a:rPr lang="en-US" sz="4800" b="1" dirty="0" smtClean="0">
                <a:solidFill>
                  <a:schemeClr val="bg1"/>
                </a:solidFill>
              </a:rPr>
              <a:t>Juan </a:t>
            </a:r>
            <a:r>
              <a:rPr lang="en-US" sz="4800" b="1" dirty="0">
                <a:solidFill>
                  <a:schemeClr val="bg1"/>
                </a:solidFill>
              </a:rPr>
              <a:t>20:1-23</a:t>
            </a:r>
            <a:endParaRPr lang="en-US" sz="4800" dirty="0">
              <a:solidFill>
                <a:schemeClr val="bg1"/>
              </a:solidFill>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ot;Resurrection Sunday!&quot; — Heartlight®"/>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545589"/>
            <a:ext cx="12192000" cy="6854612"/>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43197" y="893205"/>
            <a:ext cx="4929052" cy="369332"/>
          </a:xfrm>
          <a:prstGeom prst="rect">
            <a:avLst/>
          </a:prstGeom>
          <a:noFill/>
          <a:ln w="28575">
            <a:noFill/>
          </a:ln>
        </p:spPr>
        <p:txBody>
          <a:bodyPr wrap="square" lIns="91440" tIns="45720" rIns="91440" bIns="45720" rtlCol="0" anchor="t">
            <a:spAutoFit/>
          </a:bodyPr>
          <a:lstStyle/>
          <a:p>
            <a:r>
              <a:rPr lang="en-US" dirty="0" smtClean="0">
                <a:solidFill>
                  <a:srgbClr val="FFFF00"/>
                </a:solidFill>
                <a:effectLst>
                  <a:outerShdw blurRad="38100" dist="38100" dir="2700000" algn="tl">
                    <a:srgbClr val="000000">
                      <a:alpha val="43137"/>
                    </a:srgbClr>
                  </a:outerShdw>
                </a:effectLst>
              </a:rPr>
              <a:t> </a:t>
            </a:r>
          </a:p>
        </p:txBody>
      </p:sp>
      <p:sp>
        <p:nvSpPr>
          <p:cNvPr id="7" name="TextBox 6"/>
          <p:cNvSpPr txBox="1"/>
          <p:nvPr/>
        </p:nvSpPr>
        <p:spPr>
          <a:xfrm>
            <a:off x="96189" y="185319"/>
            <a:ext cx="11634651" cy="707886"/>
          </a:xfrm>
          <a:prstGeom prst="rect">
            <a:avLst/>
          </a:prstGeom>
          <a:noFill/>
        </p:spPr>
        <p:txBody>
          <a:bodyPr wrap="square" lIns="91440" tIns="45720" rIns="91440" bIns="45720" rtlCol="0" anchor="t">
            <a:spAutoFit/>
          </a:bodyPr>
          <a:lstStyle/>
          <a:p>
            <a:pPr algn="ctr"/>
            <a:r>
              <a:rPr lang="en-US" sz="4000" b="1" dirty="0" smtClean="0"/>
              <a:t>CONVERSATION FAMILIAR</a:t>
            </a:r>
          </a:p>
        </p:txBody>
      </p:sp>
      <p:sp>
        <p:nvSpPr>
          <p:cNvPr id="3" name="TextBox 2"/>
          <p:cNvSpPr txBox="1"/>
          <p:nvPr/>
        </p:nvSpPr>
        <p:spPr>
          <a:xfrm>
            <a:off x="9083040" y="3788229"/>
            <a:ext cx="184731" cy="369332"/>
          </a:xfrm>
          <a:prstGeom prst="rect">
            <a:avLst/>
          </a:prstGeom>
          <a:noFill/>
        </p:spPr>
        <p:txBody>
          <a:bodyPr wrap="none" rtlCol="0">
            <a:spAutoFit/>
          </a:bodyPr>
          <a:lstStyle/>
          <a:p>
            <a:endParaRPr lang="en-US" dirty="0"/>
          </a:p>
        </p:txBody>
      </p:sp>
      <p:sp>
        <p:nvSpPr>
          <p:cNvPr id="9" name="Rectangle 8"/>
          <p:cNvSpPr/>
          <p:nvPr/>
        </p:nvSpPr>
        <p:spPr>
          <a:xfrm>
            <a:off x="822592" y="1860916"/>
            <a:ext cx="5908714" cy="6155531"/>
          </a:xfrm>
          <a:prstGeom prst="rect">
            <a:avLst/>
          </a:prstGeom>
        </p:spPr>
        <p:txBody>
          <a:bodyPr wrap="square">
            <a:spAutoFit/>
          </a:bodyPr>
          <a:lstStyle/>
          <a:p>
            <a:r>
              <a:rPr lang="es-MX" sz="2000" b="1" dirty="0" smtClean="0">
                <a:solidFill>
                  <a:schemeClr val="bg1"/>
                </a:solidFill>
              </a:rPr>
              <a:t>¿</a:t>
            </a:r>
            <a:r>
              <a:rPr lang="es-MX" sz="2000" b="1" dirty="0">
                <a:solidFill>
                  <a:schemeClr val="bg1"/>
                </a:solidFill>
              </a:rPr>
              <a:t>Qué es lo más importante que te ha pasado? </a:t>
            </a:r>
            <a:r>
              <a:rPr lang="es-MX" sz="2000" b="1" dirty="0" smtClean="0">
                <a:solidFill>
                  <a:schemeClr val="bg1"/>
                </a:solidFill>
              </a:rPr>
              <a:t>  ¿</a:t>
            </a:r>
            <a:r>
              <a:rPr lang="es-MX" sz="2000" b="1" dirty="0">
                <a:solidFill>
                  <a:schemeClr val="bg1"/>
                </a:solidFill>
              </a:rPr>
              <a:t>Cómo cambió tu vida ese evento? </a:t>
            </a:r>
          </a:p>
          <a:p>
            <a:endParaRPr lang="es-MX" sz="2000" b="1" dirty="0" smtClean="0">
              <a:solidFill>
                <a:schemeClr val="bg1"/>
              </a:solidFill>
            </a:endParaRPr>
          </a:p>
          <a:p>
            <a:r>
              <a:rPr lang="es-MX" sz="2000" b="1" dirty="0" smtClean="0">
                <a:solidFill>
                  <a:schemeClr val="bg1"/>
                </a:solidFill>
              </a:rPr>
              <a:t>La </a:t>
            </a:r>
            <a:r>
              <a:rPr lang="es-MX" sz="2000" b="1" dirty="0">
                <a:solidFill>
                  <a:schemeClr val="bg1"/>
                </a:solidFill>
              </a:rPr>
              <a:t>resurrección de Jesús de entre los muertos es el evento más significativo jamás escrito en toda la Biblia y en toda la historia humana. ¿Por qué crees que la Resurrección es tan importante? </a:t>
            </a:r>
          </a:p>
          <a:p>
            <a:endParaRPr lang="es-MX" sz="2000" b="1" dirty="0" smtClean="0">
              <a:solidFill>
                <a:schemeClr val="bg1"/>
              </a:solidFill>
            </a:endParaRPr>
          </a:p>
          <a:p>
            <a:r>
              <a:rPr lang="es-MX" sz="2000" b="1" dirty="0" smtClean="0">
                <a:solidFill>
                  <a:schemeClr val="bg1"/>
                </a:solidFill>
              </a:rPr>
              <a:t>¿Cómo </a:t>
            </a:r>
            <a:r>
              <a:rPr lang="es-MX" sz="2000" b="1" dirty="0">
                <a:solidFill>
                  <a:schemeClr val="bg1"/>
                </a:solidFill>
              </a:rPr>
              <a:t>crees que la resurrección de Jesús cambió la vida de María Magdalena, los apóstoles y los demás discípulos</a:t>
            </a:r>
            <a:r>
              <a:rPr lang="es-MX" sz="2000" b="1" dirty="0" smtClean="0">
                <a:solidFill>
                  <a:schemeClr val="bg1"/>
                </a:solidFill>
              </a:rPr>
              <a:t>?</a:t>
            </a:r>
          </a:p>
          <a:p>
            <a:endParaRPr lang="es-MX" sz="2000" b="1" dirty="0">
              <a:solidFill>
                <a:schemeClr val="bg1"/>
              </a:solidFill>
            </a:endParaRPr>
          </a:p>
          <a:p>
            <a:r>
              <a:rPr lang="es-MX" sz="2000" b="1" dirty="0" smtClean="0">
                <a:solidFill>
                  <a:schemeClr val="bg1"/>
                </a:solidFill>
              </a:rPr>
              <a:t> </a:t>
            </a:r>
            <a:r>
              <a:rPr lang="es-MX" sz="2000" b="1" dirty="0">
                <a:solidFill>
                  <a:schemeClr val="bg1"/>
                </a:solidFill>
              </a:rPr>
              <a:t>¿Por qué es importante para ti la resurrección de Jesús? ¿Qué significa la Resurrección para ti y tu familia</a:t>
            </a:r>
            <a:r>
              <a:rPr lang="es-MX" sz="2000" b="1" dirty="0" smtClean="0">
                <a:solidFill>
                  <a:schemeClr val="bg1"/>
                </a:solidFill>
              </a:rPr>
              <a:t>?</a:t>
            </a:r>
          </a:p>
          <a:p>
            <a:endParaRPr lang="en-US" sz="2000" b="1" dirty="0">
              <a:solidFill>
                <a:schemeClr val="bg1"/>
              </a:solidFill>
            </a:endParaRPr>
          </a:p>
          <a:p>
            <a:endParaRPr lang="en-US" sz="2000" b="1" dirty="0" smtClean="0">
              <a:solidFill>
                <a:schemeClr val="bg1"/>
              </a:solidFill>
            </a:endParaRPr>
          </a:p>
          <a:p>
            <a:endParaRPr lang="en-US" dirty="0">
              <a:solidFill>
                <a:schemeClr val="bg1"/>
              </a:solidFill>
            </a:endParaRPr>
          </a:p>
          <a:p>
            <a:endParaRPr lang="en-US" dirty="0" smtClean="0">
              <a:solidFill>
                <a:schemeClr val="bg1"/>
              </a:solidFill>
            </a:endParaRPr>
          </a:p>
          <a:p>
            <a:endParaRPr lang="es-MX" dirty="0">
              <a:solidFill>
                <a:schemeClr val="bg1"/>
              </a:solidFill>
            </a:endParaRPr>
          </a:p>
        </p:txBody>
      </p:sp>
    </p:spTree>
    <p:extLst>
      <p:ext uri="{BB962C8B-B14F-4D97-AF65-F5344CB8AC3E}">
        <p14:creationId xmlns:p14="http://schemas.microsoft.com/office/powerpoint/2010/main" val="1213870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CE84"/>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85319"/>
            <a:ext cx="6327359" cy="707886"/>
          </a:xfrm>
          <a:prstGeom prst="rect">
            <a:avLst/>
          </a:prstGeom>
          <a:noFill/>
        </p:spPr>
        <p:txBody>
          <a:bodyPr wrap="square" rtlCol="0">
            <a:spAutoFit/>
          </a:bodyPr>
          <a:lstStyle/>
          <a:p>
            <a:pPr algn="ctr"/>
            <a:r>
              <a:rPr lang="en-US" sz="4000" b="1" dirty="0" smtClean="0"/>
              <a:t>MISTERIO PASCUAL</a:t>
            </a:r>
            <a:endParaRPr lang="es-MX" sz="148100" b="1" dirty="0"/>
          </a:p>
        </p:txBody>
      </p:sp>
      <p:pic>
        <p:nvPicPr>
          <p:cNvPr id="9" name="Picture 8" descr="Intrepid Lutherans: A Sermon for Friday of Holy Week, or 'Good Frida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1218431"/>
            <a:ext cx="5486400" cy="5486400"/>
          </a:xfrm>
          <a:prstGeom prst="rect">
            <a:avLst/>
          </a:prstGeom>
        </p:spPr>
      </p:pic>
    </p:spTree>
    <p:extLst>
      <p:ext uri="{BB962C8B-B14F-4D97-AF65-F5344CB8AC3E}">
        <p14:creationId xmlns:p14="http://schemas.microsoft.com/office/powerpoint/2010/main" val="310294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4006885" y="185319"/>
            <a:ext cx="4178229" cy="707886"/>
          </a:xfrm>
          <a:prstGeom prst="rect">
            <a:avLst/>
          </a:prstGeom>
          <a:noFill/>
        </p:spPr>
        <p:txBody>
          <a:bodyPr wrap="square" lIns="91440" tIns="45720" rIns="91440" bIns="45720" rtlCol="0" anchor="t">
            <a:spAutoFit/>
          </a:bodyPr>
          <a:lstStyle/>
          <a:p>
            <a:pPr algn="ctr"/>
            <a:r>
              <a:rPr lang="en-US" sz="4000" b="1" dirty="0" smtClean="0"/>
              <a:t>EL CIRIO PASCUAL</a:t>
            </a:r>
            <a:endParaRPr lang="es-MX" sz="8000" b="1" i="1" dirty="0">
              <a:cs typeface="Calibri" panose="020F0502020204030204"/>
            </a:endParaRPr>
          </a:p>
        </p:txBody>
      </p:sp>
      <p:sp>
        <p:nvSpPr>
          <p:cNvPr id="4" name="TextBox 3"/>
          <p:cNvSpPr txBox="1"/>
          <p:nvPr/>
        </p:nvSpPr>
        <p:spPr>
          <a:xfrm>
            <a:off x="282137" y="5579918"/>
            <a:ext cx="4620369" cy="923330"/>
          </a:xfrm>
          <a:prstGeom prst="rect">
            <a:avLst/>
          </a:prstGeom>
          <a:noFill/>
        </p:spPr>
        <p:txBody>
          <a:bodyPr wrap="square" rtlCol="0">
            <a:spAutoFit/>
          </a:bodyPr>
          <a:lstStyle/>
          <a:p>
            <a:pPr algn="ctr"/>
            <a:r>
              <a:rPr lang="es-MX" b="1" dirty="0"/>
              <a:t>¡Los misteriosos signos del Cirio Pascual!</a:t>
            </a:r>
          </a:p>
          <a:p>
            <a:pPr algn="ctr"/>
            <a:r>
              <a:rPr lang="en-US" dirty="0">
                <a:hlinkClick r:id="rId4"/>
              </a:rPr>
              <a:t>https://</a:t>
            </a:r>
            <a:r>
              <a:rPr lang="en-US" dirty="0" smtClean="0">
                <a:hlinkClick r:id="rId4"/>
              </a:rPr>
              <a:t>youtu.be/t1-swtvjuqA</a:t>
            </a:r>
            <a:endParaRPr lang="en-US" dirty="0" smtClean="0"/>
          </a:p>
          <a:p>
            <a:pPr algn="ctr"/>
            <a:endParaRPr lang="en-US" dirty="0"/>
          </a:p>
        </p:txBody>
      </p:sp>
      <p:sp>
        <p:nvSpPr>
          <p:cNvPr id="5" name="TextBox 4"/>
          <p:cNvSpPr txBox="1"/>
          <p:nvPr/>
        </p:nvSpPr>
        <p:spPr>
          <a:xfrm>
            <a:off x="6799118" y="5579918"/>
            <a:ext cx="3854193" cy="923330"/>
          </a:xfrm>
          <a:prstGeom prst="rect">
            <a:avLst/>
          </a:prstGeom>
          <a:noFill/>
        </p:spPr>
        <p:txBody>
          <a:bodyPr wrap="square" rtlCol="0">
            <a:spAutoFit/>
          </a:bodyPr>
          <a:lstStyle/>
          <a:p>
            <a:pPr algn="ctr"/>
            <a:r>
              <a:rPr lang="es-MX" b="1" dirty="0"/>
              <a:t>Explicación Cirio Pascual para </a:t>
            </a:r>
            <a:r>
              <a:rPr lang="es-MX" b="1" dirty="0" smtClean="0"/>
              <a:t>niños</a:t>
            </a:r>
          </a:p>
          <a:p>
            <a:pPr algn="ctr"/>
            <a:r>
              <a:rPr lang="en-US" dirty="0">
                <a:hlinkClick r:id="rId5"/>
              </a:rPr>
              <a:t>https://</a:t>
            </a:r>
            <a:r>
              <a:rPr lang="en-US" dirty="0" smtClean="0">
                <a:hlinkClick r:id="rId5"/>
              </a:rPr>
              <a:t>youtu.be/glyYu90JUwE</a:t>
            </a:r>
            <a:endParaRPr lang="en-US" dirty="0" smtClean="0"/>
          </a:p>
          <a:p>
            <a:pPr algn="ctr"/>
            <a:endParaRPr lang="en-US" dirty="0"/>
          </a:p>
        </p:txBody>
      </p:sp>
      <p:sp>
        <p:nvSpPr>
          <p:cNvPr id="8" name="TextBox 7"/>
          <p:cNvSpPr txBox="1"/>
          <p:nvPr/>
        </p:nvSpPr>
        <p:spPr>
          <a:xfrm>
            <a:off x="5690753" y="3162221"/>
            <a:ext cx="810491" cy="369332"/>
          </a:xfrm>
          <a:prstGeom prst="rect">
            <a:avLst/>
          </a:prstGeom>
          <a:noFill/>
        </p:spPr>
        <p:txBody>
          <a:bodyPr wrap="square" rtlCol="0">
            <a:spAutoFit/>
          </a:bodyPr>
          <a:lstStyle/>
          <a:p>
            <a:pPr algn="ctr"/>
            <a:r>
              <a:rPr lang="en-US" dirty="0" smtClean="0"/>
              <a:t>&amp;/o</a:t>
            </a:r>
            <a:endParaRPr lang="en-US" dirty="0"/>
          </a:p>
        </p:txBody>
      </p:sp>
      <p:pic>
        <p:nvPicPr>
          <p:cNvPr id="9" name="t1-swtvjuqA"/>
          <p:cNvPicPr>
            <a:picLocks noRot="1" noChangeAspect="1"/>
          </p:cNvPicPr>
          <p:nvPr>
            <a:videoFile r:link="rId1"/>
          </p:nvPr>
        </p:nvPicPr>
        <p:blipFill>
          <a:blip r:embed="rId6"/>
          <a:stretch>
            <a:fillRect/>
          </a:stretch>
        </p:blipFill>
        <p:spPr>
          <a:xfrm>
            <a:off x="427822" y="2245678"/>
            <a:ext cx="4572000" cy="2571750"/>
          </a:xfrm>
          <a:prstGeom prst="rect">
            <a:avLst/>
          </a:prstGeom>
        </p:spPr>
      </p:pic>
      <p:pic>
        <p:nvPicPr>
          <p:cNvPr id="10" name="glyYu90JUwE"/>
          <p:cNvPicPr>
            <a:picLocks noRot="1" noChangeAspect="1"/>
          </p:cNvPicPr>
          <p:nvPr>
            <a:videoFile r:link="rId2"/>
          </p:nvPr>
        </p:nvPicPr>
        <p:blipFill>
          <a:blip r:embed="rId7"/>
          <a:stretch>
            <a:fillRect/>
          </a:stretch>
        </p:blipFill>
        <p:spPr>
          <a:xfrm>
            <a:off x="6799118" y="2298999"/>
            <a:ext cx="4572000" cy="2571750"/>
          </a:xfrm>
          <a:prstGeom prst="rect">
            <a:avLst/>
          </a:prstGeom>
        </p:spPr>
      </p:pic>
    </p:spTree>
    <p:extLst>
      <p:ext uri="{BB962C8B-B14F-4D97-AF65-F5344CB8AC3E}">
        <p14:creationId xmlns:p14="http://schemas.microsoft.com/office/powerpoint/2010/main" val="1178679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19735</TotalTime>
  <Words>730</Words>
  <Application>Microsoft Office PowerPoint</Application>
  <PresentationFormat>Widescreen</PresentationFormat>
  <Paragraphs>68</Paragraphs>
  <Slides>11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373</cp:revision>
  <dcterms:created xsi:type="dcterms:W3CDTF">2021-11-19T16:04:10Z</dcterms:created>
  <dcterms:modified xsi:type="dcterms:W3CDTF">2023-03-22T15:13:07Z</dcterms:modified>
</cp:coreProperties>
</file>