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1" r:id="rId6"/>
    <p:sldId id="287" r:id="rId7"/>
    <p:sldId id="270" r:id="rId8"/>
    <p:sldId id="277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e Spirou" initials="PS" lastIdx="1" clrIdx="0">
    <p:extLst>
      <p:ext uri="{19B8F6BF-5375-455C-9EA6-DF929625EA0E}">
        <p15:presenceInfo xmlns:p15="http://schemas.microsoft.com/office/powerpoint/2012/main" userId="S::pspirou@archatl.com::ba7a6550-5aa5-4beb-91cb-9fb7f11dcf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71982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13646" y="4860536"/>
            <a:ext cx="10364708" cy="448888"/>
          </a:xfrm>
          <a:solidFill>
            <a:schemeClr val="bg1">
              <a:lumMod val="65000"/>
              <a:alpha val="78000"/>
            </a:schemeClr>
          </a:solidFill>
        </p:spPr>
        <p:txBody>
          <a:bodyPr>
            <a:noAutofit/>
          </a:bodyPr>
          <a:lstStyle/>
          <a:p>
            <a:r>
              <a:rPr lang="es-MX" sz="2800" dirty="0">
                <a:latin typeface="Antenna Black" panose="02000505000000020004" pitchFamily="2" charset="0"/>
              </a:rPr>
              <a:t>LA VIDA DE CRISTO: LOS MISTERIOS LUMINOSOS</a:t>
            </a:r>
            <a:endParaRPr lang="en-US" sz="2800" dirty="0">
              <a:latin typeface="Antenna Black" panose="02000505000000020004" pitchFamily="2" charset="0"/>
            </a:endParaRPr>
          </a:p>
        </p:txBody>
      </p:sp>
      <p:sp>
        <p:nvSpPr>
          <p:cNvPr id="8" name="Subtitle 1"/>
          <p:cNvSpPr txBox="1">
            <a:spLocks/>
          </p:cNvSpPr>
          <p:nvPr/>
        </p:nvSpPr>
        <p:spPr>
          <a:xfrm>
            <a:off x="1340529" y="5504347"/>
            <a:ext cx="9401452" cy="1154375"/>
          </a:xfrm>
          <a:prstGeom prst="rect">
            <a:avLst/>
          </a:prstGeom>
          <a:solidFill>
            <a:schemeClr val="bg1">
              <a:lumMod val="65000"/>
              <a:alpha val="78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/>
              <a:t>PROCLAMANDO EL REINO DE DIOS Y CELEBRANDO EL NACIMIENTO DE CRISTO</a:t>
            </a:r>
          </a:p>
          <a:p>
            <a:r>
              <a:rPr lang="es-MX" sz="2000" dirty="0"/>
              <a:t>DURANTE EL ADVIENTO, EL DÍA DE NAVIDAD,</a:t>
            </a:r>
          </a:p>
          <a:p>
            <a:r>
              <a:rPr lang="es-MX" sz="2000" dirty="0"/>
              <a:t>¡Y DURANTE TODA LA TEMPORADA NAVIDEÑA!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86" y="178320"/>
            <a:ext cx="8559338" cy="127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2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5108" y="1767260"/>
            <a:ext cx="73015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Señor Jesucristo, te encomendamos nuestra familia y te pedimos tu bendición y protección.</a:t>
            </a:r>
          </a:p>
          <a:p>
            <a:r>
              <a:rPr lang="es-MX" sz="2800" dirty="0"/>
              <a:t>Te amamos Señor Jesús con todo nuestro corazón y te pedimos que ayudes a nuestra familia a ser más como la Sagrada Familia.</a:t>
            </a:r>
          </a:p>
          <a:p>
            <a:r>
              <a:rPr lang="es-MX" sz="2800" dirty="0"/>
              <a:t>Ayúdanos a ser amables, amorosos y pacientes unos con otros.</a:t>
            </a:r>
          </a:p>
          <a:p>
            <a:r>
              <a:rPr lang="es-MX" sz="2800" dirty="0"/>
              <a:t>Danos toda la gracia que necesitamos para convertirnos en santos y tus fieles discípulos.</a:t>
            </a:r>
          </a:p>
          <a:p>
            <a:r>
              <a:rPr lang="es-MX" sz="2800" dirty="0"/>
              <a:t>Amén.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-43962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pic>
        <p:nvPicPr>
          <p:cNvPr id="4" name="Picture 3" descr="Download Jesus Christ High-Quality Png HQ PNG Image | FreePNGIm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84" y="1306642"/>
            <a:ext cx="4317460" cy="57142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F69B24-D200-FB0A-A85A-F97E0D4DBABB}"/>
              </a:ext>
            </a:extLst>
          </p:cNvPr>
          <p:cNvSpPr txBox="1"/>
          <p:nvPr/>
        </p:nvSpPr>
        <p:spPr>
          <a:xfrm>
            <a:off x="2827458" y="489047"/>
            <a:ext cx="6212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cap="all" baseline="30000" dirty="0">
                <a:latin typeface="Antenna Black" panose="02000505000000020004" pitchFamily="2" charset="0"/>
              </a:rPr>
              <a:t>Oración </a:t>
            </a:r>
            <a:r>
              <a:rPr lang="es-ES_tradnl" sz="6600" b="1" cap="all" baseline="30000" dirty="0">
                <a:latin typeface="Antenna Black" panose="02000505000000020004" pitchFamily="2" charset="0"/>
              </a:rPr>
              <a:t>inicial</a:t>
            </a:r>
            <a:endParaRPr lang="es-ES_tradnl" sz="6600" cap="all" baseline="30000" dirty="0">
              <a:latin typeface="Antenna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53340" y="1231068"/>
            <a:ext cx="122986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Villancicos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021" y="2025872"/>
            <a:ext cx="10941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Túrnense, mientras cada persona canta o tararea su villancico favorito. ¡Luego, los otros miembros de la familia adivinan el título de la canción!</a:t>
            </a:r>
            <a:endParaRPr lang="en-US" sz="2800" dirty="0"/>
          </a:p>
        </p:txBody>
      </p:sp>
      <p:pic>
        <p:nvPicPr>
          <p:cNvPr id="6" name="Picture 5" descr="Clipart - holly berrie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1" y="58408"/>
            <a:ext cx="2388587" cy="2052194"/>
          </a:xfrm>
          <a:prstGeom prst="rect">
            <a:avLst/>
          </a:prstGeom>
          <a:scene3d>
            <a:camera prst="orthographicFront">
              <a:rot lat="0" lon="0" rev="11700001"/>
            </a:camera>
            <a:lightRig rig="threePt" dir="t"/>
          </a:scene3d>
        </p:spPr>
      </p:pic>
      <p:pic>
        <p:nvPicPr>
          <p:cNvPr id="9" name="Picture 8" descr="Clipart - holly berrie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39" y="90106"/>
            <a:ext cx="2388587" cy="2052194"/>
          </a:xfrm>
          <a:prstGeom prst="rect">
            <a:avLst/>
          </a:prstGeom>
          <a:scene3d>
            <a:camera prst="orthographicFront">
              <a:rot lat="0" lon="0" rev="6000000"/>
            </a:camera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42" y="3251564"/>
            <a:ext cx="8578114" cy="337892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282586" y="117062"/>
            <a:ext cx="3626828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cap="all" baseline="30000" dirty="0">
                <a:latin typeface="Antenna Black" panose="02000505000000020004" pitchFamily="2" charset="0"/>
              </a:rPr>
              <a:t>ROMPEHIELOS </a:t>
            </a:r>
            <a:endParaRPr lang="en-US" sz="4800" cap="all" baseline="30000" dirty="0">
              <a:latin typeface="Antenna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9667" y="137124"/>
            <a:ext cx="5992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4400" b="1" dirty="0"/>
              <a:t>COMPARTIR EN FAMILIA</a:t>
            </a:r>
            <a:endParaRPr lang="es-MX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74913" y="1926771"/>
            <a:ext cx="53503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Comparta sobre el plan de su familia para proclamar el Reino de Dios durante el Adviento,</a:t>
            </a:r>
          </a:p>
          <a:p>
            <a:pPr algn="ctr"/>
            <a:r>
              <a:rPr lang="es-MX" sz="3200" dirty="0"/>
              <a:t>&amp;</a:t>
            </a:r>
          </a:p>
          <a:p>
            <a:pPr algn="ctr"/>
            <a:r>
              <a:rPr lang="es-MX" sz="3200" dirty="0"/>
              <a:t>celebrar el nacimiento de Cristo</a:t>
            </a:r>
          </a:p>
          <a:p>
            <a:pPr algn="ctr"/>
            <a:r>
              <a:rPr lang="es-MX" sz="3200" dirty="0"/>
              <a:t>El día de Navidad,</a:t>
            </a:r>
          </a:p>
          <a:p>
            <a:pPr algn="ctr"/>
            <a:r>
              <a:rPr lang="es-MX" sz="3200" dirty="0"/>
              <a:t>¡y durante toda la temporada navideña!</a:t>
            </a:r>
            <a:endParaRPr lang="en-US" sz="3200" dirty="0"/>
          </a:p>
        </p:txBody>
      </p:sp>
      <p:pic>
        <p:nvPicPr>
          <p:cNvPr id="7" name="Picture 6" descr="Paper Dali: Advent: 10 Easy-Peasy Ideas for Celebrating the Seas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5648"/>
            <a:ext cx="5461907" cy="550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425" y="962526"/>
            <a:ext cx="12226425" cy="59837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883" y="1420426"/>
            <a:ext cx="3764134" cy="550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MX" sz="3200" i="1" dirty="0"/>
              <a:t>Querido Jesús,</a:t>
            </a:r>
          </a:p>
          <a:p>
            <a:r>
              <a:rPr lang="es-MX" sz="3200" i="1" dirty="0"/>
              <a:t>mientras leemos y pensamos en la historia de Tu vida, le pedimos al Espíritu Santo que venga y hable a los corazones de todos aquí, desde los mayores hasta los más jóvenes.</a:t>
            </a:r>
          </a:p>
          <a:p>
            <a:r>
              <a:rPr lang="es-MX" sz="3200" b="1" dirty="0">
                <a:solidFill>
                  <a:srgbClr val="FF0000"/>
                </a:solidFill>
              </a:rPr>
              <a:t>Lea Lucas 2:1-20.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2320" y="154541"/>
            <a:ext cx="6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LECTIO DIVINA</a:t>
            </a:r>
            <a:endParaRPr lang="es-MX" sz="16600" b="1" dirty="0"/>
          </a:p>
        </p:txBody>
      </p:sp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9417" cy="68797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385D87-6CB9-4478-BD5D-B71F53B39D4C}"/>
              </a:ext>
            </a:extLst>
          </p:cNvPr>
          <p:cNvSpPr txBox="1"/>
          <p:nvPr/>
        </p:nvSpPr>
        <p:spPr>
          <a:xfrm>
            <a:off x="2726703" y="3020447"/>
            <a:ext cx="6358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51DA35-99E3-48CD-BF2A-C291A26CB0A8}"/>
              </a:ext>
            </a:extLst>
          </p:cNvPr>
          <p:cNvSpPr txBox="1"/>
          <p:nvPr/>
        </p:nvSpPr>
        <p:spPr>
          <a:xfrm>
            <a:off x="800300" y="309894"/>
            <a:ext cx="106088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Después de reflexionar en silencio,</a:t>
            </a:r>
          </a:p>
          <a:p>
            <a:pPr algn="ctr"/>
            <a:r>
              <a:rPr lang="es-MX" b="1" dirty="0">
                <a:solidFill>
                  <a:schemeClr val="bg1"/>
                </a:solidFill>
              </a:rPr>
              <a:t>comparte en privado con los miembros de tu familia lo que más te llamó la atención</a:t>
            </a:r>
          </a:p>
          <a:p>
            <a:pPr algn="ctr"/>
            <a:r>
              <a:rPr lang="es-MX" b="1" dirty="0">
                <a:solidFill>
                  <a:schemeClr val="bg1"/>
                </a:solidFill>
              </a:rPr>
              <a:t>en el Misterio de la Natividad de Nuestro Señor,</a:t>
            </a:r>
          </a:p>
          <a:p>
            <a:pPr algn="ctr"/>
            <a:r>
              <a:rPr lang="es-MX" b="1" dirty="0">
                <a:solidFill>
                  <a:schemeClr val="bg1"/>
                </a:solidFill>
              </a:rPr>
              <a:t>y quién en la historia proclamaba el Reino de Dios.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3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5963" y="154541"/>
            <a:ext cx="8574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ACTIVIDAD FAMILIAR</a:t>
            </a:r>
            <a:endParaRPr lang="es-MX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159798" y="1307712"/>
            <a:ext cx="7269877" cy="682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baseline="30000" dirty="0">
                <a:solidFill>
                  <a:srgbClr val="7030A0"/>
                </a:solidFill>
              </a:rPr>
              <a:t>    </a:t>
            </a:r>
            <a:r>
              <a:rPr lang="es-MX" sz="3200" b="1" i="1" baseline="30000" dirty="0">
                <a:solidFill>
                  <a:srgbClr val="CC3300"/>
                </a:solidFill>
              </a:rPr>
              <a:t>¡Buenas Obras y Sacrificios por el Niño Jesús!</a:t>
            </a:r>
          </a:p>
          <a:p>
            <a:pPr algn="ctr"/>
            <a:r>
              <a:rPr lang="es-MX" sz="3200" b="1" baseline="30000" dirty="0">
                <a:solidFill>
                  <a:srgbClr val="CC3300"/>
                </a:solidFill>
              </a:rPr>
              <a:t>Hacer un pesebre vacío</a:t>
            </a:r>
          </a:p>
          <a:p>
            <a:pPr algn="ctr"/>
            <a:r>
              <a:rPr lang="es-MX" sz="3200" b="1" baseline="30000" dirty="0">
                <a:solidFill>
                  <a:srgbClr val="CC3300"/>
                </a:solidFill>
              </a:rPr>
              <a:t> </a:t>
            </a:r>
          </a:p>
          <a:p>
            <a:pPr algn="ctr"/>
            <a:r>
              <a:rPr lang="es-MX" sz="3200" b="1" baseline="30000" dirty="0">
                <a:solidFill>
                  <a:srgbClr val="CC3300"/>
                </a:solidFill>
              </a:rPr>
              <a:t>Cuando somos pobres de espíritu, cuando lloramos, somos mansos,</a:t>
            </a:r>
          </a:p>
          <a:p>
            <a:pPr algn="ctr"/>
            <a:r>
              <a:rPr lang="es-MX" sz="3200" b="1" baseline="30000" dirty="0">
                <a:solidFill>
                  <a:srgbClr val="CC3300"/>
                </a:solidFill>
              </a:rPr>
              <a:t>hambre y sed de justicia, son misericordiosos, son limpios</a:t>
            </a:r>
          </a:p>
          <a:p>
            <a:pPr algn="ctr"/>
            <a:r>
              <a:rPr lang="es-MX" sz="3200" b="1" baseline="30000" dirty="0">
                <a:solidFill>
                  <a:srgbClr val="CC3300"/>
                </a:solidFill>
              </a:rPr>
              <a:t>de corazón, son pacificadores, son perseguidos por causa de</a:t>
            </a:r>
          </a:p>
          <a:p>
            <a:pPr algn="ctr"/>
            <a:r>
              <a:rPr lang="es-MX" sz="3200" b="1" baseline="30000" dirty="0">
                <a:solidFill>
                  <a:srgbClr val="CC3300"/>
                </a:solidFill>
              </a:rPr>
              <a:t>justicia, o sufrir por creer en Jesús, nuestra es la</a:t>
            </a:r>
          </a:p>
          <a:p>
            <a:pPr algn="ctr"/>
            <a:r>
              <a:rPr lang="es-MX" sz="3200" b="1" baseline="30000" dirty="0">
                <a:solidFill>
                  <a:srgbClr val="CC3300"/>
                </a:solidFill>
              </a:rPr>
              <a:t>¡Reino de los cielos!</a:t>
            </a:r>
          </a:p>
          <a:p>
            <a:pPr algn="ctr"/>
            <a:endParaRPr lang="es-MX" sz="3200" b="1" baseline="30000" dirty="0">
              <a:solidFill>
                <a:srgbClr val="CC3300"/>
              </a:solidFill>
            </a:endParaRPr>
          </a:p>
          <a:p>
            <a:pPr algn="ctr"/>
            <a:r>
              <a:rPr lang="es-MX" sz="3200" b="1" baseline="30000" dirty="0">
                <a:solidFill>
                  <a:srgbClr val="CC3300"/>
                </a:solidFill>
              </a:rPr>
              <a:t>Mantén tu pesebre en el altar de tu hogar.</a:t>
            </a:r>
          </a:p>
          <a:p>
            <a:pPr algn="ctr"/>
            <a:r>
              <a:rPr lang="es-MX" sz="3200" b="1" baseline="30000" dirty="0">
                <a:solidFill>
                  <a:srgbClr val="CC3300"/>
                </a:solidFill>
              </a:rPr>
              <a:t>Cada vez que ames y te sacrifiques por los demás por amor a Dios, coloca una pajita en el pesebre del Niño Jesús para mostrar que estás preparando tu corazón, tu familia, tu hogar y tu comunidad para el Reino de Dios.</a:t>
            </a:r>
          </a:p>
          <a:p>
            <a:pPr algn="ctr"/>
            <a:r>
              <a:rPr lang="es-MX" sz="3200" b="1" baseline="30000" dirty="0">
                <a:solidFill>
                  <a:srgbClr val="CC3300"/>
                </a:solidFill>
              </a:rPr>
              <a:t>¡En Navidad, coloca al Niño Jesús en el cálido pesebre hecho con el amor y los sacrificios de tu familia!</a:t>
            </a:r>
          </a:p>
          <a:p>
            <a:pPr algn="ctr"/>
            <a:endParaRPr lang="es-MX" sz="3200" b="1" baseline="30000" dirty="0">
              <a:solidFill>
                <a:srgbClr val="CC3300"/>
              </a:solidFill>
            </a:endParaRPr>
          </a:p>
          <a:p>
            <a:pPr algn="ctr"/>
            <a:r>
              <a:rPr lang="es-MX" sz="3200" b="1" baseline="30000" dirty="0">
                <a:solidFill>
                  <a:srgbClr val="CC3300"/>
                </a:solidFill>
              </a:rPr>
              <a:t>¡Así es como el Reino de Dios está vivo dentro de nosotros y cómo lo compartimos con los demás</a:t>
            </a:r>
            <a:r>
              <a:rPr lang="es-MX" sz="3200" b="1" i="1" baseline="30000" dirty="0">
                <a:solidFill>
                  <a:srgbClr val="CC3300"/>
                </a:solidFill>
              </a:rPr>
              <a:t>!</a:t>
            </a:r>
            <a:endParaRPr lang="en-US" dirty="0">
              <a:solidFill>
                <a:srgbClr val="CC33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16" y="1544714"/>
            <a:ext cx="5433134" cy="48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47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53451"/>
            <a:ext cx="12192000" cy="6312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" y="1156259"/>
            <a:ext cx="4927754" cy="563231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</a:rPr>
              <a:t>Dios de Amor, Padre Celestial, Tu Hijo, Jesús, es Tu mayor regalo para nosotros.</a:t>
            </a: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>
                <a:solidFill>
                  <a:schemeClr val="bg1"/>
                </a:solidFill>
              </a:rPr>
              <a:t>Él es un signo y el rostro mismo de Tu amor.</a:t>
            </a: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>
                <a:solidFill>
                  <a:schemeClr val="bg1"/>
                </a:solidFill>
              </a:rPr>
              <a:t>Ayúdanos a caminar en ese amor durante las semanas de Adviento, mientras esperamos y nos preparamos para Su venida.</a:t>
            </a: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>
                <a:solidFill>
                  <a:schemeClr val="bg1"/>
                </a:solidFill>
              </a:rPr>
              <a:t>Oramos esto en el nombre de Jesús, nuestro Salvador.</a:t>
            </a:r>
          </a:p>
          <a:p>
            <a:r>
              <a:rPr lang="es-MX" sz="2400" dirty="0" smtClean="0">
                <a:solidFill>
                  <a:schemeClr val="bg1"/>
                </a:solidFill>
              </a:rPr>
              <a:t>Amén</a:t>
            </a:r>
            <a:r>
              <a:rPr lang="es-MX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4580" y="154541"/>
            <a:ext cx="7482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ORACIÓN FINAL</a:t>
            </a:r>
          </a:p>
        </p:txBody>
      </p:sp>
    </p:spTree>
    <p:extLst>
      <p:ext uri="{BB962C8B-B14F-4D97-AF65-F5344CB8AC3E}">
        <p14:creationId xmlns:p14="http://schemas.microsoft.com/office/powerpoint/2010/main" val="3882569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18300</TotalTime>
  <Words>501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Antenna Black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Patrick Metts</cp:lastModifiedBy>
  <cp:revision>140</cp:revision>
  <dcterms:created xsi:type="dcterms:W3CDTF">2021-11-19T16:04:10Z</dcterms:created>
  <dcterms:modified xsi:type="dcterms:W3CDTF">2022-12-06T15:54:18Z</dcterms:modified>
</cp:coreProperties>
</file>