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65" r:id="rId4"/>
    <p:sldId id="258" r:id="rId5"/>
    <p:sldId id="259" r:id="rId6"/>
    <p:sldId id="260" r:id="rId7"/>
    <p:sldId id="271" r:id="rId8"/>
    <p:sldId id="266" r:id="rId9"/>
    <p:sldId id="262" r:id="rId10"/>
    <p:sldId id="269" r:id="rId11"/>
    <p:sldId id="27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F67"/>
    <a:srgbClr val="A16DAE"/>
    <a:srgbClr val="CDB4C3"/>
    <a:srgbClr val="F2E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64" d="100"/>
          <a:sy n="64" d="100"/>
        </p:scale>
        <p:origin x="90"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002B5-5786-48D0-95F4-B054B4377C3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002B5-5786-48D0-95F4-B054B4377C33}"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002B5-5786-48D0-95F4-B054B4377C33}"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002B5-5786-48D0-95F4-B054B4377C33}"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10/14/2020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ynamiccatholic.com/best-advent-ever/advent-pray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ynamiccatholic.com/best-advent-ever/advent-prayer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7812" b="7905"/>
          <a:stretch/>
        </p:blipFill>
        <p:spPr>
          <a:xfrm>
            <a:off x="0" y="0"/>
            <a:ext cx="12192000" cy="6850505"/>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62099" y="1412852"/>
            <a:ext cx="9144000" cy="1108445"/>
          </a:xfrm>
          <a:ln>
            <a:noFill/>
          </a:ln>
        </p:spPr>
        <p:txBody>
          <a:bodyPr>
            <a:noAutofit/>
          </a:bodyPr>
          <a:lstStyle/>
          <a:p>
            <a:r>
              <a:rPr lang="en-US" sz="5400" b="1" dirty="0">
                <a:solidFill>
                  <a:schemeClr val="bg1"/>
                </a:solidFill>
              </a:rPr>
              <a:t>FAMILIES FORMING </a:t>
            </a:r>
            <a:r>
              <a:rPr lang="en-US" sz="5400" b="1" dirty="0" smtClean="0">
                <a:solidFill>
                  <a:schemeClr val="bg1"/>
                </a:solidFill>
              </a:rPr>
              <a:t>DISCIPLES</a:t>
            </a:r>
            <a:br>
              <a:rPr lang="en-US" sz="5400" b="1" dirty="0" smtClean="0">
                <a:solidFill>
                  <a:schemeClr val="bg1"/>
                </a:solidFill>
              </a:rPr>
            </a:br>
            <a:endParaRPr lang="en-US" sz="5400" b="1" dirty="0">
              <a:solidFill>
                <a:schemeClr val="bg1"/>
              </a:solidFill>
            </a:endParaRPr>
          </a:p>
        </p:txBody>
      </p:sp>
      <p:sp>
        <p:nvSpPr>
          <p:cNvPr id="8" name="TextBox 7"/>
          <p:cNvSpPr txBox="1"/>
          <p:nvPr/>
        </p:nvSpPr>
        <p:spPr>
          <a:xfrm>
            <a:off x="3453422" y="2057460"/>
            <a:ext cx="5361354" cy="584775"/>
          </a:xfrm>
          <a:prstGeom prst="rect">
            <a:avLst/>
          </a:prstGeom>
          <a:noFill/>
        </p:spPr>
        <p:txBody>
          <a:bodyPr wrap="square" rtlCol="0">
            <a:spAutoFit/>
          </a:bodyPr>
          <a:lstStyle/>
          <a:p>
            <a:pPr algn="ctr"/>
            <a:r>
              <a:rPr lang="en-US" sz="4800" b="1" baseline="30000" dirty="0" smtClean="0">
                <a:solidFill>
                  <a:schemeClr val="bg1">
                    <a:lumMod val="95000"/>
                  </a:schemeClr>
                </a:solidFill>
              </a:rPr>
              <a:t>Lesson 4 – Week 1</a:t>
            </a:r>
            <a:endParaRPr lang="en-US" sz="4800" b="1" baseline="30000" dirty="0">
              <a:solidFill>
                <a:schemeClr val="bg1">
                  <a:lumMod val="95000"/>
                </a:schemeClr>
              </a:solidFill>
            </a:endParaRPr>
          </a:p>
        </p:txBody>
      </p:sp>
    </p:spTree>
    <p:extLst>
      <p:ext uri="{BB962C8B-B14F-4D97-AF65-F5344CB8AC3E}">
        <p14:creationId xmlns:p14="http://schemas.microsoft.com/office/powerpoint/2010/main" val="3673964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6102" y="490028"/>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61000"/>
                  </a:schemeClr>
                </a:solidFill>
                <a:effectLst>
                  <a:innerShdw blurRad="63500" dist="50800" dir="13500000">
                    <a:srgbClr val="000000">
                      <a:alpha val="50000"/>
                    </a:srgbClr>
                  </a:innerShdw>
                </a:effectLst>
              </a:rPr>
              <a:t>1</a:t>
            </a: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a:latin typeface="Antenna Medium" panose="02000603000000020004" pitchFamily="2" charset="0"/>
              </a:rPr>
              <a:t>Mission</a:t>
            </a:r>
          </a:p>
        </p:txBody>
      </p:sp>
      <p:sp>
        <p:nvSpPr>
          <p:cNvPr id="3" name="Content Placeholder 2"/>
          <p:cNvSpPr>
            <a:spLocks noGrp="1"/>
          </p:cNvSpPr>
          <p:nvPr>
            <p:ph idx="1"/>
          </p:nvPr>
        </p:nvSpPr>
        <p:spPr>
          <a:xfrm>
            <a:off x="146101" y="1918741"/>
            <a:ext cx="3310615" cy="4381170"/>
          </a:xfrm>
        </p:spPr>
        <p:txBody>
          <a:bodyPr>
            <a:normAutofit/>
          </a:bodyPr>
          <a:lstStyle/>
          <a:p>
            <a:pPr marL="0" indent="0" algn="ctr">
              <a:buNone/>
            </a:pPr>
            <a:r>
              <a:rPr lang="en-US" sz="3600" b="1" u="sng" baseline="30000" dirty="0"/>
              <a:t>Step 1: Introduce Mission Activity</a:t>
            </a:r>
            <a:endParaRPr lang="en-US" sz="3600" u="sng" baseline="30000" dirty="0"/>
          </a:p>
          <a:p>
            <a:pPr marL="0" indent="0" algn="ctr">
              <a:buNone/>
            </a:pPr>
            <a:r>
              <a:rPr lang="en-US" dirty="0"/>
              <a:t>Mission Activities are to be done at home during Week 2 and to be shared at the gathering of families on Week 3</a:t>
            </a:r>
          </a:p>
          <a:p>
            <a:pPr marL="0" indent="0">
              <a:buNone/>
            </a:pPr>
            <a:endParaRPr lang="en-US" baseline="30000" dirty="0" smtClean="0"/>
          </a:p>
          <a:p>
            <a:pPr marL="0" indent="0">
              <a:buNone/>
            </a:pPr>
            <a:endParaRPr lang="en-US" baseline="30000" dirty="0"/>
          </a:p>
          <a:p>
            <a:pPr marL="0" indent="0">
              <a:buNone/>
            </a:pPr>
            <a:endParaRPr lang="en-US" baseline="30000" dirty="0"/>
          </a:p>
        </p:txBody>
      </p:sp>
      <p:sp>
        <p:nvSpPr>
          <p:cNvPr id="8" name="Rectangle 7"/>
          <p:cNvSpPr/>
          <p:nvPr/>
        </p:nvSpPr>
        <p:spPr>
          <a:xfrm>
            <a:off x="3867460" y="1127981"/>
            <a:ext cx="8214611" cy="57300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35521" y="490027"/>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27000"/>
                  </a:schemeClr>
                </a:solidFill>
                <a:effectLst>
                  <a:innerShdw blurRad="63500" dist="50800" dir="13500000">
                    <a:srgbClr val="000000">
                      <a:alpha val="50000"/>
                    </a:srgbClr>
                  </a:innerShdw>
                </a:effectLst>
              </a:rPr>
              <a:t>2</a:t>
            </a:r>
          </a:p>
        </p:txBody>
      </p:sp>
      <p:sp>
        <p:nvSpPr>
          <p:cNvPr id="4" name="Content Placeholder 2"/>
          <p:cNvSpPr txBox="1">
            <a:spLocks/>
          </p:cNvSpPr>
          <p:nvPr/>
        </p:nvSpPr>
        <p:spPr>
          <a:xfrm>
            <a:off x="6250898" y="1918741"/>
            <a:ext cx="4572001" cy="4497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Explain the Activity</a:t>
            </a:r>
          </a:p>
          <a:p>
            <a:pPr marL="0" indent="0" algn="ctr">
              <a:buNone/>
            </a:pPr>
            <a:endParaRPr lang="en-US" dirty="0" smtClean="0"/>
          </a:p>
          <a:p>
            <a:pPr marL="0" indent="0" algn="ctr">
              <a:buNone/>
            </a:pPr>
            <a:r>
              <a:rPr lang="en-US" dirty="0" smtClean="0"/>
              <a:t>Show a sample </a:t>
            </a:r>
            <a:r>
              <a:rPr lang="en-US" dirty="0"/>
              <a:t>of your Advent Wreath, candle or Manger</a:t>
            </a:r>
          </a:p>
          <a:p>
            <a:pPr marL="0" indent="0" algn="ctr">
              <a:buNone/>
            </a:pPr>
            <a:endParaRPr lang="en-US" dirty="0"/>
          </a:p>
          <a:p>
            <a:pPr marL="0" indent="0" algn="ctr">
              <a:buNone/>
            </a:pPr>
            <a:r>
              <a:rPr lang="en-US" dirty="0"/>
              <a:t>Share why </a:t>
            </a:r>
            <a:r>
              <a:rPr lang="en-US" dirty="0" smtClean="0"/>
              <a:t>you </a:t>
            </a:r>
            <a:r>
              <a:rPr lang="en-US" dirty="0"/>
              <a:t>chose </a:t>
            </a:r>
            <a:r>
              <a:rPr lang="en-US" dirty="0" smtClean="0"/>
              <a:t>it</a:t>
            </a:r>
          </a:p>
          <a:p>
            <a:pPr marL="0" indent="0" algn="ctr">
              <a:buNone/>
            </a:pPr>
            <a:r>
              <a:rPr lang="en-US" dirty="0" smtClean="0"/>
              <a:t>&amp; watch</a:t>
            </a:r>
            <a:endParaRPr lang="en-US" dirty="0"/>
          </a:p>
          <a:p>
            <a:pPr marL="0" indent="0" algn="ctr">
              <a:buNone/>
            </a:pPr>
            <a:r>
              <a:rPr lang="en-US" dirty="0"/>
              <a:t>Complementary Videos</a:t>
            </a:r>
            <a:endParaRPr lang="es-ES" dirty="0"/>
          </a:p>
        </p:txBody>
      </p:sp>
    </p:spTree>
    <p:extLst>
      <p:ext uri="{BB962C8B-B14F-4D97-AF65-F5344CB8AC3E}">
        <p14:creationId xmlns:p14="http://schemas.microsoft.com/office/powerpoint/2010/main" val="29010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11" name="Rectangle 10"/>
          <p:cNvSpPr/>
          <p:nvPr/>
        </p:nvSpPr>
        <p:spPr>
          <a:xfrm>
            <a:off x="4406981" y="0"/>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61000"/>
                  </a:schemeClr>
                </a:solidFill>
                <a:effectLst>
                  <a:innerShdw blurRad="63500" dist="50800" dir="13500000">
                    <a:srgbClr val="000000">
                      <a:alpha val="50000"/>
                    </a:srgbClr>
                  </a:innerShdw>
                </a:effectLst>
              </a:rPr>
              <a:t>3</a:t>
            </a:r>
          </a:p>
        </p:txBody>
      </p:sp>
      <p:sp>
        <p:nvSpPr>
          <p:cNvPr id="8" name="Content Placeholder 2">
            <a:extLst>
              <a:ext uri="{FF2B5EF4-FFF2-40B4-BE49-F238E27FC236}">
                <a16:creationId xmlns:a16="http://schemas.microsoft.com/office/drawing/2014/main" id="{F25FF0AD-9FDA-3348-ABFD-A26632D55D84}"/>
              </a:ext>
            </a:extLst>
          </p:cNvPr>
          <p:cNvSpPr txBox="1">
            <a:spLocks/>
          </p:cNvSpPr>
          <p:nvPr/>
        </p:nvSpPr>
        <p:spPr>
          <a:xfrm>
            <a:off x="3020517" y="1169125"/>
            <a:ext cx="6380525" cy="47088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_tradnl" sz="4800" dirty="0" smtClean="0"/>
          </a:p>
          <a:p>
            <a:pPr marL="0" indent="0" algn="ctr">
              <a:buNone/>
            </a:pPr>
            <a:r>
              <a:rPr lang="es-ES_tradnl" sz="4800" b="1" dirty="0" smtClean="0"/>
              <a:t>Video </a:t>
            </a:r>
            <a:r>
              <a:rPr lang="es-ES_tradnl" sz="4800" b="1" dirty="0" err="1" smtClean="0"/>
              <a:t>about</a:t>
            </a:r>
            <a:r>
              <a:rPr lang="es-ES_tradnl" sz="4800" b="1" dirty="0" smtClean="0"/>
              <a:t> </a:t>
            </a:r>
            <a:r>
              <a:rPr lang="es-ES_tradnl" sz="4800" b="1" dirty="0" err="1" smtClean="0"/>
              <a:t>the</a:t>
            </a:r>
            <a:r>
              <a:rPr lang="es-ES_tradnl" sz="4800" b="1" dirty="0" smtClean="0"/>
              <a:t> </a:t>
            </a:r>
            <a:r>
              <a:rPr lang="es-ES_tradnl" sz="4800" b="1" dirty="0" err="1" smtClean="0"/>
              <a:t>Immaculate</a:t>
            </a:r>
            <a:r>
              <a:rPr lang="es-ES_tradnl" sz="4800" b="1" dirty="0" smtClean="0"/>
              <a:t> </a:t>
            </a:r>
            <a:r>
              <a:rPr lang="es-ES_tradnl" sz="4800" b="1" dirty="0" err="1" smtClean="0"/>
              <a:t>Conception</a:t>
            </a:r>
            <a:endParaRPr lang="es-ES_tradnl" sz="4800" b="1" dirty="0" smtClean="0"/>
          </a:p>
          <a:p>
            <a:pPr marL="0" indent="0" algn="ctr">
              <a:buNone/>
            </a:pPr>
            <a:r>
              <a:rPr lang="es-ES_tradnl" sz="4800" dirty="0" smtClean="0"/>
              <a:t> </a:t>
            </a:r>
            <a:endParaRPr lang="en-US" sz="4800" dirty="0"/>
          </a:p>
          <a:p>
            <a:pPr marL="0" lvl="0" indent="0" algn="ctr">
              <a:buNone/>
            </a:pPr>
            <a:r>
              <a:rPr lang="es-ES_tradnl" sz="4800" dirty="0" err="1" smtClean="0"/>
              <a:t>What</a:t>
            </a:r>
            <a:r>
              <a:rPr lang="es-ES_tradnl" sz="4800" dirty="0" smtClean="0"/>
              <a:t> </a:t>
            </a:r>
            <a:r>
              <a:rPr lang="es-ES_tradnl" sz="4800" dirty="0" err="1" smtClean="0"/>
              <a:t>is</a:t>
            </a:r>
            <a:r>
              <a:rPr lang="es-ES_tradnl" sz="4800" dirty="0" smtClean="0"/>
              <a:t> </a:t>
            </a:r>
            <a:r>
              <a:rPr lang="es-ES_tradnl" sz="4800" dirty="0" err="1" smtClean="0"/>
              <a:t>the</a:t>
            </a:r>
            <a:r>
              <a:rPr lang="es-ES_tradnl" sz="4800" dirty="0" smtClean="0"/>
              <a:t> </a:t>
            </a:r>
            <a:r>
              <a:rPr lang="es-ES_tradnl" sz="4800" dirty="0" err="1" smtClean="0"/>
              <a:t>Immaculate</a:t>
            </a:r>
            <a:r>
              <a:rPr lang="es-ES_tradnl" sz="4800" dirty="0" smtClean="0"/>
              <a:t> </a:t>
            </a:r>
            <a:r>
              <a:rPr lang="es-ES_tradnl" sz="4800" dirty="0" err="1" smtClean="0"/>
              <a:t>Conception</a:t>
            </a:r>
            <a:r>
              <a:rPr lang="es-ES_tradnl" sz="4800" dirty="0" smtClean="0"/>
              <a:t>?</a:t>
            </a:r>
            <a:endParaRPr lang="en-US" sz="4800" dirty="0"/>
          </a:p>
          <a:p>
            <a:pPr marL="0" lvl="0" indent="0" algn="ctr">
              <a:buNone/>
            </a:pPr>
            <a:r>
              <a:rPr lang="es-ES_tradnl" sz="4800" dirty="0" err="1" smtClean="0"/>
              <a:t>What</a:t>
            </a:r>
            <a:r>
              <a:rPr lang="es-ES_tradnl" sz="4800" dirty="0" smtClean="0"/>
              <a:t> </a:t>
            </a:r>
            <a:r>
              <a:rPr lang="es-ES_tradnl" sz="4800" dirty="0" err="1" smtClean="0"/>
              <a:t>does</a:t>
            </a:r>
            <a:r>
              <a:rPr lang="es-ES_tradnl" sz="4800" dirty="0" smtClean="0"/>
              <a:t> </a:t>
            </a:r>
            <a:r>
              <a:rPr lang="es-ES_tradnl" sz="4800" dirty="0" err="1" smtClean="0"/>
              <a:t>the</a:t>
            </a:r>
            <a:r>
              <a:rPr lang="es-ES_tradnl" sz="4800" dirty="0" smtClean="0"/>
              <a:t> </a:t>
            </a:r>
            <a:r>
              <a:rPr lang="es-ES_tradnl" sz="4800" dirty="0" err="1" smtClean="0"/>
              <a:t>Immaculate</a:t>
            </a:r>
            <a:r>
              <a:rPr lang="es-ES_tradnl" sz="4800" dirty="0" smtClean="0"/>
              <a:t> </a:t>
            </a:r>
            <a:r>
              <a:rPr lang="es-ES_tradnl" sz="4800" dirty="0" err="1" smtClean="0"/>
              <a:t>Conception</a:t>
            </a:r>
            <a:r>
              <a:rPr lang="es-ES_tradnl" sz="4800" dirty="0" smtClean="0"/>
              <a:t> mean?</a:t>
            </a:r>
            <a:endParaRPr lang="en-US" sz="4800" dirty="0"/>
          </a:p>
        </p:txBody>
      </p:sp>
    </p:spTree>
    <p:extLst>
      <p:ext uri="{BB962C8B-B14F-4D97-AF65-F5344CB8AC3E}">
        <p14:creationId xmlns:p14="http://schemas.microsoft.com/office/powerpoint/2010/main" val="27721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118941"/>
            <a:ext cx="6836974" cy="1006475"/>
          </a:xfrm>
        </p:spPr>
        <p:txBody>
          <a:bodyPr>
            <a:normAutofit/>
          </a:bodyPr>
          <a:lstStyle/>
          <a:p>
            <a:pPr algn="ctr"/>
            <a:r>
              <a:rPr lang="es-ES_tradnl" b="1" u="sng" dirty="0" err="1" smtClean="0"/>
              <a:t>Review</a:t>
            </a:r>
            <a:r>
              <a:rPr lang="es-ES_tradnl" b="1" u="sng" dirty="0" smtClean="0"/>
              <a:t> and </a:t>
            </a:r>
            <a:r>
              <a:rPr lang="es-ES_tradnl" b="1" u="sng" dirty="0" err="1" smtClean="0"/>
              <a:t>Prayer</a:t>
            </a:r>
            <a:endParaRPr lang="en-US" dirty="0"/>
          </a:p>
        </p:txBody>
      </p:sp>
      <p:sp>
        <p:nvSpPr>
          <p:cNvPr id="3" name="Content Placeholder 2"/>
          <p:cNvSpPr>
            <a:spLocks noGrp="1"/>
          </p:cNvSpPr>
          <p:nvPr>
            <p:ph idx="1"/>
          </p:nvPr>
        </p:nvSpPr>
        <p:spPr>
          <a:xfrm>
            <a:off x="838199" y="1417705"/>
            <a:ext cx="10515600" cy="3391233"/>
          </a:xfrm>
        </p:spPr>
        <p:txBody>
          <a:bodyPr>
            <a:normAutofit fontScale="92500"/>
          </a:bodyPr>
          <a:lstStyle/>
          <a:p>
            <a:pPr marL="0" indent="0" algn="ctr">
              <a:buNone/>
            </a:pPr>
            <a:r>
              <a:rPr lang="en-US" sz="4000" baseline="30000" dirty="0"/>
              <a:t>Dear Jesus, You entered our world on Christmas as the Prince of Peace. This Advent, as we strive to live out our baptismal call to holiness and follow You more faithfully, fill us with a deep and abiding peace. Help us share that peace with everyone we encounter, especially those who need it most. Amen.</a:t>
            </a:r>
          </a:p>
          <a:p>
            <a:pPr marL="0" indent="0" algn="ctr">
              <a:buNone/>
            </a:pPr>
            <a:endParaRPr lang="en-US" sz="4000" baseline="30000" dirty="0"/>
          </a:p>
          <a:p>
            <a:pPr marL="0" indent="0" algn="ctr">
              <a:buNone/>
            </a:pPr>
            <a:r>
              <a:rPr lang="en-US" sz="4000" baseline="30000" dirty="0"/>
              <a:t>Our Lady of Guadalupe, patroness of the Americas, and Immaculate Heart of Mary, patroness of the Archdiocese of Atlanta, pray for us!</a:t>
            </a:r>
          </a:p>
          <a:p>
            <a:pPr marL="0" lvl="0" indent="0" algn="ctr">
              <a:buNone/>
            </a:pPr>
            <a:r>
              <a:rPr lang="es-ES_tradnl" dirty="0" smtClean="0"/>
              <a:t>Adaptad </a:t>
            </a:r>
            <a:r>
              <a:rPr lang="es-ES_tradnl" dirty="0" err="1" smtClean="0"/>
              <a:t>from</a:t>
            </a:r>
            <a:r>
              <a:rPr lang="es-ES_tradnl" dirty="0" smtClean="0"/>
              <a:t> </a:t>
            </a:r>
            <a:r>
              <a:rPr lang="es-ES_tradnl" u="sng" dirty="0" err="1">
                <a:hlinkClick r:id="rId2"/>
              </a:rPr>
              <a:t>Dynamic</a:t>
            </a:r>
            <a:r>
              <a:rPr lang="es-ES_tradnl" u="sng" dirty="0">
                <a:hlinkClick r:id="rId2"/>
              </a:rPr>
              <a:t> Catholic </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21962" b="6556"/>
          <a:stretch/>
        </p:blipFill>
        <p:spPr>
          <a:xfrm>
            <a:off x="-29980" y="0"/>
            <a:ext cx="12226171" cy="6865495"/>
          </a:xfrm>
          <a:prstGeom prst="rect">
            <a:avLst/>
          </a:prstGeom>
        </p:spPr>
      </p:pic>
      <p:sp>
        <p:nvSpPr>
          <p:cNvPr id="26" name="Rectangle 25"/>
          <p:cNvSpPr/>
          <p:nvPr/>
        </p:nvSpPr>
        <p:spPr>
          <a:xfrm>
            <a:off x="-29981" y="0"/>
            <a:ext cx="12226171" cy="1690688"/>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Content Placeholder 2"/>
          <p:cNvSpPr>
            <a:spLocks noGrp="1"/>
          </p:cNvSpPr>
          <p:nvPr>
            <p:ph idx="1"/>
          </p:nvPr>
        </p:nvSpPr>
        <p:spPr>
          <a:xfrm>
            <a:off x="1064014" y="2003279"/>
            <a:ext cx="4253412" cy="632903"/>
          </a:xfrm>
        </p:spPr>
        <p:txBody>
          <a:bodyPr>
            <a:noAutofit/>
          </a:bodyPr>
          <a:lstStyle/>
          <a:p>
            <a:pPr marL="0" indent="0" algn="ctr">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REFERENCES: </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9904" y="3360822"/>
            <a:ext cx="4186318" cy="3206022"/>
          </a:xfrm>
          <a:prstGeom prst="rect">
            <a:avLst/>
          </a:prstGeom>
        </p:spPr>
      </p:pic>
      <p:sp>
        <p:nvSpPr>
          <p:cNvPr id="4" name="Content Placeholder 2"/>
          <p:cNvSpPr txBox="1">
            <a:spLocks/>
          </p:cNvSpPr>
          <p:nvPr/>
        </p:nvSpPr>
        <p:spPr>
          <a:xfrm>
            <a:off x="1577544" y="3726690"/>
            <a:ext cx="3191035" cy="2062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baseline="30000" dirty="0" smtClean="0"/>
              <a:t>Sacred Scripture</a:t>
            </a:r>
          </a:p>
          <a:p>
            <a:pPr marL="0" indent="0" algn="ctr">
              <a:buNone/>
            </a:pPr>
            <a:r>
              <a:rPr lang="en-US" sz="4000" b="1" baseline="30000" dirty="0"/>
              <a:t>Is 9:5-6</a:t>
            </a:r>
          </a:p>
          <a:p>
            <a:pPr marL="0" indent="0" algn="ctr">
              <a:buNone/>
            </a:pPr>
            <a:r>
              <a:rPr lang="en-US" sz="4000" b="1" baseline="30000" dirty="0"/>
              <a:t>Mt 1:18-25</a:t>
            </a:r>
          </a:p>
          <a:p>
            <a:pPr marL="0" indent="0" algn="ctr">
              <a:buNone/>
            </a:pPr>
            <a:r>
              <a:rPr lang="en-US" sz="4000" b="1" baseline="30000" dirty="0"/>
              <a:t>Lk 1:28; 2:1-21</a:t>
            </a:r>
          </a:p>
        </p:txBody>
      </p:sp>
      <p:sp>
        <p:nvSpPr>
          <p:cNvPr id="24" name="Content Placeholder 2"/>
          <p:cNvSpPr txBox="1">
            <a:spLocks/>
          </p:cNvSpPr>
          <p:nvPr/>
        </p:nvSpPr>
        <p:spPr>
          <a:xfrm>
            <a:off x="7490277" y="2007139"/>
            <a:ext cx="3863523" cy="6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Goals: </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p:cNvSpPr txBox="1">
            <a:spLocks/>
          </p:cNvSpPr>
          <p:nvPr/>
        </p:nvSpPr>
        <p:spPr>
          <a:xfrm>
            <a:off x="6768779" y="3098011"/>
            <a:ext cx="5306518" cy="2993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baseline="30000" dirty="0" err="1">
                <a:solidFill>
                  <a:schemeClr val="bg1"/>
                </a:solidFill>
                <a:effectLst>
                  <a:outerShdw blurRad="38100" dist="38100" dir="2700000" algn="tl">
                    <a:srgbClr val="000000">
                      <a:alpha val="43137"/>
                    </a:srgbClr>
                  </a:outerShdw>
                </a:effectLst>
              </a:rPr>
              <a:t>Lectio</a:t>
            </a:r>
            <a:r>
              <a:rPr lang="en-US" b="1" baseline="30000" dirty="0">
                <a:solidFill>
                  <a:schemeClr val="bg1"/>
                </a:solidFill>
                <a:effectLst>
                  <a:outerShdw blurRad="38100" dist="38100" dir="2700000" algn="tl">
                    <a:srgbClr val="000000">
                      <a:alpha val="43137"/>
                    </a:srgbClr>
                  </a:outerShdw>
                </a:effectLst>
              </a:rPr>
              <a:t> </a:t>
            </a:r>
            <a:r>
              <a:rPr lang="en-US" b="1" baseline="30000" dirty="0" err="1">
                <a:solidFill>
                  <a:schemeClr val="bg1"/>
                </a:solidFill>
                <a:effectLst>
                  <a:outerShdw blurRad="38100" dist="38100" dir="2700000" algn="tl">
                    <a:srgbClr val="000000">
                      <a:alpha val="43137"/>
                    </a:srgbClr>
                  </a:outerShdw>
                </a:effectLst>
              </a:rPr>
              <a:t>Divina</a:t>
            </a:r>
            <a:r>
              <a:rPr lang="en-US" b="1" baseline="30000" dirty="0">
                <a:solidFill>
                  <a:schemeClr val="bg1"/>
                </a:solidFill>
                <a:effectLst>
                  <a:outerShdw blurRad="38100" dist="38100" dir="2700000" algn="tl">
                    <a:srgbClr val="000000">
                      <a:alpha val="43137"/>
                    </a:srgbClr>
                  </a:outerShdw>
                </a:effectLst>
              </a:rPr>
              <a:t> and Family Rosary: Families will be introduced to and guided in an </a:t>
            </a:r>
            <a:r>
              <a:rPr lang="en-US" b="1" baseline="30000" dirty="0" err="1">
                <a:solidFill>
                  <a:schemeClr val="bg1"/>
                </a:solidFill>
                <a:effectLst>
                  <a:outerShdw blurRad="38100" dist="38100" dir="2700000" algn="tl">
                    <a:srgbClr val="000000">
                      <a:alpha val="43137"/>
                    </a:srgbClr>
                  </a:outerShdw>
                </a:effectLst>
              </a:rPr>
              <a:t>Ignatian</a:t>
            </a:r>
            <a:r>
              <a:rPr lang="en-US" b="1" baseline="30000" dirty="0">
                <a:solidFill>
                  <a:schemeClr val="bg1"/>
                </a:solidFill>
                <a:effectLst>
                  <a:outerShdw blurRad="38100" dist="38100" dir="2700000" algn="tl">
                    <a:srgbClr val="000000">
                      <a:alpha val="43137"/>
                    </a:srgbClr>
                  </a:outerShdw>
                </a:effectLst>
              </a:rPr>
              <a:t> meditation on the Third Joyful Mystery of the Birth of Our Lord</a:t>
            </a:r>
          </a:p>
          <a:p>
            <a:r>
              <a:rPr lang="en-US" b="1" baseline="30000" dirty="0">
                <a:solidFill>
                  <a:schemeClr val="bg1"/>
                </a:solidFill>
                <a:effectLst>
                  <a:outerShdw blurRad="38100" dist="38100" dir="2700000" algn="tl">
                    <a:srgbClr val="000000">
                      <a:alpha val="43137"/>
                    </a:srgbClr>
                  </a:outerShdw>
                </a:effectLst>
              </a:rPr>
              <a:t>Families will learn about and celebrate the Solemnity of the Immaculate Conception and the Feast of Our Lady of Guadalupe, reflecting on the presence of grace and the call to holiness in family life</a:t>
            </a:r>
          </a:p>
          <a:p>
            <a:r>
              <a:rPr lang="en-US" b="1" baseline="30000" dirty="0">
                <a:solidFill>
                  <a:schemeClr val="bg1"/>
                </a:solidFill>
                <a:effectLst>
                  <a:outerShdw blurRad="38100" dist="38100" dir="2700000" algn="tl">
                    <a:srgbClr val="000000">
                      <a:alpha val="43137"/>
                    </a:srgbClr>
                  </a:outerShdw>
                </a:effectLst>
              </a:rPr>
              <a:t>Families will learn about and prepare Advent/Christmas symbols in their homes</a:t>
            </a:r>
          </a:p>
        </p:txBody>
      </p:sp>
      <p:sp>
        <p:nvSpPr>
          <p:cNvPr id="12" name="Title 1">
            <a:extLst>
              <a:ext uri="{FF2B5EF4-FFF2-40B4-BE49-F238E27FC236}">
                <a16:creationId xmlns:a16="http://schemas.microsoft.com/office/drawing/2014/main" id="{A224CE9F-B108-9645-AE93-E5903AA8E9C4}"/>
              </a:ext>
            </a:extLst>
          </p:cNvPr>
          <p:cNvSpPr>
            <a:spLocks noGrp="1"/>
          </p:cNvSpPr>
          <p:nvPr>
            <p:ph type="title"/>
          </p:nvPr>
        </p:nvSpPr>
        <p:spPr/>
        <p:txBody>
          <a:bodyPr>
            <a:noAutofit/>
          </a:bodyPr>
          <a:lstStyle/>
          <a:p>
            <a:pPr algn="ctr"/>
            <a:r>
              <a:rPr lang="en-US" b="1" baseline="30000" dirty="0"/>
              <a:t>Topic:  Prayerfully Preparing for Christmas </a:t>
            </a:r>
            <a:r>
              <a:rPr lang="en-US" b="1" baseline="30000" dirty="0" smtClean="0"/>
              <a:t/>
            </a:r>
            <a:br>
              <a:rPr lang="en-US" b="1" baseline="30000" dirty="0" smtClean="0"/>
            </a:br>
            <a:r>
              <a:rPr lang="en-US" b="1" baseline="30000" dirty="0" smtClean="0"/>
              <a:t>&amp; </a:t>
            </a:r>
            <a:r>
              <a:rPr lang="en-US" b="1" baseline="30000" dirty="0"/>
              <a:t>Grace and Holiness </a:t>
            </a:r>
            <a:r>
              <a:rPr lang="en-US" b="1" baseline="30000" dirty="0" smtClean="0"/>
              <a:t>in </a:t>
            </a:r>
            <a:r>
              <a:rPr lang="en-US" b="1" baseline="30000" dirty="0"/>
              <a:t>Family Life </a:t>
            </a:r>
            <a:r>
              <a:rPr lang="en-US" dirty="0"/>
              <a:t/>
            </a:r>
            <a:br>
              <a:rPr lang="en-US" dirty="0"/>
            </a:br>
            <a:endParaRPr lang="es-MX" sz="2400" dirty="0">
              <a:latin typeface="Antenna Medium" panose="02000603000000020004" pitchFamily="2" charset="0"/>
            </a:endParaRPr>
          </a:p>
        </p:txBody>
      </p:sp>
    </p:spTree>
    <p:extLst>
      <p:ext uri="{BB962C8B-B14F-4D97-AF65-F5344CB8AC3E}">
        <p14:creationId xmlns:p14="http://schemas.microsoft.com/office/powerpoint/2010/main" val="383836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baseline="30000" dirty="0"/>
              <a:t>Advent Prayer for Families</a:t>
            </a:r>
            <a:endParaRPr lang="en-US" sz="3600" baseline="30000" dirty="0"/>
          </a:p>
          <a:p>
            <a:pPr marL="0" indent="0">
              <a:buNone/>
            </a:pPr>
            <a:endParaRPr lang="en-US" sz="3600" baseline="30000" dirty="0"/>
          </a:p>
          <a:p>
            <a:pPr marL="0" indent="0">
              <a:buNone/>
            </a:pPr>
            <a:r>
              <a:rPr lang="en-US" sz="3600" baseline="30000" dirty="0"/>
              <a:t>Heavenly Father, your Son, Jesus, is your greatest gift to us, a great sign of your love. Guide us as we strive to walk in that love together as a family this Advent. Help us to do our Family Advent Plans. As we prepare our hearts for Christmas, bring us closer to each other and to your Son. Give us the grace and strength we need every day. Help us to always trust in you. Come, Lord Jesus, lead all people closer to you. Come and dispel the darkness of our world with the light of your love. Amen.</a:t>
            </a:r>
          </a:p>
          <a:p>
            <a:pPr marL="0" indent="0">
              <a:buNone/>
            </a:pPr>
            <a:endParaRPr lang="en-US" dirty="0"/>
          </a:p>
          <a:p>
            <a:pPr marL="0" indent="0">
              <a:buNone/>
            </a:pPr>
            <a:r>
              <a:rPr lang="es-ES_tradnl" i="1" dirty="0" err="1" smtClean="0"/>
              <a:t>Adapted</a:t>
            </a:r>
            <a:r>
              <a:rPr lang="es-ES_tradnl" i="1" dirty="0" smtClean="0"/>
              <a:t> </a:t>
            </a:r>
            <a:r>
              <a:rPr lang="es-ES_tradnl" i="1" dirty="0" err="1" smtClean="0"/>
              <a:t>from</a:t>
            </a:r>
            <a:r>
              <a:rPr lang="es-ES_tradnl" i="1" dirty="0" smtClean="0"/>
              <a:t> </a:t>
            </a:r>
            <a:r>
              <a:rPr lang="es-ES_tradnl" i="1" u="sng" dirty="0" err="1" smtClean="0">
                <a:hlinkClick r:id="rId3"/>
              </a:rPr>
              <a:t>Dynamic</a:t>
            </a:r>
            <a:r>
              <a:rPr lang="es-ES_tradnl" i="1" u="sng" dirty="0" smtClean="0">
                <a:hlinkClick r:id="rId3"/>
              </a:rPr>
              <a:t> </a:t>
            </a:r>
            <a:r>
              <a:rPr lang="es-ES_tradnl" i="1" u="sng" dirty="0">
                <a:hlinkClick r:id="rId3"/>
              </a:rPr>
              <a:t>Catholic </a:t>
            </a:r>
            <a:r>
              <a:rPr lang="es-ES_tradnl" i="1" dirty="0"/>
              <a:t> </a:t>
            </a:r>
            <a:endParaRPr lang="en-US" dirty="0"/>
          </a:p>
          <a:p>
            <a:pPr marL="0" indent="0" fontAlgn="base">
              <a:buNone/>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baseline="30000" dirty="0"/>
          </a:p>
        </p:txBody>
      </p:sp>
      <p:sp>
        <p:nvSpPr>
          <p:cNvPr id="9" name="Rectangle 8"/>
          <p:cNvSpPr/>
          <p:nvPr/>
        </p:nvSpPr>
        <p:spPr>
          <a:xfrm>
            <a:off x="0" y="0"/>
            <a:ext cx="12192000" cy="107852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smtClean="0"/>
              <a:t>Opening Prayer</a:t>
            </a:r>
            <a:endParaRPr lang="en-US" sz="8000" b="1" baseline="30000" dirty="0"/>
          </a:p>
        </p:txBody>
      </p:sp>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12361" b="15122"/>
          <a:stretch/>
        </p:blipFill>
        <p:spPr>
          <a:xfrm>
            <a:off x="-7620" y="975360"/>
            <a:ext cx="12199620" cy="5897880"/>
          </a:xfrm>
          <a:prstGeom prst="rect">
            <a:avLst/>
          </a:prstGeom>
        </p:spPr>
      </p:pic>
      <p:sp>
        <p:nvSpPr>
          <p:cNvPr id="9" name="Rectangle 8"/>
          <p:cNvSpPr/>
          <p:nvPr/>
        </p:nvSpPr>
        <p:spPr>
          <a:xfrm>
            <a:off x="-60960" y="-29980"/>
            <a:ext cx="12252960" cy="1078523"/>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baseline="30000" dirty="0" smtClean="0"/>
              <a:t>Ice Breaker</a:t>
            </a:r>
            <a:endParaRPr lang="en-US" sz="7200" b="1" baseline="30000" dirty="0"/>
          </a:p>
        </p:txBody>
      </p:sp>
      <p:sp>
        <p:nvSpPr>
          <p:cNvPr id="10" name="Content Placeholder 2">
            <a:extLst>
              <a:ext uri="{FF2B5EF4-FFF2-40B4-BE49-F238E27FC236}">
                <a16:creationId xmlns:a16="http://schemas.microsoft.com/office/drawing/2014/main" id="{9486C6F6-5542-5D4A-BD3A-398861CFA0D0}"/>
              </a:ext>
            </a:extLst>
          </p:cNvPr>
          <p:cNvSpPr txBox="1">
            <a:spLocks/>
          </p:cNvSpPr>
          <p:nvPr/>
        </p:nvSpPr>
        <p:spPr>
          <a:xfrm>
            <a:off x="429306" y="1857574"/>
            <a:ext cx="1133338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aseline="30000" dirty="0">
                <a:solidFill>
                  <a:schemeClr val="bg1"/>
                </a:solidFill>
                <a:effectLst>
                  <a:outerShdw blurRad="38100" dist="38100" dir="2700000" algn="tl">
                    <a:srgbClr val="000000">
                      <a:alpha val="43137"/>
                    </a:srgbClr>
                  </a:outerShdw>
                </a:effectLst>
              </a:rPr>
              <a:t>W</a:t>
            </a:r>
            <a:r>
              <a:rPr lang="en-US" sz="6600" baseline="30000" dirty="0" smtClean="0">
                <a:solidFill>
                  <a:schemeClr val="bg1"/>
                </a:solidFill>
                <a:effectLst>
                  <a:outerShdw blurRad="38100" dist="38100" dir="2700000" algn="tl">
                    <a:srgbClr val="000000">
                      <a:alpha val="43137"/>
                    </a:srgbClr>
                  </a:outerShdw>
                </a:effectLst>
              </a:rPr>
              <a:t>rite </a:t>
            </a:r>
            <a:r>
              <a:rPr lang="en-US" sz="6600" baseline="30000" dirty="0">
                <a:solidFill>
                  <a:schemeClr val="bg1"/>
                </a:solidFill>
                <a:effectLst>
                  <a:outerShdw blurRad="38100" dist="38100" dir="2700000" algn="tl">
                    <a:srgbClr val="000000">
                      <a:alpha val="43137"/>
                    </a:srgbClr>
                  </a:outerShdw>
                </a:effectLst>
              </a:rPr>
              <a:t>down as many Advent and Christmas traditions as </a:t>
            </a:r>
            <a:r>
              <a:rPr lang="en-US" sz="6600" baseline="30000" dirty="0" smtClean="0">
                <a:solidFill>
                  <a:schemeClr val="bg1"/>
                </a:solidFill>
                <a:effectLst>
                  <a:outerShdw blurRad="38100" dist="38100" dir="2700000" algn="tl">
                    <a:srgbClr val="000000">
                      <a:alpha val="43137"/>
                    </a:srgbClr>
                  </a:outerShdw>
                </a:effectLst>
              </a:rPr>
              <a:t>you </a:t>
            </a:r>
            <a:r>
              <a:rPr lang="en-US" sz="6600" baseline="30000" dirty="0">
                <a:solidFill>
                  <a:schemeClr val="bg1"/>
                </a:solidFill>
                <a:effectLst>
                  <a:outerShdw blurRad="38100" dist="38100" dir="2700000" algn="tl">
                    <a:srgbClr val="000000">
                      <a:alpha val="43137"/>
                    </a:srgbClr>
                  </a:outerShdw>
                </a:effectLst>
              </a:rPr>
              <a:t>can within 1 minute.  </a:t>
            </a:r>
            <a:endParaRPr lang="en-US" sz="6600" baseline="300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5720"/>
            <a:ext cx="12192000" cy="6911340"/>
          </a:xfrm>
          <a:prstGeom prst="rect">
            <a:avLst/>
          </a:prstGeom>
        </p:spPr>
      </p:pic>
      <p:sp>
        <p:nvSpPr>
          <p:cNvPr id="2" name="Title 1"/>
          <p:cNvSpPr>
            <a:spLocks noGrp="1"/>
          </p:cNvSpPr>
          <p:nvPr>
            <p:ph type="title"/>
          </p:nvPr>
        </p:nvSpPr>
        <p:spPr>
          <a:xfrm>
            <a:off x="838200" y="1681896"/>
            <a:ext cx="10515600" cy="1325563"/>
          </a:xfrm>
        </p:spPr>
        <p:txBody>
          <a:bodyPr>
            <a:noAutofit/>
          </a:bodyPr>
          <a:lstStyle/>
          <a:p>
            <a:pPr algn="ctr"/>
            <a:r>
              <a:rPr lang="en-US" sz="8800" b="1" baseline="30000" dirty="0">
                <a:solidFill>
                  <a:schemeClr val="bg1"/>
                </a:solidFill>
                <a:effectLst>
                  <a:outerShdw blurRad="38100" dist="38100" dir="2700000" algn="tl">
                    <a:srgbClr val="000000">
                      <a:alpha val="43137"/>
                    </a:srgbClr>
                  </a:outerShdw>
                </a:effectLst>
              </a:rPr>
              <a:t>Name one or two of your family’s favorite Christmas traditions.</a:t>
            </a:r>
          </a:p>
        </p:txBody>
      </p:sp>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6"/>
            <a:ext cx="12194558" cy="6856563"/>
          </a:xfrm>
          <a:prstGeom prst="rect">
            <a:avLst/>
          </a:prstGeom>
        </p:spPr>
      </p:pic>
      <p:sp>
        <p:nvSpPr>
          <p:cNvPr id="2" name="Title 1"/>
          <p:cNvSpPr>
            <a:spLocks noGrp="1"/>
          </p:cNvSpPr>
          <p:nvPr>
            <p:ph type="title"/>
          </p:nvPr>
        </p:nvSpPr>
        <p:spPr>
          <a:xfrm>
            <a:off x="838200" y="0"/>
            <a:ext cx="10515600" cy="1325563"/>
          </a:xfrm>
        </p:spPr>
        <p:txBody>
          <a:bodyPr/>
          <a:lstStyle/>
          <a:p>
            <a:pPr algn="ct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Today’s Topic</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2308484"/>
            <a:ext cx="10515600" cy="3733541"/>
          </a:xfrm>
        </p:spPr>
        <p:txBody>
          <a:bodyPr>
            <a:normAutofit/>
          </a:bodyPr>
          <a:lstStyle/>
          <a:p>
            <a:pPr marL="0" indent="0" algn="ctr">
              <a:buNone/>
            </a:pPr>
            <a:r>
              <a:rPr lang="en-US" sz="5400" dirty="0" smtClean="0">
                <a:solidFill>
                  <a:schemeClr val="bg1"/>
                </a:solidFill>
                <a:effectLst>
                  <a:outerShdw blurRad="38100" dist="38100" dir="2700000" algn="tl">
                    <a:srgbClr val="000000">
                      <a:alpha val="43137"/>
                    </a:srgbClr>
                  </a:outerShdw>
                </a:effectLst>
              </a:rPr>
              <a:t>The Birth of Jesus</a:t>
            </a:r>
            <a:endParaRPr lang="en-US" sz="5400" dirty="0">
              <a:solidFill>
                <a:schemeClr val="bg1"/>
              </a:solidFill>
              <a:effectLst>
                <a:outerShdw blurRad="38100" dist="38100" dir="2700000" algn="tl">
                  <a:srgbClr val="000000">
                    <a:alpha val="43137"/>
                  </a:srgbClr>
                </a:outerShdw>
              </a:effectLst>
            </a:endParaRPr>
          </a:p>
          <a:p>
            <a:pPr marL="0" indent="0" algn="ctr">
              <a:buNone/>
            </a:pPr>
            <a:r>
              <a:rPr lang="es-ES_tradnl" sz="5400" dirty="0" err="1" smtClean="0">
                <a:solidFill>
                  <a:schemeClr val="bg1"/>
                </a:solidFill>
                <a:effectLst>
                  <a:outerShdw blurRad="38100" dist="38100" dir="2700000" algn="tl">
                    <a:srgbClr val="000000">
                      <a:alpha val="43137"/>
                    </a:srgbClr>
                  </a:outerShdw>
                </a:effectLst>
              </a:rPr>
              <a:t>Luke</a:t>
            </a:r>
            <a:r>
              <a:rPr lang="es-ES_tradnl" sz="5400" dirty="0" smtClean="0">
                <a:solidFill>
                  <a:schemeClr val="bg1"/>
                </a:solidFill>
                <a:effectLst>
                  <a:outerShdw blurRad="38100" dist="38100" dir="2700000" algn="tl">
                    <a:srgbClr val="000000">
                      <a:alpha val="43137"/>
                    </a:srgbClr>
                  </a:outerShdw>
                </a:effectLst>
              </a:rPr>
              <a:t> </a:t>
            </a:r>
            <a:r>
              <a:rPr lang="es-ES_tradnl" sz="5400" dirty="0">
                <a:solidFill>
                  <a:schemeClr val="bg1"/>
                </a:solidFill>
                <a:effectLst>
                  <a:outerShdw blurRad="38100" dist="38100" dir="2700000" algn="tl">
                    <a:srgbClr val="000000">
                      <a:alpha val="43137"/>
                    </a:srgbClr>
                  </a:outerShdw>
                </a:effectLst>
              </a:rPr>
              <a:t>2: 1-20</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565763"/>
            <a:ext cx="5918854" cy="959583"/>
          </a:xfrm>
        </p:spPr>
        <p:txBody>
          <a:bodyPr>
            <a:normAutofit/>
          </a:bodyPr>
          <a:lstStyle/>
          <a:p>
            <a:pPr algn="ctr"/>
            <a:r>
              <a:rPr lang="en-US" sz="8000" b="1" baseline="30000" dirty="0" smtClean="0"/>
              <a:t>Content</a:t>
            </a:r>
            <a:endParaRPr lang="en-US" sz="8000" b="1" baseline="30000" dirty="0"/>
          </a:p>
        </p:txBody>
      </p:sp>
      <p:sp>
        <p:nvSpPr>
          <p:cNvPr id="3" name="Content Placeholder 2"/>
          <p:cNvSpPr>
            <a:spLocks noGrp="1"/>
          </p:cNvSpPr>
          <p:nvPr>
            <p:ph idx="1"/>
          </p:nvPr>
        </p:nvSpPr>
        <p:spPr>
          <a:xfrm>
            <a:off x="574043" y="1746548"/>
            <a:ext cx="11043910" cy="1926043"/>
          </a:xfrm>
        </p:spPr>
        <p:txBody>
          <a:bodyPr>
            <a:noAutofit/>
          </a:bodyPr>
          <a:lstStyle/>
          <a:p>
            <a:pPr marL="0" indent="0" algn="ctr">
              <a:buNone/>
            </a:pPr>
            <a:r>
              <a:rPr lang="en-US" sz="4000" b="1" baseline="30000" dirty="0"/>
              <a:t>Going to the Holy Land with Jesus </a:t>
            </a:r>
            <a:endParaRPr lang="en-US" sz="4000" baseline="30000" dirty="0"/>
          </a:p>
          <a:p>
            <a:pPr marL="0" indent="0" algn="ctr">
              <a:buNone/>
            </a:pPr>
            <a:endParaRPr lang="en-US" sz="4000" baseline="30000" dirty="0"/>
          </a:p>
          <a:p>
            <a:pPr marL="0" indent="0" algn="ctr">
              <a:buNone/>
            </a:pPr>
            <a:r>
              <a:rPr lang="en-US" dirty="0"/>
              <a:t>Please find a comfortable place to sit (or lie on </a:t>
            </a:r>
            <a:r>
              <a:rPr lang="en-US" dirty="0" smtClean="0"/>
              <a:t>your </a:t>
            </a:r>
            <a:r>
              <a:rPr lang="en-US" dirty="0"/>
              <a:t>beach towels), close </a:t>
            </a:r>
            <a:r>
              <a:rPr lang="en-US" dirty="0" smtClean="0"/>
              <a:t>your </a:t>
            </a:r>
            <a:r>
              <a:rPr lang="en-US" dirty="0"/>
              <a:t>eyes and relax as if </a:t>
            </a:r>
            <a:r>
              <a:rPr lang="en-US" dirty="0" smtClean="0"/>
              <a:t>you were resting somewhere peaceful.  </a:t>
            </a:r>
          </a:p>
          <a:p>
            <a:pPr marL="0" indent="0" algn="ctr">
              <a:buNone/>
            </a:pPr>
            <a:endParaRPr lang="en-US" dirty="0"/>
          </a:p>
          <a:p>
            <a:pPr marL="0" indent="0" algn="ctr">
              <a:buNone/>
            </a:pPr>
            <a:r>
              <a:rPr lang="en-US" dirty="0" smtClean="0"/>
              <a:t>Breathe </a:t>
            </a:r>
            <a:r>
              <a:rPr lang="en-US" dirty="0"/>
              <a:t>slowly in and out, while picturing Jesus sitting in </a:t>
            </a:r>
            <a:r>
              <a:rPr lang="en-US" dirty="0" smtClean="0"/>
              <a:t>your </a:t>
            </a:r>
            <a:r>
              <a:rPr lang="en-US" dirty="0"/>
              <a:t>midst.</a:t>
            </a:r>
            <a:endParaRPr lang="es-ES" dirty="0"/>
          </a:p>
        </p:txBody>
      </p:sp>
    </p:spTree>
    <p:extLst>
      <p:ext uri="{BB962C8B-B14F-4D97-AF65-F5344CB8AC3E}">
        <p14:creationId xmlns:p14="http://schemas.microsoft.com/office/powerpoint/2010/main" val="411422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r="-450"/>
          <a:stretch/>
        </p:blipFill>
        <p:spPr>
          <a:xfrm>
            <a:off x="0" y="-29980"/>
            <a:ext cx="12246964" cy="6895475"/>
          </a:xfrm>
          <a:prstGeom prst="rect">
            <a:avLst/>
          </a:prstGeom>
        </p:spPr>
      </p:pic>
      <p:sp>
        <p:nvSpPr>
          <p:cNvPr id="2" name="Title 1"/>
          <p:cNvSpPr>
            <a:spLocks noGrp="1"/>
          </p:cNvSpPr>
          <p:nvPr>
            <p:ph type="title"/>
          </p:nvPr>
        </p:nvSpPr>
        <p:spPr>
          <a:xfrm>
            <a:off x="838200" y="194871"/>
            <a:ext cx="10515600" cy="941181"/>
          </a:xfrm>
        </p:spPr>
        <p:txBody>
          <a:bodyPr>
            <a:normAutofit/>
          </a:bodyPr>
          <a:lstStyle/>
          <a:p>
            <a:pPr algn="ctr"/>
            <a:r>
              <a:rPr lang="en-US" sz="4800" b="1" dirty="0" smtClean="0"/>
              <a:t>Content</a:t>
            </a:r>
            <a:endParaRPr lang="en-US" sz="4800" b="1" dirty="0"/>
          </a:p>
        </p:txBody>
      </p:sp>
      <p:sp>
        <p:nvSpPr>
          <p:cNvPr id="3" name="Content Placeholder 2"/>
          <p:cNvSpPr>
            <a:spLocks noGrp="1"/>
          </p:cNvSpPr>
          <p:nvPr>
            <p:ph idx="1"/>
          </p:nvPr>
        </p:nvSpPr>
        <p:spPr>
          <a:xfrm>
            <a:off x="838200" y="1484026"/>
            <a:ext cx="10515600" cy="4692937"/>
          </a:xfrm>
        </p:spPr>
        <p:txBody>
          <a:bodyPr>
            <a:normAutofit/>
          </a:bodyPr>
          <a:lstStyle/>
          <a:p>
            <a:pPr marL="0" indent="0" algn="ctr">
              <a:buNone/>
            </a:pPr>
            <a:r>
              <a:rPr lang="en-US" sz="3600" dirty="0">
                <a:effectLst>
                  <a:outerShdw blurRad="38100" dist="38100" dir="2700000" algn="tl">
                    <a:srgbClr val="000000">
                      <a:alpha val="43137"/>
                    </a:srgbClr>
                  </a:outerShdw>
                </a:effectLst>
              </a:rPr>
              <a:t>What did Jesus show you?</a:t>
            </a:r>
          </a:p>
          <a:p>
            <a:pPr marL="0" indent="0" algn="ctr">
              <a:buNone/>
            </a:pPr>
            <a:endParaRPr lang="en-US" sz="3600" dirty="0">
              <a:effectLst>
                <a:outerShdw blurRad="38100" dist="38100" dir="2700000" algn="tl">
                  <a:srgbClr val="000000">
                    <a:alpha val="43137"/>
                  </a:srgbClr>
                </a:outerShdw>
              </a:effectLst>
            </a:endParaRPr>
          </a:p>
          <a:p>
            <a:pPr marL="0" indent="0" algn="ctr">
              <a:buNone/>
            </a:pPr>
            <a:r>
              <a:rPr lang="en-US" sz="3600" dirty="0">
                <a:effectLst>
                  <a:outerShdw blurRad="38100" dist="38100" dir="2700000" algn="tl">
                    <a:srgbClr val="000000">
                      <a:alpha val="43137"/>
                    </a:srgbClr>
                  </a:outerShdw>
                </a:effectLst>
              </a:rPr>
              <a:t>What was it like to be there with the Holy Family, Mary, Joseph and the Child Jesus?</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2400" i="1" dirty="0"/>
              <a:t>Private </a:t>
            </a:r>
            <a:r>
              <a:rPr lang="en-US" sz="2400" i="1" dirty="0" smtClean="0"/>
              <a:t>family conversation</a:t>
            </a:r>
            <a:endParaRPr lang="en-US" dirty="0">
              <a:solidFill>
                <a:schemeClr val="accent1">
                  <a:lumMod val="75000"/>
                </a:schemeClr>
              </a:solidFill>
            </a:endParaRPr>
          </a:p>
        </p:txBody>
      </p:sp>
    </p:spTree>
    <p:extLst>
      <p:ext uri="{BB962C8B-B14F-4D97-AF65-F5344CB8AC3E}">
        <p14:creationId xmlns:p14="http://schemas.microsoft.com/office/powerpoint/2010/main" val="252412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8" y="1652100"/>
            <a:ext cx="10515600" cy="4718720"/>
          </a:xfrm>
        </p:spPr>
        <p:txBody>
          <a:bodyPr>
            <a:normAutofit/>
          </a:bodyPr>
          <a:lstStyle/>
          <a:p>
            <a:pPr marL="0" indent="0" algn="ctr">
              <a:buNone/>
            </a:pPr>
            <a:r>
              <a:rPr lang="es-ES_tradnl" dirty="0"/>
              <a:t> </a:t>
            </a:r>
            <a:endParaRPr lang="en-US" dirty="0"/>
          </a:p>
          <a:p>
            <a:pPr marL="0" indent="0" algn="ctr">
              <a:buNone/>
            </a:pPr>
            <a:r>
              <a:rPr lang="en-US" b="1" dirty="0"/>
              <a:t>Listen with respect</a:t>
            </a:r>
          </a:p>
          <a:p>
            <a:pPr marL="0" indent="0" algn="ctr">
              <a:buNone/>
            </a:pPr>
            <a:r>
              <a:rPr lang="en-US" b="1" dirty="0"/>
              <a:t>Avoid interrupting or correcting</a:t>
            </a:r>
          </a:p>
          <a:p>
            <a:pPr marL="0" indent="0" algn="ctr">
              <a:buNone/>
            </a:pPr>
            <a:endParaRPr lang="en-US" b="1" dirty="0"/>
          </a:p>
          <a:p>
            <a:pPr marL="0" indent="0" algn="ctr">
              <a:buNone/>
            </a:pPr>
            <a:r>
              <a:rPr lang="en-US" b="1" dirty="0" smtClean="0"/>
              <a:t>Signal when </a:t>
            </a:r>
            <a:r>
              <a:rPr lang="en-US" b="1" dirty="0"/>
              <a:t>your family is done</a:t>
            </a:r>
          </a:p>
          <a:p>
            <a:pPr marL="0" indent="0" algn="ctr">
              <a:buNone/>
            </a:pPr>
            <a:r>
              <a:rPr lang="en-US" b="1" dirty="0" smtClean="0"/>
              <a:t>We will wait in </a:t>
            </a:r>
            <a:r>
              <a:rPr lang="en-US" b="1" dirty="0"/>
              <a:t>silence for the other </a:t>
            </a:r>
            <a:r>
              <a:rPr lang="en-US" b="1" dirty="0" smtClean="0"/>
              <a:t>families to finish</a:t>
            </a:r>
            <a:r>
              <a:rPr lang="es-ES_tradnl" dirty="0"/>
              <a:t> </a:t>
            </a:r>
            <a:endParaRPr lang="en-US" dirty="0"/>
          </a:p>
          <a:p>
            <a:pPr marL="0" indent="0">
              <a:buNone/>
            </a:pPr>
            <a:r>
              <a:rPr lang="es-ES_tradnl" dirty="0"/>
              <a:t> </a:t>
            </a:r>
            <a:endParaRPr lang="en-US" dirty="0"/>
          </a:p>
          <a:p>
            <a:pPr marL="0" indent="0">
              <a:buNone/>
            </a:pPr>
            <a:endParaRPr lang="en-US" dirty="0"/>
          </a:p>
        </p:txBody>
      </p:sp>
      <p:sp>
        <p:nvSpPr>
          <p:cNvPr id="6" name="Rectangle 5">
            <a:extLst>
              <a:ext uri="{FF2B5EF4-FFF2-40B4-BE49-F238E27FC236}">
                <a16:creationId xmlns:a16="http://schemas.microsoft.com/office/drawing/2014/main" id="{6ABAE1B0-F757-6B47-8447-1965ABDEBF2E}"/>
              </a:ext>
            </a:extLst>
          </p:cNvPr>
          <p:cNvSpPr/>
          <p:nvPr/>
        </p:nvSpPr>
        <p:spPr>
          <a:xfrm>
            <a:off x="-2" y="-19294"/>
            <a:ext cx="12192000" cy="1488831"/>
          </a:xfrm>
          <a:prstGeom prst="rect">
            <a:avLst/>
          </a:prstGeom>
          <a:solidFill>
            <a:srgbClr val="F0BF6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36D26E0-6C14-434A-8DE5-81E0C40DA958}"/>
              </a:ext>
            </a:extLst>
          </p:cNvPr>
          <p:cNvSpPr>
            <a:spLocks noGrp="1"/>
          </p:cNvSpPr>
          <p:nvPr>
            <p:ph type="title"/>
          </p:nvPr>
        </p:nvSpPr>
        <p:spPr>
          <a:xfrm>
            <a:off x="838198" y="81633"/>
            <a:ext cx="10515600" cy="1325563"/>
          </a:xfrm>
        </p:spPr>
        <p:txBody>
          <a:bodyPr/>
          <a:lstStyle/>
          <a:p>
            <a:pPr algn="ctr"/>
            <a:r>
              <a:rPr lang="es-ES_tradnl" u="sng" dirty="0" err="1" smtClean="0"/>
              <a:t>Guidelines</a:t>
            </a:r>
            <a:r>
              <a:rPr lang="es-ES_tradnl" u="sng" dirty="0" smtClean="0"/>
              <a:t> </a:t>
            </a:r>
            <a:r>
              <a:rPr lang="es-ES_tradnl" u="sng" dirty="0" err="1" smtClean="0"/>
              <a:t>for</a:t>
            </a:r>
            <a:r>
              <a:rPr lang="es-ES_tradnl" u="sng" dirty="0" smtClean="0"/>
              <a:t> </a:t>
            </a:r>
            <a:r>
              <a:rPr lang="es-ES_tradnl" u="sng" dirty="0" err="1" smtClean="0"/>
              <a:t>Sharing</a:t>
            </a:r>
            <a:r>
              <a:rPr lang="es-ES_tradnl" u="sng" dirty="0" smtClean="0"/>
              <a:t>:</a:t>
            </a:r>
            <a:endParaRPr lang="en-US" dirty="0"/>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34903</TotalTime>
  <Words>559</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Antenna Medium</vt:lpstr>
      <vt:lpstr>Arial</vt:lpstr>
      <vt:lpstr>Calibri</vt:lpstr>
      <vt:lpstr>Calibri Light</vt:lpstr>
      <vt:lpstr>Tahoma</vt:lpstr>
      <vt:lpstr>Office Theme</vt:lpstr>
      <vt:lpstr>FAMILIES FORMING DISCIPLES </vt:lpstr>
      <vt:lpstr>Topic:  Prayerfully Preparing for Christmas  &amp; Grace and Holiness in Family Life  </vt:lpstr>
      <vt:lpstr>PowerPoint Presentation</vt:lpstr>
      <vt:lpstr>PowerPoint Presentation</vt:lpstr>
      <vt:lpstr>Name one or two of your family’s favorite Christmas traditions.</vt:lpstr>
      <vt:lpstr>Today’s Topic</vt:lpstr>
      <vt:lpstr>Content</vt:lpstr>
      <vt:lpstr>Content</vt:lpstr>
      <vt:lpstr>Guidelines for Sharing:</vt:lpstr>
      <vt:lpstr>Mission</vt:lpstr>
      <vt:lpstr>Mission</vt:lpstr>
      <vt:lpstr>Review and Prayer</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87</cp:revision>
  <dcterms:created xsi:type="dcterms:W3CDTF">2020-07-27T17:11:20Z</dcterms:created>
  <dcterms:modified xsi:type="dcterms:W3CDTF">2020-10-14T18:18:29Z</dcterms:modified>
</cp:coreProperties>
</file>