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86" r:id="rId6"/>
    <p:sldId id="271" r:id="rId7"/>
    <p:sldId id="284" r:id="rId8"/>
    <p:sldId id="287" r:id="rId9"/>
    <p:sldId id="285" r:id="rId10"/>
    <p:sldId id="277"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86" d="100"/>
          <a:sy n="86" d="100"/>
        </p:scale>
        <p:origin x="42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05/01/2023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05/01/2023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05/01/2023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05/01/2023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05/01/2023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05/01/2023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05/01/2023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05/01/2023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dC081rBhFsE" TargetMode="External"/><Relationship Id="rId2" Type="http://schemas.openxmlformats.org/officeDocument/2006/relationships/slideLayout" Target="../slideLayouts/slideLayout7.xml"/><Relationship Id="rId1" Type="http://schemas.openxmlformats.org/officeDocument/2006/relationships/video" Target="https://www.youtube.com/embed/dC081rBhFsE"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251" y="0"/>
            <a:ext cx="12236335" cy="6874625"/>
          </a:xfrm>
          <a:prstGeom prst="rect">
            <a:avLst/>
          </a:prstGeom>
        </p:spPr>
      </p:pic>
      <p:sp>
        <p:nvSpPr>
          <p:cNvPr id="2" name="Subtitle 1"/>
          <p:cNvSpPr>
            <a:spLocks noGrp="1"/>
          </p:cNvSpPr>
          <p:nvPr>
            <p:ph type="subTitle" idx="1"/>
          </p:nvPr>
        </p:nvSpPr>
        <p:spPr>
          <a:xfrm>
            <a:off x="838201" y="5497350"/>
            <a:ext cx="10364708" cy="448888"/>
          </a:xfrm>
          <a:solidFill>
            <a:schemeClr val="bg1">
              <a:lumMod val="65000"/>
              <a:alpha val="78000"/>
            </a:schemeClr>
          </a:solidFill>
        </p:spPr>
        <p:txBody>
          <a:bodyPr>
            <a:noAutofit/>
          </a:bodyPr>
          <a:lstStyle/>
          <a:p>
            <a:r>
              <a:rPr lang="en-US" sz="2800" dirty="0">
                <a:latin typeface="Antenna Black" panose="02000505000000020004" pitchFamily="2" charset="0"/>
              </a:rPr>
              <a:t>THE LIFE OF CHRIST: THE LUMINOUS MYSTERIES</a:t>
            </a:r>
          </a:p>
        </p:txBody>
      </p:sp>
      <p:sp>
        <p:nvSpPr>
          <p:cNvPr id="8" name="Subtitle 1"/>
          <p:cNvSpPr txBox="1">
            <a:spLocks/>
          </p:cNvSpPr>
          <p:nvPr/>
        </p:nvSpPr>
        <p:spPr>
          <a:xfrm>
            <a:off x="3527106" y="6109233"/>
            <a:ext cx="4838530" cy="481666"/>
          </a:xfrm>
          <a:prstGeom prst="rect">
            <a:avLst/>
          </a:prstGeom>
          <a:solidFill>
            <a:schemeClr val="bg1">
              <a:lumMod val="65000"/>
              <a:alpha val="78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ntenna Black" panose="02000505000000020004" pitchFamily="2" charset="0"/>
              </a:rPr>
              <a:t>THE TRANSFIGURATION</a:t>
            </a:r>
            <a:endParaRPr lang="en-US" sz="2800" dirty="0">
              <a:latin typeface="Antenna Black" panose="02000505000000020004"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354" y="1886159"/>
            <a:ext cx="8874034" cy="1319592"/>
          </a:xfrm>
          <a:prstGeom prst="rect">
            <a:avLst/>
          </a:prstGeom>
        </p:spPr>
      </p:pic>
    </p:spTree>
    <p:extLst>
      <p:ext uri="{BB962C8B-B14F-4D97-AF65-F5344CB8AC3E}">
        <p14:creationId xmlns:p14="http://schemas.microsoft.com/office/powerpoint/2010/main" val="294822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853736" y="154541"/>
            <a:ext cx="10484528" cy="769441"/>
          </a:xfrm>
          <a:prstGeom prst="rect">
            <a:avLst/>
          </a:prstGeom>
          <a:noFill/>
        </p:spPr>
        <p:txBody>
          <a:bodyPr wrap="square" rtlCol="0">
            <a:spAutoFit/>
          </a:bodyPr>
          <a:lstStyle/>
          <a:p>
            <a:pPr algn="ctr"/>
            <a:r>
              <a:rPr lang="en-US" sz="4400" dirty="0"/>
              <a:t>CLOSING PRAYER</a:t>
            </a:r>
            <a:endParaRPr lang="en-US" sz="4400" i="1" dirty="0"/>
          </a:p>
        </p:txBody>
      </p:sp>
      <p:sp>
        <p:nvSpPr>
          <p:cNvPr id="2" name="TextBox 1"/>
          <p:cNvSpPr txBox="1"/>
          <p:nvPr/>
        </p:nvSpPr>
        <p:spPr>
          <a:xfrm>
            <a:off x="408373" y="1529542"/>
            <a:ext cx="5687626" cy="4933402"/>
          </a:xfrm>
          <a:prstGeom prst="rect">
            <a:avLst/>
          </a:prstGeom>
          <a:noFill/>
        </p:spPr>
        <p:txBody>
          <a:bodyPr wrap="square" rtlCol="0">
            <a:spAutoFit/>
          </a:bodyPr>
          <a:lstStyle/>
          <a:p>
            <a:pPr algn="ctr"/>
            <a:r>
              <a:rPr lang="en-US" sz="3200" dirty="0"/>
              <a:t>Jesus, how good it is to be here with You. Let us never lose sight of Your glory. Let us live in Your presence forever. </a:t>
            </a:r>
          </a:p>
          <a:p>
            <a:pPr algn="ctr"/>
            <a:endParaRPr lang="en-US" sz="3200" dirty="0"/>
          </a:p>
          <a:p>
            <a:pPr algn="ctr"/>
            <a:r>
              <a:rPr lang="en-US" sz="3200" dirty="0"/>
              <a:t>We ask all this in the name of the Father, and of the Son, and of the Holy Spirit. Amen. </a:t>
            </a:r>
          </a:p>
          <a:p>
            <a:pPr algn="ctr"/>
            <a:endParaRPr lang="en-US" sz="2400" dirty="0"/>
          </a:p>
          <a:p>
            <a:pPr algn="ctr"/>
            <a:r>
              <a:rPr lang="en-US" sz="1200" dirty="0"/>
              <a:t>(The Word Among Us)</a:t>
            </a:r>
          </a:p>
          <a:p>
            <a:pPr algn="ctr"/>
            <a:r>
              <a:rPr lang="en-US" dirty="0"/>
              <a: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023" y="1233064"/>
            <a:ext cx="5879977" cy="5782049"/>
          </a:xfrm>
          <a:prstGeom prst="rect">
            <a:avLst/>
          </a:prstGeom>
        </p:spPr>
      </p:pic>
    </p:spTree>
    <p:extLst>
      <p:ext uri="{BB962C8B-B14F-4D97-AF65-F5344CB8AC3E}">
        <p14:creationId xmlns:p14="http://schemas.microsoft.com/office/powerpoint/2010/main" val="388256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8082" y="1434145"/>
            <a:ext cx="8864168" cy="3970318"/>
          </a:xfrm>
          <a:prstGeom prst="rect">
            <a:avLst/>
          </a:prstGeom>
        </p:spPr>
        <p:txBody>
          <a:bodyPr wrap="square">
            <a:spAutoFit/>
          </a:bodyPr>
          <a:lstStyle/>
          <a:p>
            <a:endParaRPr lang="en-US" sz="2800" dirty="0"/>
          </a:p>
          <a:p>
            <a:r>
              <a:rPr lang="en-US" sz="2800" dirty="0"/>
              <a:t>Lord Jesus Christ, we entrust our family to You and ask for Your blessing and protection. We love You Lord Jesus with all our hearts and we ask that You help our family become more like the Holy Family. Help us to be kind, loving, and patient with one another. Give us all the grace we need to become saints and Your faithful disciples. </a:t>
            </a:r>
          </a:p>
          <a:p>
            <a:endParaRPr lang="en-US" sz="2800" dirty="0"/>
          </a:p>
          <a:p>
            <a:r>
              <a:rPr lang="en-US" sz="2800" dirty="0"/>
              <a:t>Amen.</a:t>
            </a:r>
            <a:endParaRPr lang="en-US" sz="3600"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a:latin typeface="Antenna Black" panose="02000505000000020004" pitchFamily="2" charset="0"/>
              </a:rPr>
              <a:t>Opening Prayer</a:t>
            </a:r>
            <a:endParaRPr lang="en-US" cap="all" baseline="30000" dirty="0">
              <a:latin typeface="Antenna Black" panose="02000505000000020004" pitchFamily="2" charset="0"/>
            </a:endParaRPr>
          </a:p>
        </p:txBody>
      </p:sp>
      <p:pic>
        <p:nvPicPr>
          <p:cNvPr id="2" name="Picture 1" descr="Public Domain Clip Art Image | Praying hands | ID: 13528798811637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1751" y="4098906"/>
            <a:ext cx="2155010" cy="2649898"/>
          </a:xfrm>
          <a:prstGeom prst="rect">
            <a:avLst/>
          </a:prstGeom>
        </p:spPr>
      </p:pic>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4110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3" name="Rectangle 2"/>
          <p:cNvSpPr/>
          <p:nvPr/>
        </p:nvSpPr>
        <p:spPr>
          <a:xfrm>
            <a:off x="-53340" y="1231068"/>
            <a:ext cx="12298679" cy="707886"/>
          </a:xfrm>
          <a:prstGeom prst="rect">
            <a:avLst/>
          </a:prstGeom>
          <a:noFill/>
        </p:spPr>
        <p:txBody>
          <a:bodyPr wrap="square" lIns="91440" tIns="45720" rIns="91440" bIns="45720">
            <a:spAutoFit/>
          </a:bodyPr>
          <a:lstStyle/>
          <a:p>
            <a:pPr algn="ctr"/>
            <a:r>
              <a:rPr lang="en-US" sz="4000" b="1" i="1" dirty="0">
                <a:solidFill>
                  <a:srgbClr val="FF0000"/>
                </a:solidFill>
              </a:rPr>
              <a:t>THE GIFT OF GIVING</a:t>
            </a:r>
            <a:endParaRPr lang="en-US" sz="16600" b="1" cap="none" spc="0" dirty="0">
              <a:ln w="22225">
                <a:solidFill>
                  <a:schemeClr val="accent2"/>
                </a:solidFill>
                <a:prstDash val="solid"/>
              </a:ln>
              <a:solidFill>
                <a:srgbClr val="FF0000"/>
              </a:solidFill>
              <a:effectLst/>
            </a:endParaRPr>
          </a:p>
        </p:txBody>
      </p:sp>
      <p:sp>
        <p:nvSpPr>
          <p:cNvPr id="7" name="TextBox 6"/>
          <p:cNvSpPr txBox="1"/>
          <p:nvPr/>
        </p:nvSpPr>
        <p:spPr>
          <a:xfrm>
            <a:off x="1222311" y="2021809"/>
            <a:ext cx="4873690" cy="3970318"/>
          </a:xfrm>
          <a:prstGeom prst="rect">
            <a:avLst/>
          </a:prstGeom>
          <a:noFill/>
        </p:spPr>
        <p:txBody>
          <a:bodyPr wrap="square" rtlCol="0">
            <a:spAutoFit/>
          </a:bodyPr>
          <a:lstStyle/>
          <a:p>
            <a:r>
              <a:rPr lang="en-US" sz="2800" dirty="0"/>
              <a:t>What gifts did you give to     your family and or friends?</a:t>
            </a:r>
          </a:p>
          <a:p>
            <a:pPr marL="514350" indent="-514350">
              <a:buAutoNum type="arabicPeriod"/>
            </a:pPr>
            <a:endParaRPr lang="en-US" sz="2800" dirty="0"/>
          </a:p>
          <a:p>
            <a:r>
              <a:rPr lang="en-US" sz="2800" dirty="0"/>
              <a:t>Did you or are you planning to make a special donation to a person or organization?</a:t>
            </a:r>
          </a:p>
          <a:p>
            <a:endParaRPr lang="en-US" sz="2800" dirty="0"/>
          </a:p>
          <a:p>
            <a:r>
              <a:rPr lang="en-US" sz="2800" dirty="0"/>
              <a:t>How do you feel when you    give to others?</a:t>
            </a:r>
          </a:p>
        </p:txBody>
      </p:sp>
      <p:pic>
        <p:nvPicPr>
          <p:cNvPr id="6" name="Picture 5" descr="Photo of Plain simple isolated Christmas gift with bow | Free christmas ..."/>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85028" y="2091499"/>
            <a:ext cx="5406972" cy="4384116"/>
          </a:xfrm>
          <a:prstGeom prst="rect">
            <a:avLst/>
          </a:prstGeom>
        </p:spPr>
      </p:pic>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155403" y="195313"/>
            <a:ext cx="3881191" cy="769441"/>
          </a:xfrm>
          <a:prstGeom prst="rect">
            <a:avLst/>
          </a:prstGeom>
          <a:noFill/>
        </p:spPr>
        <p:txBody>
          <a:bodyPr wrap="none" rtlCol="0">
            <a:spAutoFit/>
          </a:bodyPr>
          <a:lstStyle/>
          <a:p>
            <a:r>
              <a:rPr lang="en-US" sz="4400" dirty="0"/>
              <a:t> </a:t>
            </a:r>
            <a:r>
              <a:rPr lang="en-US" sz="4400" b="1" dirty="0"/>
              <a:t>TRANSFIGURE?</a:t>
            </a:r>
            <a:endParaRPr lang="es-MX" sz="4400" b="1"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13" y="1061107"/>
            <a:ext cx="12208779" cy="5796893"/>
          </a:xfrm>
          <a:prstGeom prst="rect">
            <a:avLst/>
          </a:prstGeom>
        </p:spPr>
      </p:pic>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155403" y="195313"/>
            <a:ext cx="3881191" cy="769441"/>
          </a:xfrm>
          <a:prstGeom prst="rect">
            <a:avLst/>
          </a:prstGeom>
          <a:noFill/>
        </p:spPr>
        <p:txBody>
          <a:bodyPr wrap="none" rtlCol="0">
            <a:spAutoFit/>
          </a:bodyPr>
          <a:lstStyle/>
          <a:p>
            <a:r>
              <a:rPr lang="en-US" sz="4400" dirty="0"/>
              <a:t> </a:t>
            </a:r>
            <a:r>
              <a:rPr lang="en-US" sz="4400" b="1" dirty="0"/>
              <a:t>TRANSFIGURE?</a:t>
            </a:r>
            <a:endParaRPr lang="es-MX" sz="4400" b="1" dirty="0"/>
          </a:p>
        </p:txBody>
      </p:sp>
      <p:sp>
        <p:nvSpPr>
          <p:cNvPr id="2" name="TextBox 1"/>
          <p:cNvSpPr txBox="1"/>
          <p:nvPr/>
        </p:nvSpPr>
        <p:spPr>
          <a:xfrm>
            <a:off x="585925" y="1469571"/>
            <a:ext cx="5124919" cy="5016758"/>
          </a:xfrm>
          <a:prstGeom prst="rect">
            <a:avLst/>
          </a:prstGeom>
          <a:noFill/>
        </p:spPr>
        <p:txBody>
          <a:bodyPr wrap="square" rtlCol="0">
            <a:spAutoFit/>
          </a:bodyPr>
          <a:lstStyle/>
          <a:p>
            <a:r>
              <a:rPr lang="en-US" sz="2400" dirty="0"/>
              <a:t>While we watch this short video, consider these questions:</a:t>
            </a:r>
          </a:p>
          <a:p>
            <a:endParaRPr lang="en-US" sz="2400" dirty="0"/>
          </a:p>
          <a:p>
            <a:r>
              <a:rPr lang="en-US" sz="2400" i="1" dirty="0"/>
              <a:t>In the story, whose appearance changed and was made glorious or beautiful? </a:t>
            </a:r>
          </a:p>
          <a:p>
            <a:endParaRPr lang="en-US" sz="2400" dirty="0"/>
          </a:p>
          <a:p>
            <a:r>
              <a:rPr lang="en-US" sz="2400" i="1" dirty="0"/>
              <a:t>Why was that person transfigured? </a:t>
            </a:r>
          </a:p>
          <a:p>
            <a:endParaRPr lang="en-US" sz="2400" i="1" dirty="0"/>
          </a:p>
          <a:p>
            <a:r>
              <a:rPr lang="en-US" sz="2400" i="1" dirty="0"/>
              <a:t>What do you think it meant?</a:t>
            </a:r>
          </a:p>
          <a:p>
            <a:endParaRPr lang="en-US" sz="3200" i="1" dirty="0">
              <a:solidFill>
                <a:schemeClr val="tx2">
                  <a:lumMod val="75000"/>
                </a:schemeClr>
              </a:solidFill>
            </a:endParaRPr>
          </a:p>
          <a:p>
            <a:r>
              <a:rPr lang="en-US" sz="2400" i="1" dirty="0">
                <a:solidFill>
                  <a:schemeClr val="tx2">
                    <a:lumMod val="75000"/>
                  </a:schemeClr>
                </a:solidFill>
                <a:hlinkClick r:id="rId3"/>
              </a:rPr>
              <a:t>https://youtu.be/dC081rBhFsE</a:t>
            </a:r>
            <a:endParaRPr lang="en-US" sz="2400" i="1" dirty="0">
              <a:solidFill>
                <a:schemeClr val="tx2">
                  <a:lumMod val="75000"/>
                </a:schemeClr>
              </a:solidFill>
            </a:endParaRPr>
          </a:p>
          <a:p>
            <a:endParaRPr lang="en-US" sz="2400" i="1" dirty="0">
              <a:solidFill>
                <a:schemeClr val="tx2">
                  <a:lumMod val="75000"/>
                </a:schemeClr>
              </a:solidFill>
            </a:endParaRPr>
          </a:p>
        </p:txBody>
      </p:sp>
      <p:pic>
        <p:nvPicPr>
          <p:cNvPr id="3" name="dC081rBhFsE"/>
          <p:cNvPicPr>
            <a:picLocks noRot="1" noChangeAspect="1"/>
          </p:cNvPicPr>
          <p:nvPr>
            <a:videoFile r:link="rId1"/>
          </p:nvPr>
        </p:nvPicPr>
        <p:blipFill>
          <a:blip r:embed="rId4"/>
          <a:stretch>
            <a:fillRect/>
          </a:stretch>
        </p:blipFill>
        <p:spPr>
          <a:xfrm>
            <a:off x="6095998" y="1951932"/>
            <a:ext cx="5751484" cy="3235210"/>
          </a:xfrm>
          <a:prstGeom prst="rect">
            <a:avLst/>
          </a:prstGeom>
        </p:spPr>
      </p:pic>
    </p:spTree>
    <p:extLst>
      <p:ext uri="{BB962C8B-B14F-4D97-AF65-F5344CB8AC3E}">
        <p14:creationId xmlns:p14="http://schemas.microsoft.com/office/powerpoint/2010/main" val="149834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5008"/>
            <a:ext cx="12192000" cy="6412992"/>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932320" y="154541"/>
            <a:ext cx="6327359" cy="769441"/>
          </a:xfrm>
          <a:prstGeom prst="rect">
            <a:avLst/>
          </a:prstGeom>
          <a:noFill/>
        </p:spPr>
        <p:txBody>
          <a:bodyPr wrap="square" rtlCol="0">
            <a:spAutoFit/>
          </a:bodyPr>
          <a:lstStyle/>
          <a:p>
            <a:pPr algn="ctr"/>
            <a:r>
              <a:rPr lang="en-US" sz="4400" dirty="0"/>
              <a:t>MATTHEW 17</a:t>
            </a:r>
            <a:endParaRPr lang="es-MX" sz="16600" b="1" dirty="0"/>
          </a:p>
        </p:txBody>
      </p:sp>
    </p:spTree>
    <p:extLst>
      <p:ext uri="{BB962C8B-B14F-4D97-AF65-F5344CB8AC3E}">
        <p14:creationId xmlns:p14="http://schemas.microsoft.com/office/powerpoint/2010/main" val="156514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ctor Illustration of Group Person Table Icon in Blue | Freestock icon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89061" y="2701637"/>
            <a:ext cx="5613875" cy="4156363"/>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1280159" y="1201633"/>
            <a:ext cx="9631680" cy="1015663"/>
          </a:xfrm>
          <a:prstGeom prst="rect">
            <a:avLst/>
          </a:prstGeom>
          <a:solidFill>
            <a:schemeClr val="bg2"/>
          </a:solidFill>
          <a:ln>
            <a:solidFill>
              <a:schemeClr val="accent1">
                <a:lumMod val="60000"/>
                <a:lumOff val="40000"/>
              </a:schemeClr>
            </a:solidFill>
          </a:ln>
        </p:spPr>
        <p:txBody>
          <a:bodyPr wrap="square" rtlCol="0">
            <a:spAutoFit/>
          </a:bodyPr>
          <a:lstStyle/>
          <a:p>
            <a:pPr algn="ctr"/>
            <a:r>
              <a:rPr lang="en-US" sz="2000" dirty="0"/>
              <a:t>Families sit in a circle. </a:t>
            </a:r>
          </a:p>
          <a:p>
            <a:pPr algn="ctr"/>
            <a:r>
              <a:rPr lang="en-US" sz="2000" dirty="0"/>
              <a:t>Each person identifies one or two qualities (or gifts) about the person on his/her right-hand side that help show he/she is a beloved son or daughter of God. </a:t>
            </a:r>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n-US" sz="4400" dirty="0"/>
              <a:t>FAMILY CONVERSATION</a:t>
            </a:r>
            <a:endParaRPr lang="es-MX" sz="4400" b="1" dirty="0"/>
          </a:p>
        </p:txBody>
      </p:sp>
    </p:spTree>
    <p:extLst>
      <p:ext uri="{BB962C8B-B14F-4D97-AF65-F5344CB8AC3E}">
        <p14:creationId xmlns:p14="http://schemas.microsoft.com/office/powerpoint/2010/main" val="121387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n-US" sz="4400" dirty="0"/>
              <a:t>FAMILY ACTIVITY</a:t>
            </a:r>
            <a:endParaRPr lang="es-MX" sz="4400" b="1" dirty="0"/>
          </a:p>
        </p:txBody>
      </p:sp>
      <p:sp>
        <p:nvSpPr>
          <p:cNvPr id="3" name="TextBox 2"/>
          <p:cNvSpPr txBox="1"/>
          <p:nvPr/>
        </p:nvSpPr>
        <p:spPr>
          <a:xfrm>
            <a:off x="585926" y="1526959"/>
            <a:ext cx="6380140" cy="5307125"/>
          </a:xfrm>
          <a:prstGeom prst="rect">
            <a:avLst/>
          </a:prstGeom>
          <a:noFill/>
        </p:spPr>
        <p:txBody>
          <a:bodyPr wrap="square" rtlCol="0">
            <a:spAutoFit/>
          </a:bodyPr>
          <a:lstStyle/>
          <a:p>
            <a:pPr algn="ctr"/>
            <a:r>
              <a:rPr lang="en-US" sz="2800" dirty="0">
                <a:solidFill>
                  <a:srgbClr val="FFC000"/>
                </a:solidFill>
              </a:rPr>
              <a:t>Transfiguration of Jesus Sun Catcher Craft </a:t>
            </a:r>
          </a:p>
          <a:p>
            <a:pPr algn="ctr"/>
            <a:r>
              <a:rPr lang="en-US" sz="2800" dirty="0"/>
              <a:t>by Catholic Design </a:t>
            </a:r>
          </a:p>
          <a:p>
            <a:endParaRPr lang="en-US" sz="2800" dirty="0"/>
          </a:p>
          <a:p>
            <a:endParaRPr lang="en-US" sz="2800" dirty="0"/>
          </a:p>
          <a:p>
            <a:pPr algn="ctr"/>
            <a:r>
              <a:rPr lang="en-US" sz="2800" dirty="0"/>
              <a:t>This “sun-catcher” is meant to resemble the gleaming white light that Jesus had shown on the mountain during His transfiguration.</a:t>
            </a:r>
          </a:p>
          <a:p>
            <a:pPr algn="ctr"/>
            <a:endParaRPr lang="en-US" sz="2800" dirty="0"/>
          </a:p>
          <a:p>
            <a:pPr algn="ctr"/>
            <a:r>
              <a:rPr lang="en-US" sz="2800" i="1" dirty="0">
                <a:solidFill>
                  <a:srgbClr val="FF0000"/>
                </a:solidFill>
              </a:rPr>
              <a:t>“..his face shone like the sun and his clothes became white as light</a:t>
            </a:r>
            <a:r>
              <a:rPr lang="en-US" sz="2800" dirty="0">
                <a:solidFill>
                  <a:srgbClr val="FF0000"/>
                </a:solidFill>
              </a:rPr>
              <a:t>.” </a:t>
            </a:r>
          </a:p>
          <a:p>
            <a:pPr algn="ctr"/>
            <a:r>
              <a:rPr lang="en-US" sz="2800" dirty="0">
                <a:solidFill>
                  <a:srgbClr val="FF0000"/>
                </a:solidFill>
              </a:rPr>
              <a:t>Mt 17:2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932" y="2061556"/>
            <a:ext cx="4215142" cy="3963150"/>
          </a:xfrm>
          <a:prstGeom prst="rect">
            <a:avLst/>
          </a:prstGeom>
        </p:spPr>
      </p:pic>
    </p:spTree>
    <p:extLst>
      <p:ext uri="{BB962C8B-B14F-4D97-AF65-F5344CB8AC3E}">
        <p14:creationId xmlns:p14="http://schemas.microsoft.com/office/powerpoint/2010/main" val="310328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708679" y="1830608"/>
            <a:ext cx="6323887" cy="4278094"/>
          </a:xfrm>
          <a:prstGeom prst="rect">
            <a:avLst/>
          </a:prstGeom>
          <a:noFill/>
        </p:spPr>
        <p:txBody>
          <a:bodyPr wrap="square" rtlCol="0">
            <a:spAutoFit/>
          </a:bodyPr>
          <a:lstStyle/>
          <a:p>
            <a:r>
              <a:rPr lang="en-US" sz="2400" dirty="0"/>
              <a:t>Your </a:t>
            </a:r>
            <a:r>
              <a:rPr lang="en-US" sz="2400" b="1" dirty="0"/>
              <a:t>Family At-Home Mission </a:t>
            </a:r>
            <a:r>
              <a:rPr lang="en-US" sz="2400" dirty="0"/>
              <a:t>is to watch the videos about the Transfiguration of Jesus, and read the article on the Epiphany. Then, together as a family, mark the mantle of your front door with chalk (blessed, if possible) and pray the Family Epiphany Blessing. </a:t>
            </a:r>
          </a:p>
          <a:p>
            <a:endParaRPr lang="en-US" sz="2400" dirty="0"/>
          </a:p>
          <a:p>
            <a:r>
              <a:rPr lang="en-US" sz="2400" dirty="0"/>
              <a:t>Be ready to share your Family Epiphany Blessing experience, as well as your front door mantle (take a picture) at Week 3’s gathering of families. </a:t>
            </a:r>
          </a:p>
          <a:p>
            <a:endParaRPr lang="en-US" sz="1600" dirty="0"/>
          </a:p>
          <a:p>
            <a:r>
              <a:rPr lang="en-US" sz="1600" dirty="0"/>
              <a:t>(Family Mission Activities adapted from Catholic Digest)</a:t>
            </a:r>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n-US" sz="4400" dirty="0"/>
              <a:t>FAMILY MISSION</a:t>
            </a:r>
            <a:endParaRPr lang="es-MX" sz="4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230" y="1294620"/>
            <a:ext cx="3317943" cy="5350070"/>
          </a:xfrm>
          <a:prstGeom prst="rect">
            <a:avLst/>
          </a:prstGeom>
        </p:spPr>
      </p:pic>
    </p:spTree>
    <p:extLst>
      <p:ext uri="{BB962C8B-B14F-4D97-AF65-F5344CB8AC3E}">
        <p14:creationId xmlns:p14="http://schemas.microsoft.com/office/powerpoint/2010/main" val="3033703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18334</TotalTime>
  <Words>431</Words>
  <Application>Microsoft Office PowerPoint</Application>
  <PresentationFormat>Widescreen</PresentationFormat>
  <Paragraphs>51</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143</cp:revision>
  <dcterms:created xsi:type="dcterms:W3CDTF">2021-11-19T16:04:10Z</dcterms:created>
  <dcterms:modified xsi:type="dcterms:W3CDTF">2023-01-05T15:03:42Z</dcterms:modified>
</cp:coreProperties>
</file>