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90" r:id="rId6"/>
    <p:sldId id="286" r:id="rId7"/>
    <p:sldId id="271" r:id="rId8"/>
    <p:sldId id="284" r:id="rId9"/>
    <p:sldId id="288" r:id="rId10"/>
    <p:sldId id="291" r:id="rId11"/>
    <p:sldId id="287" r:id="rId12"/>
    <p:sldId id="27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00"/>
    <a:srgbClr val="CC3300"/>
    <a:srgbClr val="FF5050"/>
    <a:srgbClr val="F0CE84"/>
    <a:srgbClr val="317D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F6557-F412-C9E1-A98D-AC834C27739C}" v="625" dt="2023-01-20T19:23:40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2274B-18C8-4C16-B660-FDBF1CA6CCD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C18C-EBD1-404E-997F-6CF8AA6B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7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UK6REOWu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Ka9jqvJ378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O6Xm9-FC0Q" TargetMode="External"/><Relationship Id="rId4" Type="http://schemas.openxmlformats.org/officeDocument/2006/relationships/hyperlink" Target="https://www.youtube.com/watch?v=YO6Xm9-FC0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05"/>
          <a:stretch/>
        </p:blipFill>
        <p:spPr>
          <a:xfrm>
            <a:off x="0" y="0"/>
            <a:ext cx="12192000" cy="687462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1154" y="5416731"/>
            <a:ext cx="10067110" cy="992381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Antenna Black" panose="02000505000000020004" pitchFamily="2" charset="0"/>
              </a:rPr>
              <a:t>THE LIFE OF CHRIST: THE </a:t>
            </a:r>
            <a:r>
              <a:rPr lang="en-US" sz="2800" dirty="0" smtClean="0">
                <a:latin typeface="Antenna Black" panose="02000505000000020004" pitchFamily="2" charset="0"/>
              </a:rPr>
              <a:t>GLORIOUS MYSTERIES</a:t>
            </a:r>
          </a:p>
          <a:p>
            <a:r>
              <a:rPr lang="en-US" dirty="0"/>
              <a:t>THE DESCENT OF THE HOLY SPIRIT AT PENTECOST</a:t>
            </a:r>
            <a:endParaRPr lang="en-US" sz="2800" dirty="0">
              <a:latin typeface="Antenna Black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0" y="-663149"/>
            <a:ext cx="9729193" cy="36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2320" y="185319"/>
            <a:ext cx="6327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FAMILY ACTIVITY</a:t>
            </a:r>
            <a:endParaRPr lang="es-MX" sz="148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88274" y="1078525"/>
            <a:ext cx="59489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Holy </a:t>
            </a:r>
            <a:r>
              <a:rPr lang="en-US" sz="2800" b="1" i="1" dirty="0">
                <a:solidFill>
                  <a:srgbClr val="FF0000"/>
                </a:solidFill>
              </a:rPr>
              <a:t>Spirit Fire Lantern </a:t>
            </a:r>
            <a:r>
              <a:rPr lang="en-US" sz="2800" b="1" i="1" dirty="0" smtClean="0">
                <a:solidFill>
                  <a:srgbClr val="FF0000"/>
                </a:solidFill>
              </a:rPr>
              <a:t>Craft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Cut </a:t>
            </a:r>
            <a:r>
              <a:rPr lang="en-US" sz="2000" dirty="0">
                <a:solidFill>
                  <a:srgbClr val="FF0000"/>
                </a:solidFill>
              </a:rPr>
              <a:t>pieces of colored tissue paper in the shape of </a:t>
            </a:r>
            <a:r>
              <a:rPr lang="en-US" sz="2000" dirty="0" smtClean="0">
                <a:solidFill>
                  <a:srgbClr val="FF0000"/>
                </a:solidFill>
              </a:rPr>
              <a:t>flames.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Paint </a:t>
            </a:r>
            <a:r>
              <a:rPr lang="en-US" sz="2000" dirty="0">
                <a:solidFill>
                  <a:srgbClr val="FF0000"/>
                </a:solidFill>
              </a:rPr>
              <a:t>the outside of the entire jar with </a:t>
            </a:r>
            <a:r>
              <a:rPr lang="en-US" sz="2000" dirty="0" err="1">
                <a:solidFill>
                  <a:srgbClr val="FF0000"/>
                </a:solidFill>
              </a:rPr>
              <a:t>Modge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Podge.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Layer </a:t>
            </a:r>
            <a:r>
              <a:rPr lang="en-US" sz="2000" dirty="0">
                <a:solidFill>
                  <a:srgbClr val="FF0000"/>
                </a:solidFill>
              </a:rPr>
              <a:t>paper flames on the outside of the jar.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Cover </a:t>
            </a:r>
            <a:r>
              <a:rPr lang="en-US" sz="2000" dirty="0">
                <a:solidFill>
                  <a:srgbClr val="FF0000"/>
                </a:solidFill>
              </a:rPr>
              <a:t>the outside of the jar with a thin layer of </a:t>
            </a:r>
            <a:r>
              <a:rPr lang="en-US" sz="2000" dirty="0" err="1">
                <a:solidFill>
                  <a:srgbClr val="FF0000"/>
                </a:solidFill>
              </a:rPr>
              <a:t>Modge</a:t>
            </a:r>
            <a:r>
              <a:rPr lang="en-US" sz="2000" dirty="0">
                <a:solidFill>
                  <a:srgbClr val="FF0000"/>
                </a:solidFill>
              </a:rPr>
              <a:t> Podge.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Allow </a:t>
            </a:r>
            <a:r>
              <a:rPr lang="en-US" sz="2000" dirty="0">
                <a:solidFill>
                  <a:srgbClr val="FF0000"/>
                </a:solidFill>
              </a:rPr>
              <a:t>jar to dry completely.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Turn </a:t>
            </a:r>
            <a:r>
              <a:rPr lang="en-US" sz="2000" dirty="0">
                <a:solidFill>
                  <a:srgbClr val="FF0000"/>
                </a:solidFill>
              </a:rPr>
              <a:t>on the votive light and place inside the lantern and put the lid on the </a:t>
            </a:r>
            <a:r>
              <a:rPr lang="en-US" sz="2000" dirty="0" smtClean="0">
                <a:solidFill>
                  <a:srgbClr val="FF0000"/>
                </a:solidFill>
              </a:rPr>
              <a:t>jar.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When </a:t>
            </a:r>
            <a:r>
              <a:rPr lang="en-US" sz="2000" dirty="0">
                <a:solidFill>
                  <a:srgbClr val="FF0000"/>
                </a:solidFill>
              </a:rPr>
              <a:t>you want to turn off the light, just open the jar and take the votive out to switch it off.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Families </a:t>
            </a:r>
            <a:r>
              <a:rPr lang="en-US" sz="2000" dirty="0">
                <a:solidFill>
                  <a:srgbClr val="FF0000"/>
                </a:solidFill>
              </a:rPr>
              <a:t>place their Holy Spirit Fire Lanterns on their home altars to light during Family Prayer Time.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44" y="1576213"/>
            <a:ext cx="2538565" cy="44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178" y="1232399"/>
            <a:ext cx="74723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Your </a:t>
            </a:r>
            <a:r>
              <a:rPr lang="en-US" sz="2800" dirty="0"/>
              <a:t>Family At-Home Mission is to watch together as a </a:t>
            </a:r>
            <a:r>
              <a:rPr lang="en-US" sz="2800" dirty="0" smtClean="0"/>
              <a:t>family, </a:t>
            </a:r>
            <a:r>
              <a:rPr lang="en-US" sz="2800" dirty="0"/>
              <a:t>the videos that are appropriate for your children’s age level. 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Then, </a:t>
            </a:r>
            <a:r>
              <a:rPr lang="en-US" sz="2800" dirty="0"/>
              <a:t>place your Holy Spirit Fire Headband or Lantern on your family’s home </a:t>
            </a:r>
            <a:r>
              <a:rPr lang="en-US" sz="2800" dirty="0" smtClean="0"/>
              <a:t>altar, </a:t>
            </a:r>
            <a:r>
              <a:rPr lang="en-US" sz="2800" dirty="0"/>
              <a:t>and pray together a decade of the Rosary meditating on the Third Glorious Mystery, </a:t>
            </a:r>
            <a:endParaRPr lang="en-US" sz="2800" dirty="0" smtClean="0"/>
          </a:p>
          <a:p>
            <a:pPr algn="ctr"/>
            <a:r>
              <a:rPr lang="en-US" sz="2800" dirty="0" smtClean="0"/>
              <a:t>The </a:t>
            </a:r>
            <a:r>
              <a:rPr lang="en-US" sz="2800" dirty="0"/>
              <a:t>Descent of the Holy Spirit at Pentecost. </a:t>
            </a:r>
            <a:endParaRPr lang="en-US" sz="2800" dirty="0" smtClean="0"/>
          </a:p>
          <a:p>
            <a:pPr algn="ctr"/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Lastly</a:t>
            </a:r>
            <a:r>
              <a:rPr lang="en-US" sz="2800" dirty="0"/>
              <a:t>, please complete the Families Forming Disciples Family Survey.</a:t>
            </a:r>
            <a:endParaRPr lang="en-US" sz="3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2514" y="153875"/>
            <a:ext cx="1099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/>
              <a:t>Your</a:t>
            </a:r>
            <a:r>
              <a:rPr lang="es-MX" sz="4400" b="1" dirty="0" smtClean="0"/>
              <a:t> Family At-Home Mission</a:t>
            </a:r>
            <a:endParaRPr lang="es-MX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12" y="1061107"/>
            <a:ext cx="3061152" cy="58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5" r="26337" b="25809"/>
          <a:stretch/>
        </p:blipFill>
        <p:spPr>
          <a:xfrm>
            <a:off x="6748844" y="1721997"/>
            <a:ext cx="5476009" cy="5165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736" y="154541"/>
            <a:ext cx="10484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CLOSING PRAYER</a:t>
            </a:r>
            <a:endParaRPr lang="en-US" sz="4400" b="1" i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24317" y="-17417"/>
            <a:ext cx="14110320" cy="46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24317" y="5154658"/>
            <a:ext cx="14110320" cy="46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9545" y="1564758"/>
            <a:ext cx="69307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33"/>
                </a:solidFill>
              </a:rPr>
              <a:t>Lord Jesus Christ, </a:t>
            </a:r>
            <a:endParaRPr lang="en-US" sz="2800" dirty="0" smtClean="0">
              <a:solidFill>
                <a:srgbClr val="660033"/>
              </a:solidFill>
            </a:endParaRPr>
          </a:p>
          <a:p>
            <a:r>
              <a:rPr lang="en-US" sz="2800" dirty="0" smtClean="0">
                <a:solidFill>
                  <a:srgbClr val="660033"/>
                </a:solidFill>
              </a:rPr>
              <a:t>We </a:t>
            </a:r>
            <a:r>
              <a:rPr lang="en-US" sz="2800" dirty="0">
                <a:solidFill>
                  <a:srgbClr val="660033"/>
                </a:solidFill>
              </a:rPr>
              <a:t>entrust our family to You and ask for Your blessing and protection. </a:t>
            </a:r>
            <a:endParaRPr lang="en-US" sz="2800" dirty="0" smtClean="0">
              <a:solidFill>
                <a:srgbClr val="660033"/>
              </a:solidFill>
            </a:endParaRPr>
          </a:p>
          <a:p>
            <a:r>
              <a:rPr lang="en-US" sz="2800" dirty="0" smtClean="0">
                <a:solidFill>
                  <a:srgbClr val="660033"/>
                </a:solidFill>
              </a:rPr>
              <a:t>We </a:t>
            </a:r>
            <a:r>
              <a:rPr lang="en-US" sz="2800" dirty="0">
                <a:solidFill>
                  <a:srgbClr val="660033"/>
                </a:solidFill>
              </a:rPr>
              <a:t>love You Lord Jesus with all our hearts and we ask that You help our family </a:t>
            </a:r>
            <a:r>
              <a:rPr lang="en-US" sz="2800" dirty="0" smtClean="0">
                <a:solidFill>
                  <a:srgbClr val="660033"/>
                </a:solidFill>
              </a:rPr>
              <a:t>to become </a:t>
            </a:r>
            <a:r>
              <a:rPr lang="en-US" sz="2800" dirty="0">
                <a:solidFill>
                  <a:srgbClr val="660033"/>
                </a:solidFill>
              </a:rPr>
              <a:t>more like the Holy Family. </a:t>
            </a:r>
            <a:endParaRPr lang="en-US" sz="2800" dirty="0" smtClean="0">
              <a:solidFill>
                <a:srgbClr val="660033"/>
              </a:solidFill>
            </a:endParaRPr>
          </a:p>
          <a:p>
            <a:r>
              <a:rPr lang="en-US" sz="2800" dirty="0" smtClean="0">
                <a:solidFill>
                  <a:srgbClr val="660033"/>
                </a:solidFill>
              </a:rPr>
              <a:t>Help </a:t>
            </a:r>
            <a:r>
              <a:rPr lang="en-US" sz="2800" dirty="0">
                <a:solidFill>
                  <a:srgbClr val="660033"/>
                </a:solidFill>
              </a:rPr>
              <a:t>us to be kind, loving, and patient with one another. </a:t>
            </a:r>
            <a:endParaRPr lang="en-US" sz="2800" dirty="0" smtClean="0">
              <a:solidFill>
                <a:srgbClr val="660033"/>
              </a:solidFill>
            </a:endParaRPr>
          </a:p>
          <a:p>
            <a:r>
              <a:rPr lang="en-US" sz="2800" dirty="0" smtClean="0">
                <a:solidFill>
                  <a:srgbClr val="660033"/>
                </a:solidFill>
              </a:rPr>
              <a:t>Give </a:t>
            </a:r>
            <a:r>
              <a:rPr lang="en-US" sz="2800" dirty="0">
                <a:solidFill>
                  <a:srgbClr val="660033"/>
                </a:solidFill>
              </a:rPr>
              <a:t>us all the grace we need to become saints and Your faithful disciples. </a:t>
            </a:r>
            <a:endParaRPr lang="en-US" sz="2800" dirty="0" smtClean="0">
              <a:solidFill>
                <a:srgbClr val="660033"/>
              </a:solidFill>
            </a:endParaRPr>
          </a:p>
          <a:p>
            <a:r>
              <a:rPr lang="en-US" sz="2800" dirty="0" smtClean="0">
                <a:solidFill>
                  <a:srgbClr val="660033"/>
                </a:solidFill>
              </a:rPr>
              <a:t>Amen</a:t>
            </a:r>
            <a:r>
              <a:rPr lang="en-US" sz="2800" dirty="0">
                <a:solidFill>
                  <a:srgbClr val="6600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2586" y="141102"/>
            <a:ext cx="3626828" cy="1173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>
                <a:latin typeface="Antenna Black" panose="02000505000000020004" pitchFamily="2" charset="0"/>
              </a:rPr>
              <a:t>Ice Breaker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267" y="1639946"/>
            <a:ext cx="684517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lvl="0" algn="ctr"/>
            <a:r>
              <a:rPr lang="en-US" sz="2400" i="1" dirty="0" smtClean="0"/>
              <a:t>In </a:t>
            </a:r>
            <a:r>
              <a:rPr lang="en-US" sz="2400" i="1" dirty="0"/>
              <a:t>the Bible we read that </a:t>
            </a:r>
            <a:r>
              <a:rPr lang="en-US" sz="2400" b="1" i="1" dirty="0"/>
              <a:t>Jesus breathed </a:t>
            </a:r>
            <a:r>
              <a:rPr lang="en-US" sz="2400" i="1" dirty="0"/>
              <a:t>on his followers to give them the Holy Spirit. </a:t>
            </a:r>
            <a:endParaRPr lang="en-US" sz="2400" i="1" dirty="0" smtClean="0"/>
          </a:p>
          <a:p>
            <a:pPr lvl="0" algn="ctr"/>
            <a:r>
              <a:rPr lang="en-US" sz="2400" i="1" dirty="0" smtClean="0"/>
              <a:t>We </a:t>
            </a:r>
            <a:r>
              <a:rPr lang="en-US" sz="2400" i="1" dirty="0"/>
              <a:t>also read that the Holy Spirit came to the disciples in the upper room on the day of Pentecost like a </a:t>
            </a:r>
            <a:r>
              <a:rPr lang="en-US" sz="2400" b="1" i="1" dirty="0"/>
              <a:t>strong driving wind. </a:t>
            </a:r>
            <a:endParaRPr lang="en-US" sz="2400" b="1" i="1" dirty="0" smtClean="0"/>
          </a:p>
          <a:p>
            <a:pPr lvl="0" algn="ctr"/>
            <a:endParaRPr lang="en-US" sz="2400" dirty="0"/>
          </a:p>
          <a:p>
            <a:pPr lvl="0" algn="ctr"/>
            <a:r>
              <a:rPr lang="en-US" sz="2400" i="1" dirty="0"/>
              <a:t>For this game, we are going to use our breath to create wind to move the balloons across the finish line. </a:t>
            </a:r>
            <a:r>
              <a:rPr lang="en-US" sz="2400" i="1" dirty="0" smtClean="0"/>
              <a:t>No </a:t>
            </a:r>
            <a:r>
              <a:rPr lang="en-US" sz="2400" i="1" dirty="0"/>
              <a:t>one can use any part of their body to move the balloon; they can only use their breath.</a:t>
            </a:r>
            <a:r>
              <a:rPr lang="en-US" sz="2400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3361"/>
          <a:stretch/>
        </p:blipFill>
        <p:spPr>
          <a:xfrm>
            <a:off x="7268050" y="1456096"/>
            <a:ext cx="3916416" cy="51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5954" y="1814529"/>
            <a:ext cx="64064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/>
              <a:t>Lord God, fill us with your Holy Spirit that we may go out and share Jesus’ love and light with others like the disciples did. </a:t>
            </a:r>
            <a:r>
              <a:rPr lang="en-US" sz="4000" i="1" dirty="0" smtClean="0"/>
              <a:t>In the name of the Father,…</a:t>
            </a:r>
            <a:endParaRPr lang="en-US" sz="4000" i="1" dirty="0" smtClean="0"/>
          </a:p>
          <a:p>
            <a:endParaRPr lang="en-US" sz="4000" i="1" dirty="0"/>
          </a:p>
          <a:p>
            <a:r>
              <a:rPr lang="en-US" sz="2400" dirty="0" smtClean="0"/>
              <a:t>(</a:t>
            </a:r>
            <a:r>
              <a:rPr lang="en-US" sz="2400" dirty="0"/>
              <a:t>Family Faith Formation, Archdiocese of Adelaide)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>
                <a:latin typeface="Antenna Black" panose="02000505000000020004" pitchFamily="2" charset="0"/>
              </a:rPr>
              <a:t>Opening Prayer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2" name="Picture 1" descr="Public Domain Clip Art Image | Praying hands | ID: 13528798811637 ..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34" y="2148185"/>
            <a:ext cx="2517506" cy="33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2"/>
          <a:stretch/>
        </p:blipFill>
        <p:spPr>
          <a:xfrm>
            <a:off x="0" y="848868"/>
            <a:ext cx="12192000" cy="6040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6126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892" y="137125"/>
            <a:ext cx="10946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/>
              <a:t>Go, and make disciples</a:t>
            </a:r>
            <a:endParaRPr lang="es-MX" sz="5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67383" y="4242362"/>
            <a:ext cx="10657233" cy="2492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1600" b="1" dirty="0"/>
              <a:t> </a:t>
            </a:r>
            <a:r>
              <a:rPr lang="en-US" sz="2800" b="1" dirty="0"/>
              <a:t>“All power in heaven and on earth has been given to me. 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Go</a:t>
            </a:r>
            <a:r>
              <a:rPr lang="en-US" sz="2800" b="1" dirty="0"/>
              <a:t>, therefore, and make disciples of all nations, baptizing them in the name of the Father, and of the Son, and of the holy Spirit, teaching them to observe all that I have commanded you.  And behold, I am with you always, until the end of the age.” Matthew 28:18-20</a:t>
            </a:r>
            <a:r>
              <a:rPr lang="en-US" sz="1600" b="1" dirty="0">
                <a:solidFill>
                  <a:srgbClr val="002060"/>
                </a:solidFill>
              </a:rPr>
              <a:t> </a:t>
            </a:r>
          </a:p>
          <a:p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8827" y="6282620"/>
            <a:ext cx="640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://www.youtube.com/watch?v=vuUK6REOWuE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18687" y="-136347"/>
            <a:ext cx="7954625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KID BIBLE STORY: PENTECOST</a:t>
            </a:r>
            <a:endParaRPr lang="en-US" b="1" baseline="30000" dirty="0">
              <a:latin typeface="Antenna Black" panose="02000505000000020004" pitchFamily="2" charset="0"/>
            </a:endParaRPr>
          </a:p>
        </p:txBody>
      </p:sp>
      <p:pic>
        <p:nvPicPr>
          <p:cNvPr id="4" name="hKa9jqvJ37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6176" y="1214871"/>
            <a:ext cx="8939646" cy="50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O6Xm9-FC0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6572" y="1160067"/>
            <a:ext cx="9538854" cy="5365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5403" y="195313"/>
            <a:ext cx="1338828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4400" dirty="0"/>
              <a:t>         </a:t>
            </a:r>
            <a:endParaRPr lang="en-US" sz="4400" b="1" dirty="0"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31817" y="-896982"/>
            <a:ext cx="10493829" cy="1733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18687" y="-136347"/>
            <a:ext cx="7954625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ACTS 2:1-11</a:t>
            </a:r>
            <a:endParaRPr lang="en-US" b="1" baseline="30000" dirty="0">
              <a:latin typeface="Antenna Black" panose="02000505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9894" y="5879341"/>
            <a:ext cx="631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Pentecost Sunday – What is Pentecost? (Catholic Kids Media</a:t>
            </a:r>
            <a:r>
              <a:rPr lang="en-US" dirty="0"/>
              <a:t>)</a:t>
            </a:r>
          </a:p>
          <a:p>
            <a:pPr algn="ctr"/>
            <a:r>
              <a:rPr lang="en-US" u="sng" dirty="0">
                <a:hlinkClick r:id="rId4"/>
              </a:rPr>
              <a:t>https://www.youtube.com/watch?v=YO6Xm9-FC0Q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76"/>
          <a:stretch/>
        </p:blipFill>
        <p:spPr>
          <a:xfrm>
            <a:off x="0" y="902327"/>
            <a:ext cx="12192000" cy="59955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"/>
            <a:ext cx="12192000" cy="12364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228" y="1236463"/>
            <a:ext cx="5111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“Peter said to them, ‘Repent and be baptized, every one of you in the name of Jesus Christ for the forgiveness of your sins; and you will receive the gift of the holy Spirit. 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For </a:t>
            </a:r>
            <a:r>
              <a:rPr lang="en-US" sz="2200" b="1" dirty="0">
                <a:solidFill>
                  <a:schemeClr val="bg1"/>
                </a:solidFill>
              </a:rPr>
              <a:t>the promise is made to you and to your children and to those far off, whomever the Lord our God will call.’ 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He </a:t>
            </a:r>
            <a:r>
              <a:rPr lang="en-US" sz="2200" b="1" dirty="0">
                <a:solidFill>
                  <a:schemeClr val="bg1"/>
                </a:solidFill>
              </a:rPr>
              <a:t>testified with many other arguments, and was exhorting them, ‘Save yourselves from this corrupt generation.’ 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Those </a:t>
            </a:r>
            <a:r>
              <a:rPr lang="en-US" sz="2200" b="1" dirty="0">
                <a:solidFill>
                  <a:schemeClr val="bg1"/>
                </a:solidFill>
              </a:rPr>
              <a:t>who accepted his message were baptized, and about three thousand persons were added that day</a:t>
            </a:r>
            <a:r>
              <a:rPr lang="en-US" sz="2200" b="1" dirty="0" smtClean="0">
                <a:solidFill>
                  <a:schemeClr val="bg1"/>
                </a:solidFill>
              </a:rPr>
              <a:t>.”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273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ACTS: 2:38-41</a:t>
            </a:r>
            <a:endParaRPr lang="es-MX" sz="213200" b="1" i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5"/>
          <a:stretch/>
        </p:blipFill>
        <p:spPr>
          <a:xfrm>
            <a:off x="0" y="917469"/>
            <a:ext cx="12192000" cy="587086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03674"/>
            <a:ext cx="12191999" cy="1877437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  <a:alpha val="10000"/>
                </a:schemeClr>
              </a:gs>
              <a:gs pos="43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000" dirty="0" smtClean="0"/>
              <a:t>If </a:t>
            </a:r>
            <a:r>
              <a:rPr lang="en-US" sz="2000" dirty="0"/>
              <a:t>you had been there at the first Pentecost, do you think you would have believed Peter and the disciples? </a:t>
            </a:r>
          </a:p>
          <a:p>
            <a:pPr lvl="0" algn="ctr"/>
            <a:r>
              <a:rPr lang="en-US" sz="2000" dirty="0"/>
              <a:t>What do you believe is the difference between an admirer of Jesus and a disciple of Jesus? </a:t>
            </a:r>
          </a:p>
          <a:p>
            <a:pPr lvl="0" algn="ctr"/>
            <a:r>
              <a:rPr lang="en-US" sz="2000" dirty="0"/>
              <a:t>How does being a person who has been baptized in the name of the Father, and of the Son, and of the Holy Spirit affect your life, how you see </a:t>
            </a:r>
            <a:r>
              <a:rPr lang="en-US" sz="2000" dirty="0" smtClean="0"/>
              <a:t>God, </a:t>
            </a:r>
            <a:r>
              <a:rPr lang="en-US" sz="2000" dirty="0"/>
              <a:t>and yourself</a:t>
            </a:r>
            <a:r>
              <a:rPr lang="en-US" sz="2000" dirty="0" smtClean="0"/>
              <a:t>?</a:t>
            </a:r>
          </a:p>
          <a:p>
            <a:pPr lvl="0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189" y="185319"/>
            <a:ext cx="1163465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/>
              <a:t>FAMILY </a:t>
            </a:r>
            <a:r>
              <a:rPr lang="en-US" sz="4000" b="1" dirty="0" smtClean="0"/>
              <a:t>CONVERSATION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83040" y="3788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2320" y="185319"/>
            <a:ext cx="6327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FAMILY ACTIVITY</a:t>
            </a:r>
            <a:endParaRPr lang="es-MX" sz="148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98" y="1263843"/>
            <a:ext cx="3252766" cy="5127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726" y="1263843"/>
            <a:ext cx="62014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Tongues of Fire Wearable Headband </a:t>
            </a:r>
            <a:r>
              <a:rPr lang="en-US" sz="3200" b="1" i="1" dirty="0" smtClean="0">
                <a:solidFill>
                  <a:srgbClr val="FF0000"/>
                </a:solidFill>
              </a:rPr>
              <a:t>Craft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Use </a:t>
            </a:r>
            <a:r>
              <a:rPr lang="en-US" sz="2400" dirty="0">
                <a:solidFill>
                  <a:srgbClr val="FF0000"/>
                </a:solidFill>
              </a:rPr>
              <a:t>card stock paper or cardboard to cut out flame shapes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Have </a:t>
            </a:r>
            <a:r>
              <a:rPr lang="en-US" sz="2400" dirty="0">
                <a:solidFill>
                  <a:srgbClr val="FF0000"/>
                </a:solidFill>
              </a:rPr>
              <a:t>the children paint them with water </a:t>
            </a:r>
            <a:r>
              <a:rPr lang="en-US" sz="2400" dirty="0" smtClean="0">
                <a:solidFill>
                  <a:srgbClr val="FF0000"/>
                </a:solidFill>
              </a:rPr>
              <a:t>colors, </a:t>
            </a:r>
            <a:r>
              <a:rPr lang="en-US" sz="2400" dirty="0">
                <a:solidFill>
                  <a:srgbClr val="FF0000"/>
                </a:solidFill>
              </a:rPr>
              <a:t>or glue red and orange pieces of tissue paper on it to make it look like flames.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Use </a:t>
            </a:r>
            <a:r>
              <a:rPr lang="en-US" sz="2400" dirty="0">
                <a:solidFill>
                  <a:srgbClr val="FF0000"/>
                </a:solidFill>
              </a:rPr>
              <a:t>a strip of paper for the headband, fitting it to each child’s head and using a stapler to secure the headband.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Attach </a:t>
            </a:r>
            <a:r>
              <a:rPr lang="en-US" sz="2400" dirty="0">
                <a:solidFill>
                  <a:srgbClr val="FF0000"/>
                </a:solidFill>
              </a:rPr>
              <a:t>the flames to the headband using the stapler as well.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19834</TotalTime>
  <Words>801</Words>
  <Application>Microsoft Office PowerPoint</Application>
  <PresentationFormat>Widescreen</PresentationFormat>
  <Paragraphs>66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Antenna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Patrice Spirou</cp:lastModifiedBy>
  <cp:revision>383</cp:revision>
  <dcterms:created xsi:type="dcterms:W3CDTF">2021-11-19T16:04:10Z</dcterms:created>
  <dcterms:modified xsi:type="dcterms:W3CDTF">2023-04-19T16:02:28Z</dcterms:modified>
</cp:coreProperties>
</file>