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59" r:id="rId4"/>
    <p:sldId id="260" r:id="rId5"/>
    <p:sldId id="308" r:id="rId6"/>
    <p:sldId id="291" r:id="rId7"/>
    <p:sldId id="301" r:id="rId8"/>
    <p:sldId id="309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C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F75DD-86E0-74F3-0077-4CBA147D61F0}" v="184" dt="2024-04-22T21:50:05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st-mary-png/download/146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free-lds-art/art/PNG-Clipart-free-bible-shepherd-77025873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Qn3v8ywNGI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8281-st.-mary-png-clipar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pngall.com/celebration-p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inting of a person holding a baby&#10;&#10;Description automatically generated">
            <a:extLst>
              <a:ext uri="{FF2B5EF4-FFF2-40B4-BE49-F238E27FC236}">
                <a16:creationId xmlns:a16="http://schemas.microsoft.com/office/drawing/2014/main" id="{18B06E54-D521-4DF4-5E59-A262B9953A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1"/>
          <p:cNvSpPr txBox="1">
            <a:spLocks/>
          </p:cNvSpPr>
          <p:nvPr/>
        </p:nvSpPr>
        <p:spPr>
          <a:xfrm>
            <a:off x="878724" y="4463412"/>
            <a:ext cx="10434551" cy="766008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SAVING LOVE FOR US: LITURGY AND THE SEVEN SACRAMENTS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TOPIC: MARY, OUR MOTHER AND OUR QUEEN!</a:t>
            </a:r>
          </a:p>
          <a:p>
            <a:endParaRPr lang="en-US" sz="13800" b="1" dirty="0">
              <a:solidFill>
                <a:schemeClr val="bg1"/>
              </a:solidFill>
              <a:latin typeface="Antenna Black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1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03736" y="1275989"/>
            <a:ext cx="653708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Lord Jesus Christ,                                                  We entrust our family to You and ask for Your blessing and protection. </a:t>
            </a:r>
          </a:p>
          <a:p>
            <a:endParaRPr lang="en-US" sz="2600" dirty="0"/>
          </a:p>
          <a:p>
            <a:r>
              <a:rPr lang="en-US" sz="2600" dirty="0"/>
              <a:t>We love You Lord Jesus with all our hearts, and we ask that You help our family to become more like the Holy Family.</a:t>
            </a:r>
          </a:p>
          <a:p>
            <a:endParaRPr lang="en-US" sz="2600" dirty="0"/>
          </a:p>
          <a:p>
            <a:r>
              <a:rPr lang="en-US" sz="2600" dirty="0"/>
              <a:t>Help us to be kind, loving, and patient with </a:t>
            </a:r>
          </a:p>
          <a:p>
            <a:r>
              <a:rPr lang="en-US" sz="2600" dirty="0"/>
              <a:t>one another.</a:t>
            </a:r>
          </a:p>
          <a:p>
            <a:endParaRPr lang="en-US" sz="2600" dirty="0"/>
          </a:p>
          <a:p>
            <a:r>
              <a:rPr lang="en-US" sz="2600" dirty="0"/>
              <a:t>Give us all the grace we need to become saints and Your faithful disciples.  Amen.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17417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cap="all" baseline="30000" dirty="0">
                <a:solidFill>
                  <a:schemeClr val="bg1"/>
                </a:solidFill>
              </a:rPr>
              <a:t>Opening Prayer</a:t>
            </a:r>
            <a:endParaRPr lang="en-US" sz="6600" cap="all" baseline="30000" dirty="0">
              <a:solidFill>
                <a:schemeClr val="bg1"/>
              </a:solidFill>
            </a:endParaRPr>
          </a:p>
        </p:txBody>
      </p:sp>
      <p:pic>
        <p:nvPicPr>
          <p:cNvPr id="8" name="Picture 7" descr="A painting of a person holding a baby&#10;&#10;Description automatically generated">
            <a:extLst>
              <a:ext uri="{FF2B5EF4-FFF2-40B4-BE49-F238E27FC236}">
                <a16:creationId xmlns:a16="http://schemas.microsoft.com/office/drawing/2014/main" id="{2CF5C956-7D36-C7F8-6DF2-6BB1C9027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-27214" y="40298"/>
            <a:ext cx="550589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BC61E7-FF07-B649-EC33-DC273F7663A4}"/>
              </a:ext>
            </a:extLst>
          </p:cNvPr>
          <p:cNvSpPr txBox="1"/>
          <p:nvPr/>
        </p:nvSpPr>
        <p:spPr>
          <a:xfrm>
            <a:off x="-27214" y="6898298"/>
            <a:ext cx="5505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ngall.com/st-mary-png/download/1466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5599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9101" y="-1"/>
            <a:ext cx="9953798" cy="12469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</a:rPr>
              <a:t>WHO AM I?</a:t>
            </a:r>
            <a:endParaRPr lang="en-US" sz="6000" b="1" cap="all" baseline="30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672" y="1442800"/>
            <a:ext cx="6477657" cy="55483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How to Play: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Each family member chooses a favorite bible character or saint</a:t>
            </a:r>
            <a:r>
              <a:rPr lang="en-US" sz="2800" dirty="0">
                <a:latin typeface="Calibri"/>
                <a:ea typeface="Calibri" panose="020F0502020204030204" pitchFamily="34" charset="0"/>
                <a:cs typeface="Times New Roman"/>
              </a:rPr>
              <a:t>,</a:t>
            </a:r>
            <a:r>
              <a:rPr lang="en-US" sz="2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but does not reveal who it is.</a:t>
            </a:r>
            <a:r>
              <a:rPr lang="en-US" sz="28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US" sz="28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The other family members ask</a:t>
            </a:r>
            <a:r>
              <a:rPr lang="en-US" sz="2800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5 questions</a:t>
            </a:r>
            <a:r>
              <a:rPr lang="en-US" sz="2800" dirty="0">
                <a:latin typeface="Calibri"/>
                <a:ea typeface="Calibri" panose="020F0502020204030204" pitchFamily="34" charset="0"/>
                <a:cs typeface="Times New Roman"/>
              </a:rPr>
              <a:t>,</a:t>
            </a:r>
            <a:r>
              <a:rPr lang="en-US" sz="2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and then based on the information, guess who the favorite person is.</a:t>
            </a:r>
            <a:r>
              <a:rPr lang="en-US" sz="28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US" sz="28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Lastly, the person explains why the bible character or saint is his/her favorite.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(Adapted from youthgroupgames.com)  </a:t>
            </a:r>
          </a:p>
        </p:txBody>
      </p:sp>
      <p:pic>
        <p:nvPicPr>
          <p:cNvPr id="3" name="Picture 2" descr="A cartoon of a person in a yellow robe&#10;&#10;Description automatically generated">
            <a:extLst>
              <a:ext uri="{FF2B5EF4-FFF2-40B4-BE49-F238E27FC236}">
                <a16:creationId xmlns:a16="http://schemas.microsoft.com/office/drawing/2014/main" id="{49C6118F-FE2D-01F0-80C4-02818C9118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/>
        </p:blipFill>
        <p:spPr>
          <a:xfrm>
            <a:off x="4218215" y="-1796143"/>
            <a:ext cx="10695214" cy="865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1665" y="242944"/>
            <a:ext cx="1188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</a:rPr>
              <a:t>MAIN CONCEPT: MARY IS OUR MOTHER AND OUR QUEEN</a:t>
            </a:r>
            <a:endParaRPr lang="es-MX" sz="344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8211" y="1210842"/>
            <a:ext cx="1007557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Watch: Struggling to View Mary as Your Mother?</a:t>
            </a:r>
            <a:endParaRPr lang="en-US" sz="8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title="Struggling to View Mary as Your Mother? (feat. Lisa Cotter)">
            <a:hlinkClick r:id="" action="ppaction://media"/>
            <a:extLst>
              <a:ext uri="{FF2B5EF4-FFF2-40B4-BE49-F238E27FC236}">
                <a16:creationId xmlns:a16="http://schemas.microsoft.com/office/drawing/2014/main" id="{99066ACF-96DD-F761-968C-2A9D622A58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74648" y="1869677"/>
            <a:ext cx="7842704" cy="44276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7AEF63-11B0-55D8-4498-A049DB59157B}"/>
              </a:ext>
            </a:extLst>
          </p:cNvPr>
          <p:cNvSpPr txBox="1"/>
          <p:nvPr/>
        </p:nvSpPr>
        <p:spPr>
          <a:xfrm>
            <a:off x="3205843" y="6430390"/>
            <a:ext cx="578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https://youtu.be/vQn3v8ywNGI?si=wGT8cxxydizbmsWh</a:t>
            </a:r>
          </a:p>
        </p:txBody>
      </p:sp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90649" y="123762"/>
            <a:ext cx="921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FAMILY CONVERSATION</a:t>
            </a:r>
            <a:endParaRPr lang="es-MX" sz="23900" b="1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313B63-4862-5ACC-6878-D345B0DC6F14}"/>
              </a:ext>
            </a:extLst>
          </p:cNvPr>
          <p:cNvSpPr txBox="1"/>
          <p:nvPr/>
        </p:nvSpPr>
        <p:spPr>
          <a:xfrm>
            <a:off x="6095999" y="1252525"/>
            <a:ext cx="5366656" cy="5401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you ever asked Mary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pray for you?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there ever a time in your life when you knew Mary had helped you?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think of Mary as a mother who cares for you?</a:t>
            </a:r>
          </a:p>
        </p:txBody>
      </p:sp>
      <p:pic>
        <p:nvPicPr>
          <p:cNvPr id="10" name="Picture 9" descr="A person with a head covering&#10;&#10;Description automatically generated with medium confidence">
            <a:extLst>
              <a:ext uri="{FF2B5EF4-FFF2-40B4-BE49-F238E27FC236}">
                <a16:creationId xmlns:a16="http://schemas.microsoft.com/office/drawing/2014/main" id="{A47ABA88-02D8-415C-2044-C31515EE8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-881744" y="539260"/>
            <a:ext cx="7277100" cy="727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9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90649" y="123762"/>
            <a:ext cx="921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OPEN MIC</a:t>
            </a:r>
            <a:endParaRPr lang="es-MX" sz="239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10" y="1232396"/>
            <a:ext cx="7119258" cy="44389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900" b="1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9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Now that Families Forming Disciples is coming to a close this year</a:t>
            </a:r>
            <a:r>
              <a:rPr lang="en-US" sz="2900" b="1" dirty="0">
                <a:latin typeface="Calibri"/>
                <a:ea typeface="Calibri" panose="020F0502020204030204" pitchFamily="34" charset="0"/>
                <a:cs typeface="Times New Roman"/>
              </a:rPr>
              <a:t>, </a:t>
            </a:r>
            <a:r>
              <a:rPr lang="en-US" sz="29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we invite you all to please share your experiences</a:t>
            </a:r>
            <a:r>
              <a:rPr lang="en-US" sz="2900" b="1" dirty="0">
                <a:latin typeface="Calibri"/>
                <a:ea typeface="Calibri" panose="020F0502020204030204" pitchFamily="34" charset="0"/>
                <a:cs typeface="Times New Roman"/>
              </a:rPr>
              <a:t>:</a:t>
            </a:r>
            <a:endParaRPr lang="en-US" sz="2900" b="1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900" b="1" i="1" dirty="0">
              <a:solidFill>
                <a:srgbClr val="0070C0"/>
              </a:solidFill>
              <a:latin typeface="Calibri"/>
              <a:ea typeface="Calibri" panose="020F0502020204030204" pitchFamily="34" charset="0"/>
              <a:cs typeface="Times New Roman"/>
            </a:endParaRPr>
          </a:p>
          <a:p>
            <a:pPr algn="ctr"/>
            <a:r>
              <a:rPr lang="en-US" sz="2900" b="1" i="1" dirty="0">
                <a:solidFill>
                  <a:srgbClr val="0070C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How did learning about the Seven Sacraments of the Catholic Church impact your relationship with God, one another and </a:t>
            </a:r>
            <a:r>
              <a:rPr lang="en-US" sz="2900" b="1" i="1" dirty="0">
                <a:solidFill>
                  <a:srgbClr val="0070C0"/>
                </a:solidFill>
                <a:latin typeface="Calibri"/>
                <a:ea typeface="Calibri" panose="020F0502020204030204" pitchFamily="34" charset="0"/>
                <a:cs typeface="Times New Roman"/>
              </a:rPr>
              <a:t>  </a:t>
            </a:r>
            <a:r>
              <a:rPr lang="en-US" sz="2900" b="1" i="1" dirty="0">
                <a:solidFill>
                  <a:srgbClr val="0070C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your church community?</a:t>
            </a:r>
            <a:endParaRPr lang="en-US"/>
          </a:p>
        </p:txBody>
      </p:sp>
      <p:pic>
        <p:nvPicPr>
          <p:cNvPr id="3" name="Picture 2" descr="A black and white image of a microphone&#10;&#10;Description automatically generated">
            <a:extLst>
              <a:ext uri="{FF2B5EF4-FFF2-40B4-BE49-F238E27FC236}">
                <a16:creationId xmlns:a16="http://schemas.microsoft.com/office/drawing/2014/main" id="{67716C07-3FB0-A4C9-47F0-B3832A971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967" y="1202285"/>
            <a:ext cx="4727075" cy="51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8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tatue of a person with a crown&#10;&#10;Description automatically generated">
            <a:extLst>
              <a:ext uri="{FF2B5EF4-FFF2-40B4-BE49-F238E27FC236}">
                <a16:creationId xmlns:a16="http://schemas.microsoft.com/office/drawing/2014/main" id="{29F3806C-C8EE-03E5-588F-8A0A55BC55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4759"/>
            <a:ext cx="12191876" cy="59032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90649" y="123762"/>
            <a:ext cx="921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MAY CROWNING</a:t>
            </a:r>
            <a:endParaRPr lang="es-MX" sz="23900" b="1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313B63-4862-5ACC-6878-D345B0DC6F14}"/>
              </a:ext>
            </a:extLst>
          </p:cNvPr>
          <p:cNvSpPr txBox="1"/>
          <p:nvPr/>
        </p:nvSpPr>
        <p:spPr>
          <a:xfrm>
            <a:off x="482004" y="1202285"/>
            <a:ext cx="11227867" cy="27536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anose="020F0502020204030204" pitchFamily="34" charset="0"/>
                <a:cs typeface="Times New Roman"/>
              </a:rPr>
              <a:t>We thank God for bringing us together and we invite the Holy Spirit into our lives as Mary did. </a:t>
            </a:r>
            <a:endParaRPr lang="en-US" sz="2400" dirty="0">
              <a:solidFill>
                <a:schemeClr val="bg1"/>
              </a:solidFill>
              <a:latin typeface="Calibri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anose="020F0502020204030204" pitchFamily="34" charset="0"/>
                <a:cs typeface="Times New Roman"/>
              </a:rPr>
              <a:t>Mary is the Spouse of the Holy Spirit, and during the month of May we honor Mary as Queen of Heaven and Earth.   </a:t>
            </a:r>
            <a:endParaRPr lang="en-US" sz="2400">
              <a:solidFill>
                <a:schemeClr val="bg1"/>
              </a:solidFill>
              <a:latin typeface="Calibri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anose="020F0502020204030204" pitchFamily="34" charset="0"/>
                <a:cs typeface="Times New Roman"/>
              </a:rPr>
              <a:t>Her Son, Jesus, is our King, so therefore His Mother is our Queen!               </a:t>
            </a:r>
            <a:endParaRPr lang="en-US" sz="2400">
              <a:solidFill>
                <a:schemeClr val="bg1"/>
              </a:solidFill>
              <a:latin typeface="Calibri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anose="020F0502020204030204" pitchFamily="34" charset="0"/>
                <a:cs typeface="Times New Roman"/>
              </a:rPr>
              <a:t>A May Crowning is a special way we honor Our Lady during the Month of May.</a:t>
            </a:r>
            <a:endParaRPr lang="en-US" sz="2400">
              <a:solidFill>
                <a:schemeClr val="bg1"/>
              </a:solidFill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165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fetti and streamers on a black background&#10;&#10;Description automatically generated">
            <a:extLst>
              <a:ext uri="{FF2B5EF4-FFF2-40B4-BE49-F238E27FC236}">
                <a16:creationId xmlns:a16="http://schemas.microsoft.com/office/drawing/2014/main" id="{0B580ECD-60A8-F05F-3E3E-4009700CA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8878"/>
            <a:ext cx="12192000" cy="53968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EEC235-EB19-A1A7-FE24-E3325B4B35C4}"/>
              </a:ext>
            </a:extLst>
          </p:cNvPr>
          <p:cNvSpPr txBox="1"/>
          <p:nvPr/>
        </p:nvSpPr>
        <p:spPr>
          <a:xfrm>
            <a:off x="127746" y="2091996"/>
            <a:ext cx="117070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Celebrate to conclude the Families Forming Disciples Year!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5237D1-2FAA-119D-0E7B-4CC5960564BE}"/>
              </a:ext>
            </a:extLst>
          </p:cNvPr>
          <p:cNvSpPr txBox="1"/>
          <p:nvPr/>
        </p:nvSpPr>
        <p:spPr>
          <a:xfrm>
            <a:off x="1771744" y="6858000"/>
            <a:ext cx="8648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pngall.com/celebration-p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2917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21641</TotalTime>
  <Words>280</Words>
  <Application>Microsoft Office PowerPoint</Application>
  <PresentationFormat>Widescreen</PresentationFormat>
  <Paragraphs>42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Antenna Black</vt:lpstr>
      <vt:lpstr>Arial</vt:lpstr>
      <vt:lpstr>Calibri</vt:lpstr>
      <vt:lpstr>Calibri Light</vt:lpstr>
      <vt:lpstr>Franklin Gothic Demi Cond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Patrice Spirou</cp:lastModifiedBy>
  <cp:revision>252</cp:revision>
  <dcterms:created xsi:type="dcterms:W3CDTF">2021-11-19T16:04:10Z</dcterms:created>
  <dcterms:modified xsi:type="dcterms:W3CDTF">2024-04-22T21:51:21Z</dcterms:modified>
</cp:coreProperties>
</file>