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9" r:id="rId3"/>
    <p:sldId id="258" r:id="rId4"/>
    <p:sldId id="261" r:id="rId5"/>
    <p:sldId id="260" r:id="rId6"/>
    <p:sldId id="262" r:id="rId7"/>
    <p:sldId id="263" r:id="rId8"/>
    <p:sldId id="264" r:id="rId9"/>
    <p:sldId id="265" r:id="rId10"/>
    <p:sldId id="269" r:id="rId11"/>
    <p:sldId id="274" r:id="rId12"/>
    <p:sldId id="266" r:id="rId13"/>
    <p:sldId id="267" r:id="rId14"/>
    <p:sldId id="270" r:id="rId15"/>
    <p:sldId id="273"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B9D0"/>
    <a:srgbClr val="F1C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69" autoAdjust="0"/>
    <p:restoredTop sz="96327"/>
  </p:normalViewPr>
  <p:slideViewPr>
    <p:cSldViewPr snapToGrid="0" snapToObjects="1">
      <p:cViewPr varScale="1">
        <p:scale>
          <a:sx n="125" d="100"/>
          <a:sy n="125" d="100"/>
        </p:scale>
        <p:origin x="31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36D76-1243-A146-9D25-A1633450B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8060B6-C59E-8C46-A609-B086C2F61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5EB056-C0E9-8444-BF63-6F1B63A83115}"/>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5" name="Footer Placeholder 4">
            <a:extLst>
              <a:ext uri="{FF2B5EF4-FFF2-40B4-BE49-F238E27FC236}">
                <a16:creationId xmlns:a16="http://schemas.microsoft.com/office/drawing/2014/main" id="{56EF227B-692B-AB4D-B195-E6C0C0CF0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40473-D842-3D46-A1BD-D1B668B786A7}"/>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361179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AC83-497B-3F4C-8529-5C4B84B5A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5EC95D-0187-A840-96C4-5E08F7883D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2C2A2-A06C-934D-BE12-DBA394D33515}"/>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5" name="Footer Placeholder 4">
            <a:extLst>
              <a:ext uri="{FF2B5EF4-FFF2-40B4-BE49-F238E27FC236}">
                <a16:creationId xmlns:a16="http://schemas.microsoft.com/office/drawing/2014/main" id="{37CF5006-88E4-3947-A176-E6B909DC1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E2464-DDF7-A74B-ABBF-6B11B5B1F047}"/>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161629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7B101F-C9FD-4646-8042-C2FF40E75B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830EA6-985B-2743-A932-31B58592B1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C4698-17F4-BF49-81E4-935B609D284B}"/>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5" name="Footer Placeholder 4">
            <a:extLst>
              <a:ext uri="{FF2B5EF4-FFF2-40B4-BE49-F238E27FC236}">
                <a16:creationId xmlns:a16="http://schemas.microsoft.com/office/drawing/2014/main" id="{D435EC41-13E6-D842-B8DE-685366F8B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A0687-1DAF-1A4A-8509-7491420F57A9}"/>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147884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8D1E-791A-2540-B413-1855BD3FDB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53302-7C47-2E47-9D55-87B9BA73C1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C0BCF-EBD3-5C4E-8884-14E03AC20C8D}"/>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5" name="Footer Placeholder 4">
            <a:extLst>
              <a:ext uri="{FF2B5EF4-FFF2-40B4-BE49-F238E27FC236}">
                <a16:creationId xmlns:a16="http://schemas.microsoft.com/office/drawing/2014/main" id="{B62A2D73-39CD-7548-B6AD-2E6A52BC0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9F5C1-6A47-D24E-A29E-417112E82601}"/>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419995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32F4-94A6-B449-A484-296E9DDD0B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FD2B90-5653-254A-A7B1-349738862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E38745-1FC2-AB4A-B531-D0BB31F09055}"/>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5" name="Footer Placeholder 4">
            <a:extLst>
              <a:ext uri="{FF2B5EF4-FFF2-40B4-BE49-F238E27FC236}">
                <a16:creationId xmlns:a16="http://schemas.microsoft.com/office/drawing/2014/main" id="{4C2C055D-932E-2641-B6CB-91823B59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A445F-82A7-C74F-891E-A18C1124BB4D}"/>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288448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2647-1C32-574D-AF5E-09AA9DDF1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9F3526-BA5C-4F4D-8C6F-B6EEE86D55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206F61-3A82-FF44-A2B6-41A03E56E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A2E0AE-9BD1-F948-A1A9-40A12719439C}"/>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6" name="Footer Placeholder 5">
            <a:extLst>
              <a:ext uri="{FF2B5EF4-FFF2-40B4-BE49-F238E27FC236}">
                <a16:creationId xmlns:a16="http://schemas.microsoft.com/office/drawing/2014/main" id="{12769F60-12F1-3948-A839-70E37289E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462A2-95C9-A24D-97A1-D976D32EB209}"/>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128763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534D-6433-D84B-BC76-8410B36FA1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533C3-95A2-CF4B-A13E-E11F0F88C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1CF2E7-D6EB-B94F-A2C1-03EF6276B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9D5F79-C20E-8C41-B9E0-F6E41638A2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768F26-B72A-154A-AD91-9B09412A62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F9AAF-027E-6D4F-BDAD-D635F9BF6451}"/>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8" name="Footer Placeholder 7">
            <a:extLst>
              <a:ext uri="{FF2B5EF4-FFF2-40B4-BE49-F238E27FC236}">
                <a16:creationId xmlns:a16="http://schemas.microsoft.com/office/drawing/2014/main" id="{41EDA64C-92A6-5040-B9C3-1AB21975FB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9181ED-0C3E-624A-841A-9B1C49C5D483}"/>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132382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F4E8-731E-2E4F-8B95-F29B7F95DF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FD17B4-1400-EA47-9F14-0DF7CA0AA7E2}"/>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4" name="Footer Placeholder 3">
            <a:extLst>
              <a:ext uri="{FF2B5EF4-FFF2-40B4-BE49-F238E27FC236}">
                <a16:creationId xmlns:a16="http://schemas.microsoft.com/office/drawing/2014/main" id="{93E67CBC-F969-5341-9A51-6D6ED8ECC9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042510-2068-4F45-A972-02B2DF2BDA69}"/>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277207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A6D228-7A7D-1C46-9AE8-A6A9A0FD35A9}"/>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3" name="Footer Placeholder 2">
            <a:extLst>
              <a:ext uri="{FF2B5EF4-FFF2-40B4-BE49-F238E27FC236}">
                <a16:creationId xmlns:a16="http://schemas.microsoft.com/office/drawing/2014/main" id="{092E90F2-C0D6-5840-8064-A0A5CE0792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09419A-3FF3-1143-A73E-F0587551775F}"/>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166450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057B-AA82-AF47-B950-C4F2C7ABA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D1CFDF-5D3E-3F48-944D-FD3C8233B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1BC54A-0DC0-A641-886A-0ACCA0F2D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18A33-222E-E248-926B-B8CAD81CD0B7}"/>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6" name="Footer Placeholder 5">
            <a:extLst>
              <a:ext uri="{FF2B5EF4-FFF2-40B4-BE49-F238E27FC236}">
                <a16:creationId xmlns:a16="http://schemas.microsoft.com/office/drawing/2014/main" id="{24FF212D-CC80-F148-A34D-68713BB048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A765A-C3FA-8E43-97B0-84D48E55B561}"/>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301370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FDA4F-C9D3-6D4C-BB44-EA9A3E00E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C3C22F-406C-6C40-B7F5-28B939C58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00854E-1909-6D4E-8340-9986E8217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9FC37-084B-C749-8973-FFC86804FEA3}"/>
              </a:ext>
            </a:extLst>
          </p:cNvPr>
          <p:cNvSpPr>
            <a:spLocks noGrp="1"/>
          </p:cNvSpPr>
          <p:nvPr>
            <p:ph type="dt" sz="half" idx="10"/>
          </p:nvPr>
        </p:nvSpPr>
        <p:spPr/>
        <p:txBody>
          <a:bodyPr/>
          <a:lstStyle/>
          <a:p>
            <a:fld id="{2E848355-841A-F546-83D7-1F944305AFBF}" type="datetimeFigureOut">
              <a:rPr lang="en-US" smtClean="0"/>
              <a:t>2/1/2021</a:t>
            </a:fld>
            <a:endParaRPr lang="en-US"/>
          </a:p>
        </p:txBody>
      </p:sp>
      <p:sp>
        <p:nvSpPr>
          <p:cNvPr id="6" name="Footer Placeholder 5">
            <a:extLst>
              <a:ext uri="{FF2B5EF4-FFF2-40B4-BE49-F238E27FC236}">
                <a16:creationId xmlns:a16="http://schemas.microsoft.com/office/drawing/2014/main" id="{09FC95CE-E307-E540-B65C-FB116770F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F4D72-B7CC-C54F-9AA5-E8FCBD6E4375}"/>
              </a:ext>
            </a:extLst>
          </p:cNvPr>
          <p:cNvSpPr>
            <a:spLocks noGrp="1"/>
          </p:cNvSpPr>
          <p:nvPr>
            <p:ph type="sldNum" sz="quarter" idx="12"/>
          </p:nvPr>
        </p:nvSpPr>
        <p:spPr/>
        <p:txBody>
          <a:bodyPr/>
          <a:lstStyle/>
          <a:p>
            <a:fld id="{16B06626-1B4D-3D4C-A30D-747A7FE0AF03}" type="slidenum">
              <a:rPr lang="en-US" smtClean="0"/>
              <a:t>‹#›</a:t>
            </a:fld>
            <a:endParaRPr lang="en-US"/>
          </a:p>
        </p:txBody>
      </p:sp>
    </p:spTree>
    <p:extLst>
      <p:ext uri="{BB962C8B-B14F-4D97-AF65-F5344CB8AC3E}">
        <p14:creationId xmlns:p14="http://schemas.microsoft.com/office/powerpoint/2010/main" val="265413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8EE2B-82C8-A744-A3D4-6B3628BCD9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5CC14-20A0-C040-AF8B-59EC8AF9A4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AB12A-8FDC-2C42-BCDC-D1294C393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48355-841A-F546-83D7-1F944305AFBF}" type="datetimeFigureOut">
              <a:rPr lang="en-US" smtClean="0"/>
              <a:t>2/1/2021</a:t>
            </a:fld>
            <a:endParaRPr lang="en-US"/>
          </a:p>
        </p:txBody>
      </p:sp>
      <p:sp>
        <p:nvSpPr>
          <p:cNvPr id="5" name="Footer Placeholder 4">
            <a:extLst>
              <a:ext uri="{FF2B5EF4-FFF2-40B4-BE49-F238E27FC236}">
                <a16:creationId xmlns:a16="http://schemas.microsoft.com/office/drawing/2014/main" id="{8556F4EB-92FA-1D45-B292-F15666E9F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C3601-EED7-DD4B-B809-FA44A91648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06626-1B4D-3D4C-A30D-747A7FE0AF03}" type="slidenum">
              <a:rPr lang="en-US" smtClean="0"/>
              <a:t>‹#›</a:t>
            </a:fld>
            <a:endParaRPr lang="en-US"/>
          </a:p>
        </p:txBody>
      </p:sp>
    </p:spTree>
    <p:extLst>
      <p:ext uri="{BB962C8B-B14F-4D97-AF65-F5344CB8AC3E}">
        <p14:creationId xmlns:p14="http://schemas.microsoft.com/office/powerpoint/2010/main" val="343792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Xy8JJClj-Y" TargetMode="External"/><Relationship Id="rId2" Type="http://schemas.openxmlformats.org/officeDocument/2006/relationships/slideLayout" Target="../slideLayouts/slideLayout6.xml"/><Relationship Id="rId1" Type="http://schemas.openxmlformats.org/officeDocument/2006/relationships/video" Target="https://www.youtube.com/embed/bXy8JJClj-Y"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KPfk1fiUDs" TargetMode="External"/><Relationship Id="rId4" Type="http://schemas.openxmlformats.org/officeDocument/2006/relationships/hyperlink" Target="https://youtu.be/-KPfk1fiUD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lords-prayer-words.com/times/meaning_of_lent_prayers.html"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ugMM_3FfnI" TargetMode="External"/><Relationship Id="rId2" Type="http://schemas.openxmlformats.org/officeDocument/2006/relationships/slideLayout" Target="../slideLayouts/slideLayout6.xml"/><Relationship Id="rId1" Type="http://schemas.openxmlformats.org/officeDocument/2006/relationships/video" Target="https://www.youtube.com/embed/HugMM_3FfnI"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157"/>
            <a:ext cx="12192000" cy="6858000"/>
          </a:xfrm>
          <a:prstGeom prst="rect">
            <a:avLst/>
          </a:prstGeom>
        </p:spPr>
      </p:pic>
      <p:sp>
        <p:nvSpPr>
          <p:cNvPr id="7" name="Rectangle 6"/>
          <p:cNvSpPr/>
          <p:nvPr/>
        </p:nvSpPr>
        <p:spPr>
          <a:xfrm>
            <a:off x="1524000" y="375511"/>
            <a:ext cx="9220200" cy="893445"/>
          </a:xfrm>
          <a:prstGeom prst="rect">
            <a:avLst/>
          </a:prstGeom>
          <a:solidFill>
            <a:schemeClr val="bg1">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3453423" y="2678838"/>
            <a:ext cx="5361354" cy="584775"/>
          </a:xfrm>
          <a:prstGeom prst="rect">
            <a:avLst/>
          </a:prstGeom>
          <a:noFill/>
        </p:spPr>
        <p:txBody>
          <a:bodyPr wrap="square" rtlCol="0">
            <a:spAutoFit/>
          </a:bodyPr>
          <a:lstStyle/>
          <a:p>
            <a:pPr algn="ctr"/>
            <a:r>
              <a:rPr lang="en-US" sz="4800" b="1" baseline="30000" dirty="0" smtClean="0">
                <a:solidFill>
                  <a:schemeClr val="bg1"/>
                </a:solidFill>
              </a:rPr>
              <a:t>Lesson 7 – Week 1</a:t>
            </a:r>
            <a:endParaRPr lang="en-US" sz="4800" b="1" baseline="30000" dirty="0">
              <a:solidFill>
                <a:schemeClr val="bg1"/>
              </a:solidFill>
            </a:endParaRPr>
          </a:p>
        </p:txBody>
      </p:sp>
      <p:sp>
        <p:nvSpPr>
          <p:cNvPr id="9" name="Title 1"/>
          <p:cNvSpPr txBox="1">
            <a:spLocks/>
          </p:cNvSpPr>
          <p:nvPr/>
        </p:nvSpPr>
        <p:spPr>
          <a:xfrm>
            <a:off x="1562100" y="160511"/>
            <a:ext cx="9144000" cy="1108445"/>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smtClean="0"/>
              <a:t>FAMILIES FORMING DISCIPLES</a:t>
            </a:r>
          </a:p>
        </p:txBody>
      </p:sp>
    </p:spTree>
    <p:extLst>
      <p:ext uri="{BB962C8B-B14F-4D97-AF65-F5344CB8AC3E}">
        <p14:creationId xmlns:p14="http://schemas.microsoft.com/office/powerpoint/2010/main" val="2837667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16396"/>
            <a:ext cx="12268200" cy="1117601"/>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itle 1">
            <a:extLst>
              <a:ext uri="{FF2B5EF4-FFF2-40B4-BE49-F238E27FC236}">
                <a16:creationId xmlns:a16="http://schemas.microsoft.com/office/drawing/2014/main" id="{3DD6F857-897C-8443-9D88-160D081BE820}"/>
              </a:ext>
            </a:extLst>
          </p:cNvPr>
          <p:cNvSpPr txBox="1">
            <a:spLocks/>
          </p:cNvSpPr>
          <p:nvPr/>
        </p:nvSpPr>
        <p:spPr>
          <a:xfrm>
            <a:off x="876300" y="-39878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Content</a:t>
            </a:r>
            <a:endParaRPr lang="en-US" sz="3600" b="1" dirty="0">
              <a:solidFill>
                <a:schemeClr val="bg1"/>
              </a:solidFill>
              <a:latin typeface="+mn-lt"/>
            </a:endParaRPr>
          </a:p>
        </p:txBody>
      </p:sp>
      <p:sp>
        <p:nvSpPr>
          <p:cNvPr id="2" name="TextBox 1"/>
          <p:cNvSpPr txBox="1"/>
          <p:nvPr/>
        </p:nvSpPr>
        <p:spPr>
          <a:xfrm>
            <a:off x="487680" y="1386840"/>
            <a:ext cx="11430000" cy="4832092"/>
          </a:xfrm>
          <a:prstGeom prst="rect">
            <a:avLst/>
          </a:prstGeom>
          <a:noFill/>
        </p:spPr>
        <p:txBody>
          <a:bodyPr wrap="square" rtlCol="0">
            <a:spAutoFit/>
          </a:bodyPr>
          <a:lstStyle/>
          <a:p>
            <a:r>
              <a:rPr lang="en-US" sz="2800" dirty="0" smtClean="0"/>
              <a:t>Holy </a:t>
            </a:r>
            <a:r>
              <a:rPr lang="en-US" sz="2800" dirty="0"/>
              <a:t>Week is the holiest time of the year!  It is when we remember the last week of Jesus’ earthly life and His saving work for us.  </a:t>
            </a:r>
            <a:endParaRPr lang="en-US" sz="2800" dirty="0" smtClean="0"/>
          </a:p>
          <a:p>
            <a:endParaRPr lang="en-US" sz="2800" dirty="0"/>
          </a:p>
          <a:p>
            <a:r>
              <a:rPr lang="en-US" sz="2800" i="1" dirty="0" smtClean="0"/>
              <a:t>What </a:t>
            </a:r>
            <a:r>
              <a:rPr lang="en-US" sz="2800" i="1" dirty="0"/>
              <a:t>is the special day that begins Holy Week</a:t>
            </a:r>
            <a:r>
              <a:rPr lang="en-US" sz="2800" i="1" dirty="0" smtClean="0"/>
              <a:t>?</a:t>
            </a:r>
            <a:endParaRPr lang="en-US" sz="2800" dirty="0"/>
          </a:p>
          <a:p>
            <a:endParaRPr lang="en-US" sz="2800" dirty="0" smtClean="0"/>
          </a:p>
          <a:p>
            <a:r>
              <a:rPr lang="en-US" sz="2800" i="1" dirty="0"/>
              <a:t>Why is the day called Palm Sunday? What happened at the first Palm Sunday</a:t>
            </a:r>
            <a:r>
              <a:rPr lang="en-US" sz="2800" i="1" dirty="0" smtClean="0"/>
              <a:t>?</a:t>
            </a:r>
          </a:p>
          <a:p>
            <a:endParaRPr lang="en-US" sz="2800" i="1" dirty="0"/>
          </a:p>
          <a:p>
            <a:r>
              <a:rPr lang="en-US" sz="2800" i="1" dirty="0"/>
              <a:t>Why were the people excited about Jesus and praising Him as He entered Jerusalem?</a:t>
            </a:r>
          </a:p>
          <a:p>
            <a:endParaRPr lang="en-US" sz="2800" i="1" dirty="0"/>
          </a:p>
          <a:p>
            <a:endParaRPr lang="en-US" sz="2800" dirty="0"/>
          </a:p>
        </p:txBody>
      </p:sp>
    </p:spTree>
    <p:extLst>
      <p:ext uri="{BB962C8B-B14F-4D97-AF65-F5344CB8AC3E}">
        <p14:creationId xmlns:p14="http://schemas.microsoft.com/office/powerpoint/2010/main" val="3131014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16396"/>
            <a:ext cx="12268200" cy="1117601"/>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itle 1">
            <a:extLst>
              <a:ext uri="{FF2B5EF4-FFF2-40B4-BE49-F238E27FC236}">
                <a16:creationId xmlns:a16="http://schemas.microsoft.com/office/drawing/2014/main" id="{3DD6F857-897C-8443-9D88-160D081BE820}"/>
              </a:ext>
            </a:extLst>
          </p:cNvPr>
          <p:cNvSpPr txBox="1">
            <a:spLocks/>
          </p:cNvSpPr>
          <p:nvPr/>
        </p:nvSpPr>
        <p:spPr>
          <a:xfrm>
            <a:off x="876300" y="-39878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Video</a:t>
            </a:r>
            <a:endParaRPr lang="en-US" sz="3600" b="1" dirty="0">
              <a:solidFill>
                <a:schemeClr val="bg1"/>
              </a:solidFill>
              <a:latin typeface="+mn-lt"/>
            </a:endParaRPr>
          </a:p>
        </p:txBody>
      </p:sp>
      <p:sp>
        <p:nvSpPr>
          <p:cNvPr id="2" name="TextBox 1"/>
          <p:cNvSpPr txBox="1"/>
          <p:nvPr/>
        </p:nvSpPr>
        <p:spPr>
          <a:xfrm>
            <a:off x="487680" y="934523"/>
            <a:ext cx="11430000" cy="1384995"/>
          </a:xfrm>
          <a:prstGeom prst="rect">
            <a:avLst/>
          </a:prstGeom>
          <a:noFill/>
        </p:spPr>
        <p:txBody>
          <a:bodyPr wrap="square" rtlCol="0">
            <a:spAutoFit/>
          </a:bodyPr>
          <a:lstStyle/>
          <a:p>
            <a:pPr algn="ctr"/>
            <a:r>
              <a:rPr lang="en-US" sz="2800" u="sng" dirty="0">
                <a:latin typeface="Calibri" panose="020F0502020204030204" pitchFamily="34" charset="0"/>
                <a:ea typeface="Calibri" panose="020F0502020204030204" pitchFamily="34" charset="0"/>
              </a:rPr>
              <a:t>Show Video: </a:t>
            </a:r>
            <a:r>
              <a:rPr lang="en-US" sz="2800" i="1" dirty="0">
                <a:latin typeface="Calibri" panose="020F0502020204030204" pitchFamily="34" charset="0"/>
                <a:ea typeface="Calibri" panose="020F0502020204030204" pitchFamily="34" charset="0"/>
              </a:rPr>
              <a:t>Triumphal Entry and Results | The Life of Jesus</a:t>
            </a:r>
            <a:r>
              <a:rPr lang="en-US" sz="2800" dirty="0">
                <a:latin typeface="Calibri" panose="020F0502020204030204" pitchFamily="34" charset="0"/>
                <a:ea typeface="Calibri" panose="020F0502020204030204" pitchFamily="34" charset="0"/>
              </a:rPr>
              <a:t> by Jesus.net (watch up to minute 1:35)</a:t>
            </a:r>
            <a:endParaRPr lang="en-US" sz="2800" i="1" dirty="0" smtClean="0"/>
          </a:p>
          <a:p>
            <a:endParaRPr lang="en-US" sz="2800" dirty="0"/>
          </a:p>
        </p:txBody>
      </p:sp>
      <p:sp>
        <p:nvSpPr>
          <p:cNvPr id="5" name="TextBox 4"/>
          <p:cNvSpPr txBox="1"/>
          <p:nvPr/>
        </p:nvSpPr>
        <p:spPr>
          <a:xfrm>
            <a:off x="4027856" y="6265889"/>
            <a:ext cx="4831330" cy="369332"/>
          </a:xfrm>
          <a:prstGeom prst="rect">
            <a:avLst/>
          </a:prstGeom>
          <a:noFill/>
        </p:spPr>
        <p:txBody>
          <a:bodyPr wrap="square" rtlCol="0">
            <a:spAutoFit/>
          </a:bodyPr>
          <a:lstStyle/>
          <a:p>
            <a:r>
              <a:rPr lang="en-US" u="sng" dirty="0">
                <a:hlinkClick r:id="rId3"/>
              </a:rPr>
              <a:t>https://www.youtube.com/watch?v=bXy8JJClj-Y</a:t>
            </a:r>
            <a:r>
              <a:rPr lang="en-US" u="sng" dirty="0"/>
              <a:t>  </a:t>
            </a:r>
            <a:endParaRPr lang="en-US" dirty="0"/>
          </a:p>
        </p:txBody>
      </p:sp>
      <p:pic>
        <p:nvPicPr>
          <p:cNvPr id="6" name="bXy8JJClj-Y"/>
          <p:cNvPicPr>
            <a:picLocks noRot="1" noChangeAspect="1"/>
          </p:cNvPicPr>
          <p:nvPr>
            <a:videoFile r:link="rId1"/>
          </p:nvPr>
        </p:nvPicPr>
        <p:blipFill>
          <a:blip r:embed="rId4"/>
          <a:stretch>
            <a:fillRect/>
          </a:stretch>
        </p:blipFill>
        <p:spPr>
          <a:xfrm>
            <a:off x="2322850" y="1978233"/>
            <a:ext cx="7622500" cy="4287656"/>
          </a:xfrm>
          <a:prstGeom prst="rect">
            <a:avLst/>
          </a:prstGeom>
        </p:spPr>
      </p:pic>
    </p:spTree>
    <p:extLst>
      <p:ext uri="{BB962C8B-B14F-4D97-AF65-F5344CB8AC3E}">
        <p14:creationId xmlns:p14="http://schemas.microsoft.com/office/powerpoint/2010/main" val="3914980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1467"/>
            <a:ext cx="12192000" cy="6873240"/>
          </a:xfrm>
          <a:prstGeom prst="rect">
            <a:avLst/>
          </a:prstGeom>
        </p:spPr>
      </p:pic>
      <p:sp>
        <p:nvSpPr>
          <p:cNvPr id="3" name="Rectangle 2"/>
          <p:cNvSpPr/>
          <p:nvPr/>
        </p:nvSpPr>
        <p:spPr>
          <a:xfrm>
            <a:off x="1381664" y="4890666"/>
            <a:ext cx="9428671" cy="16078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0CAAEB-64BF-2143-BE63-DD34C0891117}"/>
              </a:ext>
            </a:extLst>
          </p:cNvPr>
          <p:cNvSpPr txBox="1"/>
          <p:nvPr/>
        </p:nvSpPr>
        <p:spPr>
          <a:xfrm>
            <a:off x="1381664" y="4817413"/>
            <a:ext cx="9428671" cy="1754326"/>
          </a:xfrm>
          <a:prstGeom prst="rect">
            <a:avLst/>
          </a:prstGeom>
          <a:noFill/>
          <a:effectLst>
            <a:softEdge rad="127000"/>
          </a:effectLst>
        </p:spPr>
        <p:txBody>
          <a:bodyPr wrap="none" rtlCol="0">
            <a:spAutoFit/>
          </a:bodyPr>
          <a:lstStyle/>
          <a:p>
            <a:pPr algn="ctr" fontAlgn="base"/>
            <a:r>
              <a:rPr lang="en-US" sz="3600" dirty="0"/>
              <a:t>“Hosanna!</a:t>
            </a:r>
          </a:p>
          <a:p>
            <a:pPr algn="ctr" fontAlgn="base"/>
            <a:r>
              <a:rPr lang="en-US" sz="3600" dirty="0"/>
              <a:t>Blessed is he who comes in the name of the Lord,</a:t>
            </a:r>
          </a:p>
          <a:p>
            <a:pPr algn="ctr" fontAlgn="base"/>
            <a:r>
              <a:rPr lang="en-US" sz="3600" smtClean="0"/>
              <a:t>[even] the </a:t>
            </a:r>
            <a:r>
              <a:rPr lang="en-US" sz="3600" dirty="0"/>
              <a:t>king of Israel.”</a:t>
            </a:r>
          </a:p>
        </p:txBody>
      </p:sp>
      <p:sp>
        <p:nvSpPr>
          <p:cNvPr id="5" name="TextBox 4">
            <a:extLst>
              <a:ext uri="{FF2B5EF4-FFF2-40B4-BE49-F238E27FC236}">
                <a16:creationId xmlns:a16="http://schemas.microsoft.com/office/drawing/2014/main" id="{13942B98-0D6F-7D4C-966C-E1CCE6410B34}"/>
              </a:ext>
            </a:extLst>
          </p:cNvPr>
          <p:cNvSpPr txBox="1"/>
          <p:nvPr/>
        </p:nvSpPr>
        <p:spPr>
          <a:xfrm>
            <a:off x="2405270" y="3319670"/>
            <a:ext cx="237566" cy="369332"/>
          </a:xfrm>
          <a:prstGeom prst="rect">
            <a:avLst/>
          </a:prstGeom>
          <a:noFill/>
        </p:spPr>
        <p:txBody>
          <a:bodyPr wrap="none" rtlCol="0">
            <a:spAutoFit/>
          </a:bodyPr>
          <a:lstStyle/>
          <a:p>
            <a:r>
              <a:rPr lang="en-US" dirty="0"/>
              <a:t> </a:t>
            </a:r>
          </a:p>
        </p:txBody>
      </p:sp>
      <p:sp>
        <p:nvSpPr>
          <p:cNvPr id="8" name="Title 1">
            <a:extLst>
              <a:ext uri="{FF2B5EF4-FFF2-40B4-BE49-F238E27FC236}">
                <a16:creationId xmlns:a16="http://schemas.microsoft.com/office/drawing/2014/main" id="{3DD6F857-897C-8443-9D88-160D081BE820}"/>
              </a:ext>
            </a:extLst>
          </p:cNvPr>
          <p:cNvSpPr txBox="1">
            <a:spLocks/>
          </p:cNvSpPr>
          <p:nvPr/>
        </p:nvSpPr>
        <p:spPr>
          <a:xfrm>
            <a:off x="869025" y="-301027"/>
            <a:ext cx="10453947" cy="16954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Antenna Black" panose="02000505000000020004" pitchFamily="2" charset="0"/>
              </a:rPr>
              <a:t>John 12:12-19</a:t>
            </a:r>
            <a:endParaRPr lang="en-US" sz="3600" dirty="0">
              <a:solidFill>
                <a:schemeClr val="bg1"/>
              </a:solidFill>
              <a:latin typeface="Antenna Black" panose="02000505000000020004" pitchFamily="2" charset="0"/>
            </a:endParaRPr>
          </a:p>
        </p:txBody>
      </p:sp>
    </p:spTree>
    <p:extLst>
      <p:ext uri="{BB962C8B-B14F-4D97-AF65-F5344CB8AC3E}">
        <p14:creationId xmlns:p14="http://schemas.microsoft.com/office/powerpoint/2010/main" val="3572596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687535-5563-4646-A9A7-55C18023A2E7}"/>
              </a:ext>
            </a:extLst>
          </p:cNvPr>
          <p:cNvSpPr txBox="1"/>
          <p:nvPr/>
        </p:nvSpPr>
        <p:spPr>
          <a:xfrm>
            <a:off x="1645919" y="1593544"/>
            <a:ext cx="8819804" cy="1323439"/>
          </a:xfrm>
          <a:prstGeom prst="rect">
            <a:avLst/>
          </a:prstGeom>
          <a:noFill/>
        </p:spPr>
        <p:txBody>
          <a:bodyPr wrap="square" rtlCol="0">
            <a:spAutoFit/>
          </a:bodyPr>
          <a:lstStyle/>
          <a:p>
            <a:pPr algn="ctr"/>
            <a:r>
              <a:rPr lang="en-US" sz="4000" dirty="0"/>
              <a:t>Does anyone know what the words </a:t>
            </a:r>
            <a:r>
              <a:rPr lang="en-US" sz="4000" i="1" dirty="0"/>
              <a:t>Sacred Triduum</a:t>
            </a:r>
            <a:r>
              <a:rPr lang="en-US" sz="4000" dirty="0"/>
              <a:t> mean? </a:t>
            </a:r>
            <a:endParaRPr lang="en-US" sz="4000" baseline="30000" dirty="0"/>
          </a:p>
        </p:txBody>
      </p:sp>
      <p:sp>
        <p:nvSpPr>
          <p:cNvPr id="4" name="Rectangle 3"/>
          <p:cNvSpPr/>
          <p:nvPr/>
        </p:nvSpPr>
        <p:spPr>
          <a:xfrm>
            <a:off x="-844" y="0"/>
            <a:ext cx="12268200" cy="1117601"/>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76300" y="-103982"/>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Content</a:t>
            </a:r>
            <a:endParaRPr lang="en-US" sz="3600" b="1" dirty="0">
              <a:solidFill>
                <a:schemeClr val="bg1"/>
              </a:solidFill>
              <a:latin typeface="+mn-lt"/>
            </a:endParaRPr>
          </a:p>
        </p:txBody>
      </p:sp>
    </p:spTree>
    <p:extLst>
      <p:ext uri="{BB962C8B-B14F-4D97-AF65-F5344CB8AC3E}">
        <p14:creationId xmlns:p14="http://schemas.microsoft.com/office/powerpoint/2010/main" val="3157243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455"/>
            <a:ext cx="10515600" cy="1325563"/>
          </a:xfrm>
        </p:spPr>
        <p:txBody>
          <a:bodyPr>
            <a:normAutofit/>
          </a:bodyPr>
          <a:lstStyle/>
          <a:p>
            <a:r>
              <a:rPr lang="en-US" sz="3200" dirty="0"/>
              <a:t>Watch: </a:t>
            </a:r>
            <a:r>
              <a:rPr lang="en-US" sz="3200" i="1" dirty="0"/>
              <a:t>From Fame to Death</a:t>
            </a:r>
            <a:r>
              <a:rPr lang="en-US" sz="3200" dirty="0"/>
              <a:t> by Tweeting with God   (2min)</a:t>
            </a:r>
          </a:p>
        </p:txBody>
      </p:sp>
      <p:pic>
        <p:nvPicPr>
          <p:cNvPr id="4" name="-KPfk1fiUDs"/>
          <p:cNvPicPr>
            <a:picLocks noRot="1" noChangeAspect="1"/>
          </p:cNvPicPr>
          <p:nvPr>
            <a:videoFile r:link="rId1"/>
          </p:nvPr>
        </p:nvPicPr>
        <p:blipFill>
          <a:blip r:embed="rId3"/>
          <a:stretch>
            <a:fillRect/>
          </a:stretch>
        </p:blipFill>
        <p:spPr>
          <a:xfrm>
            <a:off x="1546013" y="977265"/>
            <a:ext cx="9099973" cy="5118735"/>
          </a:xfrm>
          <a:prstGeom prst="rect">
            <a:avLst/>
          </a:prstGeom>
        </p:spPr>
      </p:pic>
      <p:sp>
        <p:nvSpPr>
          <p:cNvPr id="5" name="Title 1"/>
          <p:cNvSpPr txBox="1">
            <a:spLocks/>
          </p:cNvSpPr>
          <p:nvPr/>
        </p:nvSpPr>
        <p:spPr>
          <a:xfrm>
            <a:off x="3562349" y="6080760"/>
            <a:ext cx="50673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hlinkClick r:id="rId4"/>
              </a:rPr>
              <a:t>https://youtu.be/-</a:t>
            </a:r>
            <a:r>
              <a:rPr lang="en-US" sz="3200" dirty="0" smtClean="0">
                <a:hlinkClick r:id="rId4"/>
              </a:rPr>
              <a:t>KPfk1fiUDs</a:t>
            </a:r>
            <a:endParaRPr lang="en-US" sz="3200" dirty="0" smtClean="0"/>
          </a:p>
          <a:p>
            <a:endParaRPr lang="en-US" sz="3200" dirty="0"/>
          </a:p>
        </p:txBody>
      </p:sp>
    </p:spTree>
    <p:extLst>
      <p:ext uri="{BB962C8B-B14F-4D97-AF65-F5344CB8AC3E}">
        <p14:creationId xmlns:p14="http://schemas.microsoft.com/office/powerpoint/2010/main" val="2243092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687535-5563-4646-A9A7-55C18023A2E7}"/>
              </a:ext>
            </a:extLst>
          </p:cNvPr>
          <p:cNvSpPr txBox="1"/>
          <p:nvPr/>
        </p:nvSpPr>
        <p:spPr>
          <a:xfrm>
            <a:off x="1645919" y="1593544"/>
            <a:ext cx="8819804" cy="2862322"/>
          </a:xfrm>
          <a:prstGeom prst="rect">
            <a:avLst/>
          </a:prstGeom>
          <a:noFill/>
        </p:spPr>
        <p:txBody>
          <a:bodyPr wrap="square" rtlCol="0">
            <a:spAutoFit/>
          </a:bodyPr>
          <a:lstStyle/>
          <a:p>
            <a:pPr algn="ctr"/>
            <a:r>
              <a:rPr lang="en-US" sz="3600" dirty="0"/>
              <a:t>Is there anything holding you back from following Jesus with all your heart</a:t>
            </a:r>
            <a:r>
              <a:rPr lang="en-US" sz="3600" dirty="0" smtClean="0"/>
              <a:t>?</a:t>
            </a:r>
          </a:p>
          <a:p>
            <a:pPr algn="ctr"/>
            <a:endParaRPr lang="en-US" sz="3600" dirty="0"/>
          </a:p>
          <a:p>
            <a:pPr algn="ctr"/>
            <a:r>
              <a:rPr lang="en-US" sz="3600" dirty="0"/>
              <a:t>Is there anything more important to you than Heaven with your family?</a:t>
            </a:r>
          </a:p>
        </p:txBody>
      </p:sp>
      <p:sp>
        <p:nvSpPr>
          <p:cNvPr id="4" name="Rectangle 3"/>
          <p:cNvSpPr/>
          <p:nvPr/>
        </p:nvSpPr>
        <p:spPr>
          <a:xfrm>
            <a:off x="-844" y="0"/>
            <a:ext cx="12268200" cy="1117601"/>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76300" y="-103982"/>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Family Sharing</a:t>
            </a:r>
            <a:endParaRPr lang="en-US" sz="3600" b="1" dirty="0">
              <a:solidFill>
                <a:schemeClr val="bg1"/>
              </a:solidFill>
              <a:latin typeface="+mn-lt"/>
            </a:endParaRPr>
          </a:p>
        </p:txBody>
      </p:sp>
    </p:spTree>
    <p:extLst>
      <p:ext uri="{BB962C8B-B14F-4D97-AF65-F5344CB8AC3E}">
        <p14:creationId xmlns:p14="http://schemas.microsoft.com/office/powerpoint/2010/main" val="2911801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4" y="0"/>
            <a:ext cx="12268200" cy="1117601"/>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itle 1">
            <a:extLst>
              <a:ext uri="{FF2B5EF4-FFF2-40B4-BE49-F238E27FC236}">
                <a16:creationId xmlns:a16="http://schemas.microsoft.com/office/drawing/2014/main" id="{3DD6F857-897C-8443-9D88-160D081BE820}"/>
              </a:ext>
            </a:extLst>
          </p:cNvPr>
          <p:cNvSpPr txBox="1">
            <a:spLocks/>
          </p:cNvSpPr>
          <p:nvPr/>
        </p:nvSpPr>
        <p:spPr>
          <a:xfrm>
            <a:off x="876300" y="-103982"/>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Mission &amp; Close in Prayer</a:t>
            </a:r>
            <a:endParaRPr lang="en-US" sz="3600" b="1" dirty="0">
              <a:solidFill>
                <a:schemeClr val="bg1"/>
              </a:solidFill>
              <a:latin typeface="+mn-lt"/>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0897" y="1755214"/>
            <a:ext cx="3703374" cy="5163746"/>
          </a:xfrm>
          <a:prstGeom prst="rect">
            <a:avLst/>
          </a:prstGeom>
        </p:spPr>
      </p:pic>
      <p:sp>
        <p:nvSpPr>
          <p:cNvPr id="2" name="TextBox 1"/>
          <p:cNvSpPr txBox="1"/>
          <p:nvPr/>
        </p:nvSpPr>
        <p:spPr>
          <a:xfrm>
            <a:off x="1950720" y="1679138"/>
            <a:ext cx="6164580" cy="5232202"/>
          </a:xfrm>
          <a:prstGeom prst="rect">
            <a:avLst/>
          </a:prstGeom>
          <a:noFill/>
        </p:spPr>
        <p:txBody>
          <a:bodyPr wrap="square" rtlCol="0">
            <a:spAutoFit/>
          </a:bodyPr>
          <a:lstStyle/>
          <a:p>
            <a:r>
              <a:rPr lang="en-US" sz="2000" u="sng" dirty="0"/>
              <a:t>Anima Christi</a:t>
            </a:r>
            <a:endParaRPr lang="en-US" sz="2000" dirty="0"/>
          </a:p>
          <a:p>
            <a:r>
              <a:rPr lang="en-US" sz="2000" dirty="0"/>
              <a:t>Soul of Christ, sanctify me; </a:t>
            </a:r>
            <a:br>
              <a:rPr lang="en-US" sz="2000" dirty="0"/>
            </a:br>
            <a:r>
              <a:rPr lang="en-US" sz="2000" dirty="0"/>
              <a:t>Body of Christ, save me; </a:t>
            </a:r>
            <a:br>
              <a:rPr lang="en-US" sz="2000" dirty="0"/>
            </a:br>
            <a:r>
              <a:rPr lang="en-US" sz="2000" dirty="0"/>
              <a:t>Blood of Christ, inebriate me; </a:t>
            </a:r>
            <a:br>
              <a:rPr lang="en-US" sz="2000" dirty="0"/>
            </a:br>
            <a:r>
              <a:rPr lang="en-US" sz="2000" dirty="0"/>
              <a:t>Water from the side of Christ, wash me; </a:t>
            </a:r>
            <a:br>
              <a:rPr lang="en-US" sz="2000" dirty="0"/>
            </a:br>
            <a:r>
              <a:rPr lang="en-US" sz="2000" dirty="0"/>
              <a:t>Passion of Christ, strengthen me; </a:t>
            </a:r>
            <a:br>
              <a:rPr lang="en-US" sz="2000" dirty="0"/>
            </a:br>
            <a:r>
              <a:rPr lang="en-US" sz="2000" dirty="0"/>
              <a:t>O good Jesus, hear me; </a:t>
            </a:r>
            <a:br>
              <a:rPr lang="en-US" sz="2000" dirty="0"/>
            </a:br>
            <a:r>
              <a:rPr lang="en-US" sz="2000" dirty="0"/>
              <a:t>Within your wounds hide me; </a:t>
            </a:r>
            <a:br>
              <a:rPr lang="en-US" sz="2000" dirty="0"/>
            </a:br>
            <a:r>
              <a:rPr lang="en-US" sz="2000" dirty="0"/>
              <a:t>separated from you, let me never be; </a:t>
            </a:r>
            <a:br>
              <a:rPr lang="en-US" sz="2000" dirty="0"/>
            </a:br>
            <a:r>
              <a:rPr lang="en-US" sz="2000" dirty="0"/>
              <a:t>From the evil one protect me; </a:t>
            </a:r>
            <a:br>
              <a:rPr lang="en-US" sz="2000" dirty="0"/>
            </a:br>
            <a:r>
              <a:rPr lang="en-US" sz="2000" dirty="0"/>
              <a:t>At the hour of my death, call me; </a:t>
            </a:r>
            <a:br>
              <a:rPr lang="en-US" sz="2000" dirty="0"/>
            </a:br>
            <a:r>
              <a:rPr lang="en-US" sz="2000" dirty="0"/>
              <a:t>And close to you bid me; </a:t>
            </a:r>
          </a:p>
          <a:p>
            <a:r>
              <a:rPr lang="en-US" sz="2000" dirty="0"/>
              <a:t>That with your saints, </a:t>
            </a:r>
            <a:br>
              <a:rPr lang="en-US" sz="2000" dirty="0"/>
            </a:br>
            <a:r>
              <a:rPr lang="en-US" sz="2000" dirty="0"/>
              <a:t>I may be praising you forever and ever.</a:t>
            </a:r>
          </a:p>
          <a:p>
            <a:r>
              <a:rPr lang="en-US" dirty="0"/>
              <a:t> </a:t>
            </a:r>
          </a:p>
          <a:p>
            <a:r>
              <a:rPr lang="en-US" dirty="0"/>
              <a:t>https://www.catholic.org/prayers/prayer.php?p=1140</a:t>
            </a:r>
          </a:p>
          <a:p>
            <a:endParaRPr lang="en-US" dirty="0"/>
          </a:p>
        </p:txBody>
      </p:sp>
    </p:spTree>
    <p:extLst>
      <p:ext uri="{BB962C8B-B14F-4D97-AF65-F5344CB8AC3E}">
        <p14:creationId xmlns:p14="http://schemas.microsoft.com/office/powerpoint/2010/main" val="2299515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133600" y="175041"/>
            <a:ext cx="10058400" cy="6706404"/>
          </a:xfrm>
          <a:prstGeom prst="rect">
            <a:avLst/>
          </a:prstGeom>
        </p:spPr>
      </p:pic>
      <p:sp>
        <p:nvSpPr>
          <p:cNvPr id="3" name="Rectangle 2">
            <a:extLst>
              <a:ext uri="{FF2B5EF4-FFF2-40B4-BE49-F238E27FC236}">
                <a16:creationId xmlns:a16="http://schemas.microsoft.com/office/drawing/2014/main" id="{00930B41-B0FF-7944-9C52-1DEFBE8F6834}"/>
              </a:ext>
            </a:extLst>
          </p:cNvPr>
          <p:cNvSpPr/>
          <p:nvPr/>
        </p:nvSpPr>
        <p:spPr>
          <a:xfrm>
            <a:off x="586740" y="1646396"/>
            <a:ext cx="11155680" cy="4893647"/>
          </a:xfrm>
          <a:prstGeom prst="rect">
            <a:avLst/>
          </a:prstGeom>
        </p:spPr>
        <p:txBody>
          <a:bodyPr wrap="square">
            <a:spAutoFit/>
          </a:bodyPr>
          <a:lstStyle/>
          <a:p>
            <a:r>
              <a:rPr lang="en-US" sz="2800" dirty="0"/>
              <a:t>Almighty and Everlasting God, You have given our families and the whole human race Your Son, Jesus Christ our Savior, as a model of humility. He fulfilled your will by becoming man and giving His life on the Cross. Help us to bear witness to You by following His example of suffering and make us worthy to share in His Resurrection. We ask this through our Lord Jesus Christ, Your Son.  </a:t>
            </a:r>
            <a:r>
              <a:rPr lang="en-US" sz="2800" i="1" dirty="0"/>
              <a:t>Our Father…</a:t>
            </a:r>
            <a:r>
              <a:rPr lang="en-US" i="1" dirty="0"/>
              <a:t/>
            </a:r>
            <a:br>
              <a:rPr lang="en-US" i="1" dirty="0"/>
            </a:br>
            <a:endParaRPr lang="en-US" i="1" dirty="0" smtClean="0"/>
          </a:p>
          <a:p>
            <a:endParaRPr lang="en-US" i="1" dirty="0"/>
          </a:p>
          <a:p>
            <a:endParaRPr lang="en-US" i="1" dirty="0" smtClean="0"/>
          </a:p>
          <a:p>
            <a:endParaRPr lang="en-US" i="1" dirty="0"/>
          </a:p>
          <a:p>
            <a:endParaRPr lang="en-US" i="1" dirty="0" smtClean="0"/>
          </a:p>
          <a:p>
            <a:r>
              <a:rPr lang="en-US" dirty="0"/>
              <a:t/>
            </a:r>
            <a:br>
              <a:rPr lang="en-US" dirty="0"/>
            </a:br>
            <a:r>
              <a:rPr lang="en-US" dirty="0"/>
              <a:t>Adapted from: </a:t>
            </a:r>
            <a:r>
              <a:rPr lang="en-US" u="sng" dirty="0">
                <a:hlinkClick r:id="rId3"/>
              </a:rPr>
              <a:t>https://www.lords-prayer-words.com/times/meaning_of_lent_prayers.html</a:t>
            </a:r>
            <a:endParaRPr lang="en-US" dirty="0"/>
          </a:p>
          <a:p>
            <a:endParaRPr lang="en-US" dirty="0" smtClean="0"/>
          </a:p>
        </p:txBody>
      </p:sp>
      <p:sp>
        <p:nvSpPr>
          <p:cNvPr id="4" name="Rectangle 3"/>
          <p:cNvSpPr/>
          <p:nvPr/>
        </p:nvSpPr>
        <p:spPr>
          <a:xfrm>
            <a:off x="0" y="-25017"/>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p:cNvSpPr txBox="1">
            <a:spLocks/>
          </p:cNvSpPr>
          <p:nvPr/>
        </p:nvSpPr>
        <p:spPr>
          <a:xfrm>
            <a:off x="2783497" y="175040"/>
            <a:ext cx="6537082" cy="1364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baseline="30000" dirty="0" smtClean="0"/>
              <a:t>Opening Prayer</a:t>
            </a:r>
            <a:endParaRPr lang="en-US" sz="8000" b="1" baseline="30000" dirty="0"/>
          </a:p>
        </p:txBody>
      </p:sp>
    </p:spTree>
    <p:extLst>
      <p:ext uri="{BB962C8B-B14F-4D97-AF65-F5344CB8AC3E}">
        <p14:creationId xmlns:p14="http://schemas.microsoft.com/office/powerpoint/2010/main" val="3552516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70436"/>
            <a:ext cx="12192000" cy="8039100"/>
          </a:xfrm>
          <a:prstGeom prst="rect">
            <a:avLst/>
          </a:prstGeom>
        </p:spPr>
      </p:pic>
      <p:sp>
        <p:nvSpPr>
          <p:cNvPr id="4" name="Rectangle 3"/>
          <p:cNvSpPr/>
          <p:nvPr/>
        </p:nvSpPr>
        <p:spPr>
          <a:xfrm>
            <a:off x="0" y="0"/>
            <a:ext cx="121920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itle 1">
            <a:extLst>
              <a:ext uri="{FF2B5EF4-FFF2-40B4-BE49-F238E27FC236}">
                <a16:creationId xmlns:a16="http://schemas.microsoft.com/office/drawing/2014/main" id="{3DD6F857-897C-8443-9D88-160D081BE820}"/>
              </a:ext>
            </a:extLst>
          </p:cNvPr>
          <p:cNvSpPr>
            <a:spLocks noGrp="1"/>
          </p:cNvSpPr>
          <p:nvPr>
            <p:ph type="title"/>
          </p:nvPr>
        </p:nvSpPr>
        <p:spPr>
          <a:xfrm>
            <a:off x="838200" y="227965"/>
            <a:ext cx="10515600" cy="1325563"/>
          </a:xfrm>
        </p:spPr>
        <p:txBody>
          <a:bodyPr>
            <a:normAutofit fontScale="90000"/>
          </a:bodyPr>
          <a:lstStyle/>
          <a:p>
            <a:pPr algn="ctr"/>
            <a:r>
              <a:rPr lang="en-US" sz="6700" b="1" dirty="0">
                <a:solidFill>
                  <a:schemeClr val="bg1"/>
                </a:solidFill>
                <a:latin typeface="+mn-lt"/>
              </a:rPr>
              <a:t>Goals</a:t>
            </a:r>
            <a:r>
              <a:rPr lang="en-US" dirty="0">
                <a:solidFill>
                  <a:schemeClr val="bg1"/>
                </a:solidFill>
              </a:rPr>
              <a:t/>
            </a:r>
            <a:br>
              <a:rPr lang="en-US" dirty="0">
                <a:solidFill>
                  <a:schemeClr val="bg1"/>
                </a:solidFill>
              </a:rPr>
            </a:br>
            <a:endParaRPr lang="en-US" dirty="0">
              <a:solidFill>
                <a:schemeClr val="bg1"/>
              </a:solidFill>
            </a:endParaRPr>
          </a:p>
        </p:txBody>
      </p:sp>
      <p:sp>
        <p:nvSpPr>
          <p:cNvPr id="3" name="Rectangle 2">
            <a:extLst>
              <a:ext uri="{FF2B5EF4-FFF2-40B4-BE49-F238E27FC236}">
                <a16:creationId xmlns:a16="http://schemas.microsoft.com/office/drawing/2014/main" id="{83E12D71-EFDE-CF44-BEFD-72F0C8FAC6D3}"/>
              </a:ext>
            </a:extLst>
          </p:cNvPr>
          <p:cNvSpPr/>
          <p:nvPr/>
        </p:nvSpPr>
        <p:spPr>
          <a:xfrm>
            <a:off x="714894" y="1545908"/>
            <a:ext cx="10194521" cy="3056286"/>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Calibri" panose="020F0502020204030204" pitchFamily="34" charset="0"/>
              </a:rPr>
              <a:t>Families will reflect on Holy Week, Palm Sunday and Holy Thursday. Families will reflect on how Jesus chose to lay down his life because He loves them completely.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Calibri" panose="020F0502020204030204" pitchFamily="34" charset="0"/>
              </a:rPr>
              <a:t>Families will make their </a:t>
            </a:r>
            <a:r>
              <a:rPr lang="en-US" sz="3600" i="1" dirty="0">
                <a:latin typeface="Calibri" panose="020F0502020204030204" pitchFamily="34" charset="0"/>
                <a:ea typeface="Calibri" panose="020F0502020204030204" pitchFamily="34" charset="0"/>
                <a:cs typeface="Calibri" panose="020F0502020204030204" pitchFamily="34" charset="0"/>
              </a:rPr>
              <a:t>Family Holy Week </a:t>
            </a:r>
            <a:r>
              <a:rPr lang="en-US" sz="3600" i="1" dirty="0" smtClean="0">
                <a:latin typeface="Calibri" panose="020F0502020204030204" pitchFamily="34" charset="0"/>
                <a:ea typeface="Calibri" panose="020F0502020204030204" pitchFamily="34" charset="0"/>
                <a:cs typeface="Calibri" panose="020F0502020204030204" pitchFamily="34" charset="0"/>
              </a:rPr>
              <a:t>Plans</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0629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2F9F5-58CB-2847-8189-10F73D5CF1F9}"/>
              </a:ext>
            </a:extLst>
          </p:cNvPr>
          <p:cNvSpPr/>
          <p:nvPr/>
        </p:nvSpPr>
        <p:spPr>
          <a:xfrm>
            <a:off x="891540" y="1693456"/>
            <a:ext cx="10408920" cy="1673022"/>
          </a:xfrm>
          <a:prstGeom prst="rect">
            <a:avLst/>
          </a:prstGeom>
        </p:spPr>
        <p:txBody>
          <a:bodyPr wrap="square">
            <a:spAutoFit/>
          </a:bodyPr>
          <a:lstStyle/>
          <a:p>
            <a:pPr marL="857250" indent="-857250">
              <a:lnSpc>
                <a:spcPct val="107000"/>
              </a:lnSpc>
              <a:buFont typeface="Arial" panose="020B0604020202020204" pitchFamily="34" charset="0"/>
              <a:buChar char="•"/>
            </a:pPr>
            <a:r>
              <a:rPr lang="en-US" sz="4800" dirty="0" smtClean="0">
                <a:latin typeface="Calibri" panose="020F0502020204030204" pitchFamily="34" charset="0"/>
                <a:ea typeface="Calibri" panose="020F0502020204030204" pitchFamily="34" charset="0"/>
                <a:cs typeface="Calibri" panose="020F0502020204030204" pitchFamily="34" charset="0"/>
              </a:rPr>
              <a:t>Bible</a:t>
            </a:r>
          </a:p>
          <a:p>
            <a:pPr marL="857250" indent="-857250">
              <a:lnSpc>
                <a:spcPct val="107000"/>
              </a:lnSpc>
              <a:buFont typeface="Arial" panose="020B0604020202020204" pitchFamily="34" charset="0"/>
              <a:buChar char="•"/>
            </a:pPr>
            <a:r>
              <a:rPr lang="en-US" sz="4800" dirty="0" smtClean="0">
                <a:latin typeface="Calibri" panose="020F0502020204030204" pitchFamily="34" charset="0"/>
                <a:ea typeface="Calibri" panose="020F0502020204030204" pitchFamily="34" charset="0"/>
                <a:cs typeface="Calibri" panose="020F0502020204030204" pitchFamily="34" charset="0"/>
              </a:rPr>
              <a:t>Anima Christi </a:t>
            </a:r>
            <a:r>
              <a:rPr lang="en-US" sz="4800" dirty="0">
                <a:latin typeface="Calibri" panose="020F0502020204030204" pitchFamily="34" charset="0"/>
                <a:ea typeface="Calibri" panose="020F0502020204030204" pitchFamily="34" charset="0"/>
                <a:cs typeface="Calibri" panose="020F0502020204030204" pitchFamily="34" charset="0"/>
              </a:rPr>
              <a:t>prayer cards (optional)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6200" y="-1"/>
            <a:ext cx="122682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12352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Materials</a:t>
            </a:r>
            <a:endParaRPr lang="en-US" dirty="0">
              <a:solidFill>
                <a:schemeClr val="bg1"/>
              </a:solidFill>
            </a:endParaRPr>
          </a:p>
        </p:txBody>
      </p:sp>
    </p:spTree>
    <p:extLst>
      <p:ext uri="{BB962C8B-B14F-4D97-AF65-F5344CB8AC3E}">
        <p14:creationId xmlns:p14="http://schemas.microsoft.com/office/powerpoint/2010/main" val="301624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98120" y="1210216"/>
            <a:ext cx="12563800" cy="5666273"/>
          </a:xfrm>
          <a:prstGeom prst="rect">
            <a:avLst/>
          </a:prstGeom>
        </p:spPr>
      </p:pic>
      <p:sp>
        <p:nvSpPr>
          <p:cNvPr id="3" name="Rectangle 2">
            <a:extLst>
              <a:ext uri="{FF2B5EF4-FFF2-40B4-BE49-F238E27FC236}">
                <a16:creationId xmlns:a16="http://schemas.microsoft.com/office/drawing/2014/main" id="{CA6F3A0F-14A7-794D-ABA7-D957D7E8C505}"/>
              </a:ext>
            </a:extLst>
          </p:cNvPr>
          <p:cNvSpPr/>
          <p:nvPr/>
        </p:nvSpPr>
        <p:spPr>
          <a:xfrm>
            <a:off x="1661838" y="1353777"/>
            <a:ext cx="8861397" cy="658835"/>
          </a:xfrm>
          <a:prstGeom prst="rect">
            <a:avLst/>
          </a:prstGeom>
        </p:spPr>
        <p:txBody>
          <a:bodyPr wrap="square">
            <a:spAutoFit/>
          </a:bodyPr>
          <a:lstStyle/>
          <a:p>
            <a:pPr algn="ctr">
              <a:lnSpc>
                <a:spcPct val="107000"/>
              </a:lnSpc>
              <a:spcAft>
                <a:spcPts val="800"/>
              </a:spcAft>
            </a:pPr>
            <a:r>
              <a:rPr lang="en-US" sz="3600" dirty="0">
                <a:latin typeface="Calibri" panose="020F0502020204030204" pitchFamily="34" charset="0"/>
                <a:ea typeface="Calibri" panose="020F0502020204030204" pitchFamily="34" charset="0"/>
                <a:cs typeface="Calibri" panose="020F0502020204030204" pitchFamily="34" charset="0"/>
              </a:rPr>
              <a:t>What is your favorite Bible story and why?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817" y="0"/>
            <a:ext cx="12268200" cy="1078524"/>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6" name="Title 1">
            <a:extLst>
              <a:ext uri="{FF2B5EF4-FFF2-40B4-BE49-F238E27FC236}">
                <a16:creationId xmlns:a16="http://schemas.microsoft.com/office/drawing/2014/main" id="{3DD6F857-897C-8443-9D88-160D081BE820}"/>
              </a:ext>
            </a:extLst>
          </p:cNvPr>
          <p:cNvSpPr txBox="1">
            <a:spLocks/>
          </p:cNvSpPr>
          <p:nvPr/>
        </p:nvSpPr>
        <p:spPr>
          <a:xfrm>
            <a:off x="838200"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Ice Breaker</a:t>
            </a:r>
            <a:endParaRPr lang="en-US" dirty="0">
              <a:solidFill>
                <a:schemeClr val="bg1"/>
              </a:solidFill>
            </a:endParaRPr>
          </a:p>
        </p:txBody>
      </p:sp>
    </p:spTree>
    <p:extLst>
      <p:ext uri="{BB962C8B-B14F-4D97-AF65-F5344CB8AC3E}">
        <p14:creationId xmlns:p14="http://schemas.microsoft.com/office/powerpoint/2010/main" val="1982770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t="22727" b="19125"/>
          <a:stretch/>
        </p:blipFill>
        <p:spPr>
          <a:xfrm>
            <a:off x="0" y="-31263"/>
            <a:ext cx="12192000" cy="6908801"/>
          </a:xfrm>
          <a:prstGeom prst="rect">
            <a:avLst/>
          </a:prstGeom>
        </p:spPr>
      </p:pic>
      <p:sp>
        <p:nvSpPr>
          <p:cNvPr id="4" name="Rectangle 3">
            <a:extLst>
              <a:ext uri="{FF2B5EF4-FFF2-40B4-BE49-F238E27FC236}">
                <a16:creationId xmlns:a16="http://schemas.microsoft.com/office/drawing/2014/main" id="{D7C84949-FF17-2744-B4C9-0DEC17DA331F}"/>
              </a:ext>
            </a:extLst>
          </p:cNvPr>
          <p:cNvSpPr/>
          <p:nvPr/>
        </p:nvSpPr>
        <p:spPr>
          <a:xfrm>
            <a:off x="539262" y="797717"/>
            <a:ext cx="11306487" cy="4154984"/>
          </a:xfrm>
          <a:prstGeom prst="rect">
            <a:avLst/>
          </a:prstGeom>
        </p:spPr>
        <p:txBody>
          <a:bodyPr wrap="square">
            <a:spAutoFit/>
          </a:bodyPr>
          <a:lstStyle/>
          <a:p>
            <a:pPr algn="ctr"/>
            <a:r>
              <a:rPr lang="en-US" sz="8800" dirty="0">
                <a:solidFill>
                  <a:schemeClr val="bg1"/>
                </a:solidFill>
                <a:latin typeface="Calibri" panose="020F0502020204030204" pitchFamily="34" charset="0"/>
                <a:ea typeface="Calibri" panose="020F0502020204030204" pitchFamily="34" charset="0"/>
              </a:rPr>
              <a:t>When you think of “Holy Week,” what two words come to mind?</a:t>
            </a:r>
            <a:endParaRPr lang="en-US" sz="16600" dirty="0">
              <a:solidFill>
                <a:schemeClr val="bg1"/>
              </a:solidFill>
              <a:latin typeface="Chaparral Pro Light" panose="02060403030505090203" pitchFamily="18" charset="0"/>
            </a:endParaRPr>
          </a:p>
        </p:txBody>
      </p:sp>
    </p:spTree>
    <p:extLst>
      <p:ext uri="{BB962C8B-B14F-4D97-AF65-F5344CB8AC3E}">
        <p14:creationId xmlns:p14="http://schemas.microsoft.com/office/powerpoint/2010/main" val="1291104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1806603" y="2705049"/>
            <a:ext cx="8595360" cy="4220935"/>
          </a:xfrm>
          <a:prstGeom prst="rect">
            <a:avLst/>
          </a:prstGeom>
        </p:spPr>
      </p:pic>
      <p:sp>
        <p:nvSpPr>
          <p:cNvPr id="3" name="Rectangle 2">
            <a:extLst>
              <a:ext uri="{FF2B5EF4-FFF2-40B4-BE49-F238E27FC236}">
                <a16:creationId xmlns:a16="http://schemas.microsoft.com/office/drawing/2014/main" id="{86DE95F2-6676-D840-88A6-FDD60B160EE5}"/>
              </a:ext>
            </a:extLst>
          </p:cNvPr>
          <p:cNvSpPr/>
          <p:nvPr/>
        </p:nvSpPr>
        <p:spPr>
          <a:xfrm>
            <a:off x="363415" y="1581664"/>
            <a:ext cx="11465169" cy="2246769"/>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rPr>
              <a:t>Holy Week is a time when we prepare our hearts to remember the redemptive suffering and death of our Lord, Jesus Christ, and we prepare to celebrate His Resurrection.  It begins with Palm Sunday of the Passion of the Lord and continues through the Sacred Triduum. Today we will begin to reflect on Holy Week and decide what our </a:t>
            </a:r>
            <a:r>
              <a:rPr lang="en-US" sz="2800" i="1" dirty="0">
                <a:latin typeface="Calibri" panose="020F0502020204030204" pitchFamily="34" charset="0"/>
                <a:ea typeface="Calibri" panose="020F0502020204030204" pitchFamily="34" charset="0"/>
              </a:rPr>
              <a:t>Family Holy Week Plans</a:t>
            </a:r>
            <a:r>
              <a:rPr lang="en-US" sz="2800" dirty="0">
                <a:latin typeface="Calibri" panose="020F0502020204030204" pitchFamily="34" charset="0"/>
                <a:ea typeface="Calibri" panose="020F0502020204030204" pitchFamily="34" charset="0"/>
              </a:rPr>
              <a:t> will be. </a:t>
            </a:r>
            <a:r>
              <a:rPr lang="en-US" sz="2800" baseline="30000" dirty="0" smtClean="0"/>
              <a:t> </a:t>
            </a:r>
            <a:endParaRPr lang="en-US" sz="4400" dirty="0"/>
          </a:p>
        </p:txBody>
      </p:sp>
      <p:sp>
        <p:nvSpPr>
          <p:cNvPr id="4" name="Rectangle 3"/>
          <p:cNvSpPr/>
          <p:nvPr/>
        </p:nvSpPr>
        <p:spPr>
          <a:xfrm>
            <a:off x="-29817" y="-1"/>
            <a:ext cx="12268200" cy="1203569"/>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C066"/>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38200" y="0"/>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700" b="1" dirty="0" smtClean="0">
                <a:solidFill>
                  <a:schemeClr val="bg1"/>
                </a:solidFill>
                <a:latin typeface="+mn-lt"/>
              </a:rPr>
              <a:t>Topics</a:t>
            </a:r>
            <a:endParaRPr lang="en-US" dirty="0">
              <a:solidFill>
                <a:schemeClr val="bg1"/>
              </a:solidFill>
            </a:endParaRPr>
          </a:p>
        </p:txBody>
      </p:sp>
    </p:spTree>
    <p:extLst>
      <p:ext uri="{BB962C8B-B14F-4D97-AF65-F5344CB8AC3E}">
        <p14:creationId xmlns:p14="http://schemas.microsoft.com/office/powerpoint/2010/main" val="121163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268200" cy="1117601"/>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C066"/>
              </a:solidFill>
            </a:endParaRPr>
          </a:p>
        </p:txBody>
      </p:sp>
      <p:sp>
        <p:nvSpPr>
          <p:cNvPr id="5" name="Title 1">
            <a:extLst>
              <a:ext uri="{FF2B5EF4-FFF2-40B4-BE49-F238E27FC236}">
                <a16:creationId xmlns:a16="http://schemas.microsoft.com/office/drawing/2014/main" id="{3DD6F857-897C-8443-9D88-160D081BE820}"/>
              </a:ext>
            </a:extLst>
          </p:cNvPr>
          <p:cNvSpPr txBox="1">
            <a:spLocks/>
          </p:cNvSpPr>
          <p:nvPr/>
        </p:nvSpPr>
        <p:spPr>
          <a:xfrm>
            <a:off x="876300" y="-60996"/>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smtClean="0">
                <a:solidFill>
                  <a:schemeClr val="bg1"/>
                </a:solidFill>
                <a:latin typeface="+mn-lt"/>
              </a:rPr>
              <a:t>Family Sharing</a:t>
            </a:r>
            <a:endParaRPr lang="en-US" dirty="0">
              <a:solidFill>
                <a:schemeClr val="bg1"/>
              </a:solidFill>
              <a:latin typeface="+mn-lt"/>
            </a:endParaRPr>
          </a:p>
        </p:txBody>
      </p:sp>
      <p:sp>
        <p:nvSpPr>
          <p:cNvPr id="2" name="TextBox 1"/>
          <p:cNvSpPr txBox="1"/>
          <p:nvPr/>
        </p:nvSpPr>
        <p:spPr>
          <a:xfrm>
            <a:off x="964276" y="1828800"/>
            <a:ext cx="10108277" cy="3385542"/>
          </a:xfrm>
          <a:prstGeom prst="rect">
            <a:avLst/>
          </a:prstGeom>
          <a:noFill/>
        </p:spPr>
        <p:txBody>
          <a:bodyPr wrap="square" rtlCol="0">
            <a:spAutoFit/>
          </a:bodyPr>
          <a:lstStyle/>
          <a:p>
            <a:pPr lvl="1"/>
            <a:r>
              <a:rPr lang="en-US" sz="2800" dirty="0"/>
              <a:t>(For parents) When you were growing up, what special traditions or religious practices did your family do during Holy Week?  </a:t>
            </a:r>
            <a:endParaRPr lang="en-US" sz="2000" dirty="0"/>
          </a:p>
          <a:p>
            <a:pPr lvl="1"/>
            <a:endParaRPr lang="en-US" sz="2800" dirty="0" smtClean="0"/>
          </a:p>
          <a:p>
            <a:pPr lvl="1"/>
            <a:endParaRPr lang="en-US" sz="2800" dirty="0"/>
          </a:p>
          <a:p>
            <a:pPr lvl="1"/>
            <a:endParaRPr lang="en-US" sz="2800" dirty="0" smtClean="0"/>
          </a:p>
          <a:p>
            <a:pPr lvl="1"/>
            <a:r>
              <a:rPr lang="en-US" sz="2800" dirty="0" smtClean="0"/>
              <a:t>(</a:t>
            </a:r>
            <a:r>
              <a:rPr lang="en-US" sz="2800" dirty="0"/>
              <a:t>For the whole family) Which of the practices or traditions that you have experienced have brought you closer to God?</a:t>
            </a:r>
            <a:endParaRPr lang="en-US" sz="2000" dirty="0"/>
          </a:p>
          <a:p>
            <a:endParaRPr lang="en-US" dirty="0"/>
          </a:p>
        </p:txBody>
      </p:sp>
    </p:spTree>
    <p:extLst>
      <p:ext uri="{BB962C8B-B14F-4D97-AF65-F5344CB8AC3E}">
        <p14:creationId xmlns:p14="http://schemas.microsoft.com/office/powerpoint/2010/main" val="2933356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35610-A65A-2646-BFFE-2CF2C7639E4D}"/>
              </a:ext>
            </a:extLst>
          </p:cNvPr>
          <p:cNvSpPr/>
          <p:nvPr/>
        </p:nvSpPr>
        <p:spPr>
          <a:xfrm>
            <a:off x="3867216" y="849929"/>
            <a:ext cx="5498621" cy="646331"/>
          </a:xfrm>
          <a:prstGeom prst="rect">
            <a:avLst/>
          </a:prstGeom>
        </p:spPr>
        <p:txBody>
          <a:bodyPr wrap="none">
            <a:spAutoFit/>
          </a:bodyPr>
          <a:lstStyle/>
          <a:p>
            <a:r>
              <a:rPr lang="en-US" sz="3600" dirty="0" smtClean="0">
                <a:latin typeface="Chaparral Pro Light" panose="02060403030505090203" pitchFamily="18" charset="0"/>
              </a:rPr>
              <a:t>So, what exactly is Holy Week?</a:t>
            </a:r>
            <a:r>
              <a:rPr lang="en-US" sz="3200" dirty="0" smtClean="0">
                <a:latin typeface="Chaparral Pro Light" panose="02060403030505090203" pitchFamily="18" charset="0"/>
              </a:rPr>
              <a:t> </a:t>
            </a:r>
            <a:endParaRPr lang="en-US" sz="3200" dirty="0">
              <a:latin typeface="Chaparral Pro Light" panose="02060403030505090203" pitchFamily="18" charset="0"/>
            </a:endParaRPr>
          </a:p>
        </p:txBody>
      </p:sp>
      <p:sp>
        <p:nvSpPr>
          <p:cNvPr id="7" name="Rectangle 6"/>
          <p:cNvSpPr/>
          <p:nvPr/>
        </p:nvSpPr>
        <p:spPr>
          <a:xfrm>
            <a:off x="-38100" y="-398785"/>
            <a:ext cx="12268200" cy="1117601"/>
          </a:xfrm>
          <a:prstGeom prst="rect">
            <a:avLst/>
          </a:prstGeom>
          <a:solidFill>
            <a:srgbClr val="BDB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8" name="Title 1">
            <a:extLst>
              <a:ext uri="{FF2B5EF4-FFF2-40B4-BE49-F238E27FC236}">
                <a16:creationId xmlns:a16="http://schemas.microsoft.com/office/drawing/2014/main" id="{3DD6F857-897C-8443-9D88-160D081BE820}"/>
              </a:ext>
            </a:extLst>
          </p:cNvPr>
          <p:cNvSpPr txBox="1">
            <a:spLocks/>
          </p:cNvSpPr>
          <p:nvPr/>
        </p:nvSpPr>
        <p:spPr>
          <a:xfrm>
            <a:off x="876300" y="-39878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chemeClr val="bg1"/>
                </a:solidFill>
                <a:latin typeface="+mn-lt"/>
              </a:rPr>
              <a:t>Content</a:t>
            </a:r>
            <a:endParaRPr lang="en-US" sz="3600" b="1" dirty="0">
              <a:solidFill>
                <a:schemeClr val="bg1"/>
              </a:solidFill>
              <a:latin typeface="+mn-lt"/>
            </a:endParaRPr>
          </a:p>
        </p:txBody>
      </p:sp>
      <p:sp>
        <p:nvSpPr>
          <p:cNvPr id="4" name="TextBox 3"/>
          <p:cNvSpPr txBox="1"/>
          <p:nvPr/>
        </p:nvSpPr>
        <p:spPr>
          <a:xfrm>
            <a:off x="3808556" y="5905500"/>
            <a:ext cx="5615940" cy="1200329"/>
          </a:xfrm>
          <a:prstGeom prst="rect">
            <a:avLst/>
          </a:prstGeom>
          <a:noFill/>
        </p:spPr>
        <p:txBody>
          <a:bodyPr wrap="square" rtlCol="0">
            <a:spAutoFit/>
          </a:bodyPr>
          <a:lstStyle/>
          <a:p>
            <a:r>
              <a:rPr lang="en-US" u="sng" dirty="0"/>
              <a:t>Show </a:t>
            </a:r>
            <a:r>
              <a:rPr lang="en-US" dirty="0"/>
              <a:t>video : </a:t>
            </a:r>
            <a:r>
              <a:rPr lang="en-US" i="1" dirty="0"/>
              <a:t>Holy Week in Two Minutes</a:t>
            </a:r>
            <a:r>
              <a:rPr lang="en-US" dirty="0"/>
              <a:t> by Busted Halo  </a:t>
            </a:r>
          </a:p>
          <a:p>
            <a:r>
              <a:rPr lang="en-US" dirty="0"/>
              <a:t>(parents need to read text aloud)</a:t>
            </a:r>
          </a:p>
          <a:p>
            <a:r>
              <a:rPr lang="en-US" u="sng" dirty="0">
                <a:hlinkClick r:id="rId3"/>
              </a:rPr>
              <a:t>https://www.youtube.com/watch?v=HugMM_3FfnI</a:t>
            </a:r>
            <a:endParaRPr lang="en-US" dirty="0"/>
          </a:p>
          <a:p>
            <a:endParaRPr lang="en-US" dirty="0"/>
          </a:p>
        </p:txBody>
      </p:sp>
      <p:pic>
        <p:nvPicPr>
          <p:cNvPr id="5" name="HugMM_3FfnI"/>
          <p:cNvPicPr>
            <a:picLocks noRot="1" noChangeAspect="1"/>
          </p:cNvPicPr>
          <p:nvPr>
            <a:videoFile r:link="rId1"/>
          </p:nvPr>
        </p:nvPicPr>
        <p:blipFill>
          <a:blip r:embed="rId4"/>
          <a:stretch>
            <a:fillRect/>
          </a:stretch>
        </p:blipFill>
        <p:spPr>
          <a:xfrm>
            <a:off x="2781300" y="1564481"/>
            <a:ext cx="7650480" cy="4303395"/>
          </a:xfrm>
          <a:prstGeom prst="rect">
            <a:avLst/>
          </a:prstGeom>
        </p:spPr>
      </p:pic>
    </p:spTree>
    <p:extLst>
      <p:ext uri="{BB962C8B-B14F-4D97-AF65-F5344CB8AC3E}">
        <p14:creationId xmlns:p14="http://schemas.microsoft.com/office/powerpoint/2010/main" val="673066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2900</TotalTime>
  <Words>630</Words>
  <Application>Microsoft Office PowerPoint</Application>
  <PresentationFormat>Widescreen</PresentationFormat>
  <Paragraphs>61</Paragraphs>
  <Slides>16</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Antenna Black</vt:lpstr>
      <vt:lpstr>Arial</vt:lpstr>
      <vt:lpstr>Calibri</vt:lpstr>
      <vt:lpstr>Calibri Light</vt:lpstr>
      <vt:lpstr>Chaparral Pro Light</vt:lpstr>
      <vt:lpstr>Symbol</vt:lpstr>
      <vt:lpstr>Times New Roman</vt:lpstr>
      <vt:lpstr>Office Theme</vt:lpstr>
      <vt:lpstr>PowerPoint Presentation</vt:lpstr>
      <vt:lpstr>PowerPoint Presentation</vt:lpstr>
      <vt:lpstr>Goals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Watch: From Fame to Death by Tweeting with God   (2min)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dc:title>
  <dc:creator>Monica Oppermann</dc:creator>
  <cp:lastModifiedBy>Patrick Metts</cp:lastModifiedBy>
  <cp:revision>34</cp:revision>
  <dcterms:created xsi:type="dcterms:W3CDTF">2020-12-01T16:41:27Z</dcterms:created>
  <dcterms:modified xsi:type="dcterms:W3CDTF">2021-02-01T19:19:17Z</dcterms:modified>
</cp:coreProperties>
</file>